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6" r:id="rId8"/>
    <p:sldId id="261" r:id="rId9"/>
    <p:sldId id="268" r:id="rId10"/>
    <p:sldId id="307" r:id="rId11"/>
    <p:sldId id="267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8" r:id="rId20"/>
    <p:sldId id="277" r:id="rId21"/>
    <p:sldId id="280" r:id="rId22"/>
    <p:sldId id="281" r:id="rId23"/>
    <p:sldId id="282" r:id="rId24"/>
    <p:sldId id="283" r:id="rId25"/>
    <p:sldId id="306" r:id="rId26"/>
    <p:sldId id="284" r:id="rId27"/>
    <p:sldId id="285" r:id="rId28"/>
    <p:sldId id="287" r:id="rId29"/>
    <p:sldId id="288" r:id="rId30"/>
    <p:sldId id="296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62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309" r:id="rId48"/>
    <p:sldId id="310" r:id="rId49"/>
    <p:sldId id="312" r:id="rId50"/>
    <p:sldId id="311" r:id="rId51"/>
    <p:sldId id="313" r:id="rId52"/>
    <p:sldId id="314" r:id="rId53"/>
    <p:sldId id="315" r:id="rId54"/>
    <p:sldId id="316" r:id="rId55"/>
    <p:sldId id="30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6687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1515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6060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9479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0561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3226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4298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5698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9940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7836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5801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DC8A-EB59-4126-99D3-8AA4EABE3FF8}" type="datetimeFigureOut">
              <a:rPr lang="en-TT" smtClean="0"/>
              <a:t>06/11/2011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69B2-9E60-488C-B947-28EBE2EF00C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3152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0"/>
            <a:ext cx="9141862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 of Substances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9288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116632"/>
            <a:ext cx="9141862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van der Waals’ forces: dispersion forces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4969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8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116632"/>
            <a:ext cx="9141862" cy="1470025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van der Waals’ forces: dispersion forces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844824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Dispersion forces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(one of the two types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van der Waals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forces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we are dealing with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this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lesson)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are also known as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"London forces"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(named after Fritz London who first suggested how they might arise).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9204"/>
            <a:ext cx="3600401" cy="484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9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260648"/>
            <a:ext cx="9141862" cy="147002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origins of van der Waals’ dispersion forces: Temporary fluctuating dipoles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132856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Helvetica, Arial"/>
              </a:rPr>
              <a:t>Attractions </a:t>
            </a:r>
            <a:r>
              <a:rPr lang="en-TT" sz="2800" dirty="0">
                <a:latin typeface="Helvetica, Arial"/>
              </a:rPr>
              <a:t>are </a:t>
            </a:r>
            <a:r>
              <a:rPr lang="en-TT" sz="2800" dirty="0">
                <a:solidFill>
                  <a:srgbClr val="FF0000"/>
                </a:solidFill>
                <a:latin typeface="Helvetica, Arial"/>
              </a:rPr>
              <a:t>electrical</a:t>
            </a:r>
            <a:r>
              <a:rPr lang="en-TT" sz="2800" dirty="0">
                <a:latin typeface="Helvetica, Arial"/>
              </a:rPr>
              <a:t> in nature. In a symmetrical molecule like </a:t>
            </a:r>
            <a:r>
              <a:rPr lang="en-TT" sz="2800" dirty="0">
                <a:solidFill>
                  <a:srgbClr val="FF0000"/>
                </a:solidFill>
                <a:latin typeface="Helvetica, Arial"/>
              </a:rPr>
              <a:t>hydrogen</a:t>
            </a:r>
            <a:r>
              <a:rPr lang="en-TT" sz="2800" dirty="0">
                <a:latin typeface="Helvetica, Arial"/>
              </a:rPr>
              <a:t>, however, there </a:t>
            </a:r>
            <a:r>
              <a:rPr lang="en-TT" sz="2800" dirty="0">
                <a:solidFill>
                  <a:srgbClr val="FF0000"/>
                </a:solidFill>
                <a:latin typeface="Helvetica, Arial"/>
              </a:rPr>
              <a:t>doesn't</a:t>
            </a:r>
            <a:r>
              <a:rPr lang="en-TT" sz="2800" dirty="0">
                <a:latin typeface="Helvetica, Arial"/>
              </a:rPr>
              <a:t> seem to be any </a:t>
            </a:r>
            <a:r>
              <a:rPr lang="en-TT" sz="2800" dirty="0">
                <a:solidFill>
                  <a:srgbClr val="FF0000"/>
                </a:solidFill>
                <a:latin typeface="Helvetica, Arial"/>
              </a:rPr>
              <a:t>electrical distortion </a:t>
            </a:r>
            <a:r>
              <a:rPr lang="en-TT" sz="2800" dirty="0">
                <a:latin typeface="Helvetica, Arial"/>
              </a:rPr>
              <a:t>to produce positive or negative parts. But that's only true on average.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84" y="4437112"/>
            <a:ext cx="410445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8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31" y="3212976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>
                <a:latin typeface="Helvetica, Arial"/>
              </a:rPr>
              <a:t>The lozenge-shaped diagram represents a </a:t>
            </a:r>
            <a:r>
              <a:rPr lang="en-TT" sz="2800" dirty="0">
                <a:solidFill>
                  <a:srgbClr val="FF0000"/>
                </a:solidFill>
                <a:latin typeface="Helvetica, Arial"/>
              </a:rPr>
              <a:t>small symmetrical molecule</a:t>
            </a:r>
            <a:r>
              <a:rPr lang="en-TT" sz="2800" dirty="0">
                <a:latin typeface="Helvetica, Arial"/>
              </a:rPr>
              <a:t> - </a:t>
            </a:r>
            <a:r>
              <a:rPr lang="en-TT" sz="2800" dirty="0">
                <a:solidFill>
                  <a:srgbClr val="FF0000"/>
                </a:solidFill>
                <a:latin typeface="Helvetica, Arial"/>
              </a:rPr>
              <a:t>H</a:t>
            </a:r>
            <a:r>
              <a:rPr lang="en-TT" sz="2800" baseline="-25000" dirty="0">
                <a:solidFill>
                  <a:srgbClr val="FF0000"/>
                </a:solidFill>
                <a:latin typeface="Helvetica, Arial"/>
              </a:rPr>
              <a:t>2</a:t>
            </a:r>
            <a:r>
              <a:rPr lang="en-TT" sz="2800" dirty="0">
                <a:latin typeface="Helvetica, Arial"/>
              </a:rPr>
              <a:t>, perhaps, or </a:t>
            </a:r>
            <a:r>
              <a:rPr lang="en-TT" sz="2800" dirty="0">
                <a:solidFill>
                  <a:srgbClr val="FF0000"/>
                </a:solidFill>
                <a:latin typeface="Helvetica, Arial"/>
              </a:rPr>
              <a:t>Br</a:t>
            </a:r>
            <a:r>
              <a:rPr lang="en-TT" sz="2800" baseline="-25000" dirty="0">
                <a:solidFill>
                  <a:srgbClr val="FF0000"/>
                </a:solidFill>
                <a:latin typeface="Helvetica, Arial"/>
              </a:rPr>
              <a:t>2</a:t>
            </a:r>
            <a:r>
              <a:rPr lang="en-TT" sz="2800" dirty="0">
                <a:latin typeface="Helvetica, Arial"/>
              </a:rPr>
              <a:t>. </a:t>
            </a:r>
            <a:endParaRPr lang="en-TT" sz="2800" dirty="0" smtClean="0">
              <a:latin typeface="Helvetica, Arial"/>
            </a:endParaRPr>
          </a:p>
          <a:p>
            <a:endParaRPr lang="en-TT" sz="2800" dirty="0">
              <a:latin typeface="Helvetica, Arial"/>
            </a:endParaRPr>
          </a:p>
          <a:p>
            <a:r>
              <a:rPr lang="en-TT" sz="2800" dirty="0" smtClean="0">
                <a:latin typeface="Helvetica, Arial"/>
              </a:rPr>
              <a:t>The </a:t>
            </a:r>
            <a:r>
              <a:rPr lang="en-TT" sz="2800" dirty="0">
                <a:latin typeface="Helvetica, Arial"/>
              </a:rPr>
              <a:t>even shading shows that </a:t>
            </a:r>
            <a:r>
              <a:rPr lang="en-TT" sz="2800" dirty="0">
                <a:solidFill>
                  <a:srgbClr val="FF0000"/>
                </a:solidFill>
                <a:latin typeface="Helvetica, Arial"/>
              </a:rPr>
              <a:t>on average </a:t>
            </a:r>
            <a:r>
              <a:rPr lang="en-TT" sz="2800" dirty="0">
                <a:latin typeface="Helvetica, Arial"/>
              </a:rPr>
              <a:t>there is </a:t>
            </a:r>
            <a:r>
              <a:rPr lang="en-TT" sz="2800" dirty="0">
                <a:solidFill>
                  <a:srgbClr val="FF0000"/>
                </a:solidFill>
                <a:latin typeface="Helvetica, Arial"/>
              </a:rPr>
              <a:t>no electrical distortion</a:t>
            </a:r>
            <a:r>
              <a:rPr lang="en-TT" sz="2800" dirty="0" smtClean="0">
                <a:latin typeface="Helvetica, Arial"/>
              </a:rPr>
              <a:t>.</a:t>
            </a:r>
            <a:endParaRPr lang="en-TT" sz="2800" dirty="0">
              <a:latin typeface="Helvetica, 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4896544" cy="20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387" y="188640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mobile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and at any one instant they might find themselves towards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end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of the molecule, making that end </a:t>
            </a:r>
            <a:r>
              <a:rPr lang="en-TT" sz="28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other end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will be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temporarily short of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and so becomes </a:t>
            </a:r>
            <a:r>
              <a:rPr lang="en-TT" sz="2800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TT" sz="2800" dirty="0">
                <a:latin typeface="Helvetica, Arial"/>
              </a:rPr>
              <a:t> </a:t>
            </a:r>
            <a:endParaRPr lang="en-TT" sz="2800" dirty="0" smtClean="0">
              <a:latin typeface="Helvetica, Arial"/>
            </a:endParaRPr>
          </a:p>
          <a:p>
            <a:endParaRPr lang="en-TT" sz="2800" dirty="0">
              <a:latin typeface="Helvetica, Arial"/>
            </a:endParaRPr>
          </a:p>
          <a:p>
            <a:endParaRPr lang="en-TT" sz="2800" dirty="0" smtClean="0">
              <a:latin typeface="Helvetica, Arial"/>
            </a:endParaRPr>
          </a:p>
          <a:p>
            <a:endParaRPr lang="en-TT" sz="2800" dirty="0">
              <a:latin typeface="Helvetica, Arial"/>
            </a:endParaRPr>
          </a:p>
          <a:p>
            <a:r>
              <a:rPr lang="en-TT" sz="2800" dirty="0" smtClean="0">
                <a:latin typeface="Helvetica, Arial"/>
              </a:rPr>
              <a:t>An </a:t>
            </a:r>
            <a:r>
              <a:rPr lang="en-TT" sz="2800" dirty="0">
                <a:latin typeface="Helvetica, Arial"/>
              </a:rPr>
              <a:t>instant later the electrons may well have moved up to the other end, </a:t>
            </a:r>
            <a:r>
              <a:rPr lang="en-TT" sz="2800" dirty="0">
                <a:solidFill>
                  <a:srgbClr val="FF0000"/>
                </a:solidFill>
                <a:latin typeface="Helvetica, Arial"/>
              </a:rPr>
              <a:t>reversing the polarity </a:t>
            </a:r>
            <a:r>
              <a:rPr lang="en-TT" sz="2800" dirty="0">
                <a:latin typeface="Helvetica, Arial"/>
              </a:rPr>
              <a:t>of the molecule.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90" y="2780928"/>
            <a:ext cx="2354298" cy="1085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26" y="5247408"/>
            <a:ext cx="2619826" cy="917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309320"/>
            <a:ext cx="698477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387" y="188640"/>
            <a:ext cx="8928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>
                <a:latin typeface="Arial" pitchFamily="34" charset="0"/>
                <a:cs typeface="Arial" pitchFamily="34" charset="0"/>
              </a:rPr>
              <a:t>This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"sloshing around" of the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in the molecule causes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rapidly fluctuating dipoles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even in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symmetrical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molecule.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even happens in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monatomic molecules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- molecules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gases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like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helium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which consist of a single atom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the helium electrons happen to be on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side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of the atom at the same time, the nucleus is no longer properly covered by electrons for that instant.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20732"/>
            <a:ext cx="1512168" cy="15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TT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temporary </a:t>
            </a:r>
            <a:r>
              <a:rPr lang="en-TT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dipoles give rise to intermolecular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attractions?</a:t>
            </a:r>
            <a:r>
              <a:rPr lang="en-TT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TT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3168352"/>
          </a:xfrm>
        </p:spPr>
        <p:txBody>
          <a:bodyPr/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Imagine a molecule which has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temporary polarity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being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approached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by one which happens to be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entirely non-polar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just at that moment. (A pretty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unlikely event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but it makes the diagrams much easier to draw! In reality, one of the molecules is likely to have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 polarity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than the other at that time - and so will be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dominant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one.)</a:t>
            </a: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53136"/>
            <a:ext cx="7128792" cy="18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30" y="1484784"/>
            <a:ext cx="8784976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As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 hand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molecule approaches, its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will tend to be attracted by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slightly positive end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 hand one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This sets up an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induced dipole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in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approaching molecule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which 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orientated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in such a way that the </a:t>
            </a:r>
            <a:r>
              <a:rPr lang="en-TT" sz="2800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end of one is attracted to the </a:t>
            </a:r>
            <a:r>
              <a:rPr lang="en-TT" sz="2800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end of the other.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467044" cy="864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07" y="4581128"/>
            <a:ext cx="489654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95" y="2636912"/>
            <a:ext cx="8784976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instant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later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in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 hand molecule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may well have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moved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other end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doing so, they will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repel the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 hand one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11" y="260648"/>
            <a:ext cx="4896544" cy="2088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65" y="5445224"/>
            <a:ext cx="471518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420888"/>
            <a:ext cx="8784976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polarity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both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molecules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reverses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but you still have </a:t>
            </a:r>
            <a:r>
              <a:rPr lang="en-TT" sz="28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attracting </a:t>
            </a:r>
            <a:r>
              <a:rPr lang="en-TT" sz="28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 As long as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molecules stay close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to each other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polarities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will continue to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fluctuate in synchronisation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so that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is always maintained.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78" y="5157192"/>
            <a:ext cx="4817675" cy="97314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49" y="304801"/>
            <a:ext cx="489585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1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0"/>
            <a:ext cx="9141862" cy="1470025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determines the properties of a compound?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86916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a compound, whether it is an ionic, molecular (covalent) or metallic compound, depend on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strength of the force of attraction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individual particles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3960440" cy="352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5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19442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There 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reason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why this has to be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restricted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molecules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As long as the molecules are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 together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synchronised movement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can occur over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huge numbers of molecules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806489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strong are dispersion forces?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93096"/>
            <a:ext cx="8373616" cy="2332856"/>
          </a:xfrm>
        </p:spPr>
        <p:txBody>
          <a:bodyPr/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Dispersion forces between molecules are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much weaker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than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within molecules. It isn't possible to give any exact value, because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of the attraction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considerably with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 of the molecule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its shape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2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does molecular size affect the strength of the dispersion forces?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45624" cy="52412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TT" sz="5100" dirty="0">
                <a:latin typeface="Arial" pitchFamily="34" charset="0"/>
                <a:cs typeface="Arial" pitchFamily="34" charset="0"/>
              </a:rPr>
              <a:t>The </a:t>
            </a:r>
            <a:r>
              <a:rPr lang="en-TT" sz="5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boiling points </a:t>
            </a:r>
            <a:r>
              <a:rPr lang="en-TT" sz="51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TT" sz="5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gases </a:t>
            </a:r>
            <a:r>
              <a:rPr lang="en-TT" sz="5100" dirty="0" smtClean="0">
                <a:latin typeface="Arial" pitchFamily="34" charset="0"/>
                <a:cs typeface="Arial" pitchFamily="34" charset="0"/>
              </a:rPr>
              <a:t>are:</a:t>
            </a:r>
            <a:endParaRPr lang="en-TT" sz="5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5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5100" dirty="0">
                <a:latin typeface="Arial" pitchFamily="34" charset="0"/>
                <a:cs typeface="Arial" pitchFamily="34" charset="0"/>
              </a:rPr>
              <a:t>helium  -269°C </a:t>
            </a:r>
          </a:p>
          <a:p>
            <a:pPr marL="0" indent="0">
              <a:buNone/>
            </a:pPr>
            <a:r>
              <a:rPr lang="en-TT" sz="5100" dirty="0">
                <a:latin typeface="Arial" pitchFamily="34" charset="0"/>
                <a:cs typeface="Arial" pitchFamily="34" charset="0"/>
              </a:rPr>
              <a:t>neon  -246°C </a:t>
            </a:r>
          </a:p>
          <a:p>
            <a:pPr marL="0" indent="0">
              <a:buNone/>
            </a:pPr>
            <a:r>
              <a:rPr lang="en-TT" sz="5100" dirty="0">
                <a:latin typeface="Arial" pitchFamily="34" charset="0"/>
                <a:cs typeface="Arial" pitchFamily="34" charset="0"/>
              </a:rPr>
              <a:t>argon  -186°C </a:t>
            </a:r>
          </a:p>
          <a:p>
            <a:pPr marL="0" indent="0">
              <a:buNone/>
            </a:pPr>
            <a:r>
              <a:rPr lang="en-TT" sz="5100" dirty="0">
                <a:latin typeface="Arial" pitchFamily="34" charset="0"/>
                <a:cs typeface="Arial" pitchFamily="34" charset="0"/>
              </a:rPr>
              <a:t>krypton  -152°C </a:t>
            </a:r>
          </a:p>
          <a:p>
            <a:pPr marL="0" indent="0">
              <a:buNone/>
            </a:pPr>
            <a:r>
              <a:rPr lang="en-TT" sz="5100" dirty="0">
                <a:latin typeface="Arial" pitchFamily="34" charset="0"/>
                <a:cs typeface="Arial" pitchFamily="34" charset="0"/>
              </a:rPr>
              <a:t>xenon  -108°C </a:t>
            </a:r>
          </a:p>
          <a:p>
            <a:pPr marL="0" indent="0">
              <a:buNone/>
            </a:pPr>
            <a:r>
              <a:rPr lang="en-TT" sz="5100" dirty="0">
                <a:latin typeface="Arial" pitchFamily="34" charset="0"/>
                <a:cs typeface="Arial" pitchFamily="34" charset="0"/>
              </a:rPr>
              <a:t>radon  -62°C </a:t>
            </a:r>
          </a:p>
          <a:p>
            <a:pPr marL="0" indent="0">
              <a:buNone/>
            </a:pPr>
            <a:endParaRPr lang="en-TT" sz="5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5100" dirty="0">
                <a:latin typeface="Arial" pitchFamily="34" charset="0"/>
                <a:cs typeface="Arial" pitchFamily="34" charset="0"/>
              </a:rPr>
              <a:t>All of these elements have </a:t>
            </a:r>
            <a:r>
              <a:rPr lang="en-TT" sz="5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monatomic molecules</a:t>
            </a:r>
            <a:r>
              <a:rPr lang="en-TT" sz="5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5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5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7718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445624" cy="3312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TT" sz="3600" dirty="0">
                <a:latin typeface="Arial" pitchFamily="34" charset="0"/>
                <a:cs typeface="Arial" pitchFamily="34" charset="0"/>
              </a:rPr>
              <a:t>The reason that the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boiling points increase 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as you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 down the group 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is that the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electrons increases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, and so also does the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radius of the atom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. </a:t>
            </a:r>
            <a:endParaRPr lang="en-TT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electrons 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you have, and the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distance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 over which they can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, the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bigger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 the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possible temporary dipoles 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and therefore the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bigger the dispersion forces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5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048"/>
            <a:ext cx="403454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429000"/>
            <a:ext cx="8445624" cy="2520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TT" sz="3600" dirty="0">
                <a:latin typeface="Arial" pitchFamily="34" charset="0"/>
                <a:cs typeface="Arial" pitchFamily="34" charset="0"/>
              </a:rPr>
              <a:t>Because of the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 temporary dipoles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TT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xenon 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molecules are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"stickier"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 than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neon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 molecules. </a:t>
            </a:r>
            <a:endParaRPr lang="en-TT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Neon 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molecules will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 away from each other 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at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much lower temperatures 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than xenon molecules - hence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neon</a:t>
            </a:r>
            <a:r>
              <a:rPr lang="en-TT" sz="3600" dirty="0">
                <a:latin typeface="Arial" pitchFamily="34" charset="0"/>
                <a:cs typeface="Arial" pitchFamily="34" charset="0"/>
              </a:rPr>
              <a:t> has the </a:t>
            </a:r>
            <a:r>
              <a:rPr lang="en-T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boiling point</a:t>
            </a:r>
            <a:r>
              <a:rPr lang="en-TT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576064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780928"/>
            <a:ext cx="8445624" cy="381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is the reason that (all other things being equal)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bigger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boiling points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than small ones.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Bigger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molecules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have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distance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over which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temporary dipoles can develop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- and so the bigger molecules are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"stickier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496855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61" y="116632"/>
            <a:ext cx="8686800" cy="1143000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does molecular shape affect the strength of the dispersion forces?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96952"/>
            <a:ext cx="8784976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shapes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of the molecules also matter.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 thin molecules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can develop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bigger temporary dipoles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due to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 movement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than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 fat ones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containing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numbers of 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 thin molecules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can also lie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closer together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- these attractions are at their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effective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if the molecules are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really close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176464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36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For example,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hydrocarbon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molecules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butane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2-methylpropane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both have a molecular formula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but the atoms are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arranged differently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butane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 atoms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are arranged in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chain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but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2-methylpropane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shorter chain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with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branch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1008"/>
            <a:ext cx="689532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92" y="260648"/>
            <a:ext cx="8784976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Butane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has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boiling point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because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dispersion forces are greater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Butane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molecules are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longer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(and so set up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bigger temporary dipoles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) and can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lie closer together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than the shorter, fatter 2-methylpropane molecules.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77768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1143000"/>
          </a:xfrm>
        </p:spPr>
        <p:txBody>
          <a:bodyPr>
            <a:noAutofit/>
          </a:bodyPr>
          <a:lstStyle/>
          <a:p>
            <a:r>
              <a:rPr lang="en-TT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van der Waals forces: </a:t>
            </a:r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dipole-dipole </a:t>
            </a:r>
            <a:r>
              <a:rPr lang="en-TT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interactions </a:t>
            </a:r>
            <a:br>
              <a:rPr lang="en-TT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00600" cy="460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0"/>
            <a:ext cx="9141862" cy="1470025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determines the properties of a compound?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869160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This means that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depend on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arrangement of the particles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for example, if the particles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tightly packed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together, the compound will have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density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41058"/>
            <a:ext cx="3816424" cy="339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van der Waals forces: 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dipole-dipole </a:t>
            </a:r>
            <a: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interactions </a:t>
            </a:r>
            <a:b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429000"/>
            <a:ext cx="8784976" cy="3268960"/>
          </a:xfrm>
        </p:spPr>
        <p:txBody>
          <a:bodyPr/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 molecule like </a:t>
            </a:r>
            <a:r>
              <a:rPr lang="en-T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has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permanent dipole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because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electronegative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than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permanent, in-built dipoles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will cause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molecules to attract each other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rather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than they otherwise would if they had to rely only on dispersion forces.</a:t>
            </a: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3924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1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3204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TT" sz="3000" dirty="0">
                <a:latin typeface="Arial" pitchFamily="34" charset="0"/>
                <a:cs typeface="Arial" pitchFamily="34" charset="0"/>
              </a:rPr>
              <a:t>It's important to realise that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molecules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experience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dispersion forces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Dipole-dipole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interactions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are </a:t>
            </a:r>
            <a:r>
              <a:rPr lang="en-TT" sz="3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alternative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to dispersion forces - they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occur in addition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to them. </a:t>
            </a: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Molecules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which have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permanent dipoles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will therefore have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boiling points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than molecules which only have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temporary fluctuating dipoles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T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3674"/>
            <a:ext cx="3888432" cy="199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0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3000" dirty="0">
                <a:latin typeface="Arial" pitchFamily="34" charset="0"/>
                <a:cs typeface="Arial" pitchFamily="34" charset="0"/>
              </a:rPr>
              <a:t>Surprisingly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dipole-dipole attractions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are fairly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minor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compared with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dispersion forces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, and their effect can only really be seen if you compare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molecules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with 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number of electrons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and 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size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. </a:t>
            </a: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example, the boiling points of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ethane, CH</a:t>
            </a:r>
            <a:r>
              <a:rPr lang="en-TT" sz="30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TT" sz="30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TT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fluoromethane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CH</a:t>
            </a:r>
            <a:r>
              <a:rPr lang="en-TT" sz="30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, are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77072"/>
            <a:ext cx="576064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140968"/>
            <a:ext cx="8784976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3000" dirty="0">
                <a:latin typeface="Arial" pitchFamily="34" charset="0"/>
                <a:cs typeface="Arial" pitchFamily="34" charset="0"/>
              </a:rPr>
              <a:t>Why choose these two molecules to compare? Both have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identical numbers of electrons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, and if you made models you would find that 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sizes were similar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- as you can see in the diagrams. </a:t>
            </a: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means that 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dispersion forces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in both molecules should be much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same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61926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140968"/>
            <a:ext cx="8784976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3000" dirty="0">
                <a:latin typeface="Arial" pitchFamily="34" charset="0"/>
                <a:cs typeface="Arial" pitchFamily="34" charset="0"/>
              </a:rPr>
              <a:t>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boiling point of </a:t>
            </a:r>
            <a:r>
              <a:rPr lang="en-TT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fluoromethane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is due to 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 permanent dipole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on the molecule because of 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electronegativity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of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fluorine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. </a:t>
            </a: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However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, even given 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 permanent polarity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of the molecule, 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boiling point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has </a:t>
            </a:r>
            <a:r>
              <a:rPr lang="en-TT" sz="3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been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increased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by some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10°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61926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3960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TT" sz="3000" dirty="0">
                <a:latin typeface="Arial" pitchFamily="34" charset="0"/>
                <a:cs typeface="Arial" pitchFamily="34" charset="0"/>
              </a:rPr>
              <a:t>Here is another example showing the dominance of the dispersion forces. </a:t>
            </a: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Trichloromethane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CHCl</a:t>
            </a:r>
            <a:r>
              <a:rPr lang="en-TT" sz="30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, is a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highly polar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molecule because of 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electronegativity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of 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chlorines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. </a:t>
            </a: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will be quite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dipole-dipole attractions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between one molecule and its neighbours.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2558285" cy="27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3000" dirty="0">
                <a:latin typeface="Arial" pitchFamily="34" charset="0"/>
                <a:cs typeface="Arial" pitchFamily="34" charset="0"/>
              </a:rPr>
              <a:t>On the other hand, </a:t>
            </a:r>
            <a:r>
              <a:rPr lang="en-TT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tetrachloromethane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CCl</a:t>
            </a:r>
            <a:r>
              <a:rPr lang="en-TT" sz="30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, is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non-polar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. </a:t>
            </a: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outside of the molecule is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uniformly </a:t>
            </a:r>
            <a:r>
              <a:rPr lang="en-TT" sz="3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in all directions. </a:t>
            </a: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CCl</a:t>
            </a:r>
            <a:r>
              <a:rPr lang="en-TT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has to rely only on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dispersion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forces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280831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8640"/>
            <a:ext cx="5292588" cy="6666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3000" dirty="0">
                <a:latin typeface="Arial" pitchFamily="34" charset="0"/>
                <a:cs typeface="Arial" pitchFamily="34" charset="0"/>
              </a:rPr>
              <a:t>So which has the highest boiling point?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CCl</a:t>
            </a:r>
            <a:r>
              <a:rPr lang="en-TT" sz="30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does, because it is a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bigger molecule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with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electrons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. </a:t>
            </a: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in the dispersion forces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more than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compensates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for 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loss of dipole-dipole interactions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>
                <a:latin typeface="Arial" pitchFamily="34" charset="0"/>
                <a:cs typeface="Arial" pitchFamily="34" charset="0"/>
              </a:rPr>
              <a:t>The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boiling points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are: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>
                <a:latin typeface="Arial" pitchFamily="34" charset="0"/>
                <a:cs typeface="Arial" pitchFamily="34" charset="0"/>
              </a:rPr>
              <a:t>CHCl</a:t>
            </a:r>
            <a:r>
              <a:rPr lang="en-TT" sz="30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 61.2°C </a:t>
            </a:r>
          </a:p>
          <a:p>
            <a:pPr marL="0" indent="0">
              <a:buNone/>
            </a:pPr>
            <a:r>
              <a:rPr lang="en-TT" sz="3000" dirty="0">
                <a:latin typeface="Arial" pitchFamily="34" charset="0"/>
                <a:cs typeface="Arial" pitchFamily="34" charset="0"/>
              </a:rPr>
              <a:t>CCl</a:t>
            </a:r>
            <a:r>
              <a:rPr lang="en-TT" sz="30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 76.8°C 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3410646" cy="33231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48" y="188640"/>
            <a:ext cx="2272605" cy="23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4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0"/>
            <a:ext cx="9141862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Hydrogen Bonds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38274"/>
            <a:ext cx="6624736" cy="494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8" y="8879"/>
            <a:ext cx="9144000" cy="994122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Evidence for Hydrogen </a:t>
            </a:r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Bonds</a:t>
            </a:r>
            <a:endParaRPr lang="en-T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9"/>
            <a:ext cx="8856984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Many elements form compounds with hydrogen.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you plot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boiling points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of the compounds of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4 elements with hydrogen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you find that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boiling points increase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as you go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down the group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45943"/>
            <a:ext cx="6856240" cy="34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0"/>
            <a:ext cx="9141862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Intermolecular Forces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2" y="1700808"/>
            <a:ext cx="431685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528392" cy="144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5"/>
            <a:ext cx="3744416" cy="31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52" y="5013176"/>
            <a:ext cx="8856984" cy="15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in boiling point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happens because the molecules are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getting larger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and so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van der Waals dispersion forces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become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8562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15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If you repeat this exercise with the compounds of the elements in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Groups 5, 6 and 7 with hydrogen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something 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odd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happens.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2" y="1700808"/>
            <a:ext cx="851147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45" y="4825788"/>
            <a:ext cx="8856984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Although for the most part the trend is exactly the same as in group 4 (for exactly the same reasons),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boiling point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of the compound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with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element in each group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is 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abnormally high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2" y="116632"/>
            <a:ext cx="851147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908692"/>
            <a:ext cx="8856984" cy="294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In the cases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TT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en-TT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and HF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there must be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 additional intermolecular forces of attraction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requiring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significantly more heat energy to break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relatively powerful intermolecular forces are described as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bonds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3"/>
            <a:ext cx="828092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634082"/>
          </a:xfrm>
        </p:spPr>
        <p:txBody>
          <a:bodyPr>
            <a:normAutofit fontScale="90000"/>
          </a:bodyPr>
          <a:lstStyle/>
          <a:p>
            <a:r>
              <a:rPr lang="en-TT" dirty="0" smtClean="0"/>
              <a:t/>
            </a:r>
            <a:br>
              <a:rPr lang="en-TT" dirty="0" smtClean="0"/>
            </a:br>
            <a:r>
              <a:rPr lang="en-TT" sz="4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TT" sz="4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origin of hydrogen bonding</a:t>
            </a:r>
            <a:br>
              <a:rPr lang="en-TT" sz="4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53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sz="53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TT" sz="53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145435"/>
          </a:xfrm>
        </p:spPr>
        <p:txBody>
          <a:bodyPr/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The molecules which have this extra bonding are: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7849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Notice that in each of these molecules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1.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attached directly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to one of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electronegative elements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causing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to acquire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significant amount of positive charge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the elements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to which the hydrogen is attached is not only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significantly negative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but also has at least one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"active" lone pair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4680520" cy="2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Strength of a Hydrogen Bond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589240"/>
            <a:ext cx="8928992" cy="1152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hydrogen bond is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stronger than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a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van der Waals’ bond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 but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weaker than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a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or an </a:t>
            </a:r>
            <a:r>
              <a:rPr lang="en-TT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bond</a:t>
            </a:r>
            <a:r>
              <a:rPr lang="en-TT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6886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8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Metallic Bonding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Metallic Bonding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05064"/>
            <a:ext cx="8928992" cy="2736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have very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distinct chemical and physical properties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as a result of the type of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bonding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that occurs between the metals atoms.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The type of bonding between metal atoms is known as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metallic bonding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4807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Evidence for strong bonding in metals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373216"/>
            <a:ext cx="8928992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melting point and boiling point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a metal suggest that there must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 atoms.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8245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0"/>
            <a:ext cx="9141862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Intermolecular Forces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83" y="1268760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properties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melting point, boiling point, vapour pressure, evaporation, viscosity, surface tension, and solubility are related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strength of attractive forces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molecules.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These attractive forces are called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Intermolecular Forces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amount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"stick togetherness"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important in the interpretation of the various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listed above.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Sea of electrons in metals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05064"/>
            <a:ext cx="8928992" cy="2808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density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metals means that the atoms must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packed very close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together.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of this tight packing,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shells overlap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valence electrons become delocalised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i.e. they are not associated with any particular atom.</a:t>
            </a: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61775"/>
            <a:ext cx="5184575" cy="283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2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Sea of electrons in metals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229200"/>
            <a:ext cx="8928992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delocalised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(also known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mobile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 form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‘sea’ of moving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which belong to the metal lattice as a whole. </a:t>
            </a:r>
            <a:endParaRPr lang="en-TT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1774"/>
            <a:ext cx="6192688" cy="41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8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Sea of electrons in metals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193704"/>
            <a:ext cx="8928992" cy="2664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metal ions (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 are formed when the electrons become delocalised. The metal is held together by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forces of attraction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cation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delocalised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This force of attraction is called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metallic bond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1775"/>
            <a:ext cx="6192688" cy="30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9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do metals conduct electricity?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193704"/>
            <a:ext cx="8928992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Electrical conductivity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a compound depends on whether a compound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charged particles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which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able to move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Possible charged particles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 or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TT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1775"/>
            <a:ext cx="6192688" cy="30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8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do metals conduct electricity?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229200"/>
            <a:ext cx="8928992" cy="1467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 an electric current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they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delocalised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which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able to move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throughout the metal.</a:t>
            </a:r>
            <a:endParaRPr lang="en-TT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1774"/>
            <a:ext cx="6192688" cy="43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3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432048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dirty="0" smtClean="0"/>
              <a:t>In this lesson we learnt about:</a:t>
            </a:r>
          </a:p>
          <a:p>
            <a:r>
              <a:rPr lang="en-TT" dirty="0" smtClean="0"/>
              <a:t>van der Waals’ forces</a:t>
            </a:r>
          </a:p>
          <a:p>
            <a:r>
              <a:rPr lang="en-TT" dirty="0" smtClean="0"/>
              <a:t>Hydrogen Bonds</a:t>
            </a:r>
          </a:p>
          <a:p>
            <a:r>
              <a:rPr lang="en-TT" dirty="0" smtClean="0"/>
              <a:t>Metallic Bonding</a:t>
            </a:r>
            <a:endParaRPr lang="en-T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48146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5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0"/>
            <a:ext cx="9141862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Intermolecular Forces?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83" y="1268760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molecular forces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(or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 are attractions between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molecule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neighbouring molecule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forces of attraction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which hold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individual molecule together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(for example, the covalent bonds) are known as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TT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molecular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attractions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These two words are so confusingly similar that it is safer to abandon one of them and never use it. The term "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intramolecular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" won't be used again in this lesson.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0"/>
            <a:ext cx="9141862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Which molecules experience intermolecular forces?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157192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molecules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experience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intermolecular attractions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although in some cases those attractions are very weak.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646128" cy="21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0"/>
            <a:ext cx="9141862" cy="1470025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Intermolecular Forces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990" y="4365104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van der Waals’ forces – dispersion forces &amp; dipole-dipole interactions</a:t>
            </a:r>
          </a:p>
          <a:p>
            <a:pPr marL="514350" indent="-514350">
              <a:buAutoNum type="arabicPeriod"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Hydrogen bonds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68760"/>
            <a:ext cx="717175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" y="116632"/>
            <a:ext cx="9141862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van der Waals’ forces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744416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2122</Words>
  <Application>Microsoft Office PowerPoint</Application>
  <PresentationFormat>On-screen Show (4:3)</PresentationFormat>
  <Paragraphs>195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Structure of Substances</vt:lpstr>
      <vt:lpstr>What determines the properties of a compound?</vt:lpstr>
      <vt:lpstr>What determines the properties of a compound?</vt:lpstr>
      <vt:lpstr>Intermolecular Forces</vt:lpstr>
      <vt:lpstr>Intermolecular Forces</vt:lpstr>
      <vt:lpstr> What are Intermolecular Forces?</vt:lpstr>
      <vt:lpstr> Which molecules experience intermolecular forces?</vt:lpstr>
      <vt:lpstr>Types of Intermolecular Forces</vt:lpstr>
      <vt:lpstr>van der Waals’ forces</vt:lpstr>
      <vt:lpstr>van der Waals’ forces: dispersion forces</vt:lpstr>
      <vt:lpstr>van der Waals’ forces: dispersion forces</vt:lpstr>
      <vt:lpstr>The origins of van der Waals’ dispersion forces: Temporary fluctuating dipoles</vt:lpstr>
      <vt:lpstr>PowerPoint Presentation</vt:lpstr>
      <vt:lpstr>PowerPoint Presentation</vt:lpstr>
      <vt:lpstr>PowerPoint Presentation</vt:lpstr>
      <vt:lpstr>How do temporary dipoles give rise to intermolecular attractions? </vt:lpstr>
      <vt:lpstr>PowerPoint Presentation</vt:lpstr>
      <vt:lpstr>PowerPoint Presentation</vt:lpstr>
      <vt:lpstr>PowerPoint Presentation</vt:lpstr>
      <vt:lpstr>PowerPoint Presentation</vt:lpstr>
      <vt:lpstr>How strong are dispersion forces?</vt:lpstr>
      <vt:lpstr>How does molecular size affect the strength of the dispersion forces?</vt:lpstr>
      <vt:lpstr>PowerPoint Presentation</vt:lpstr>
      <vt:lpstr>PowerPoint Presentation</vt:lpstr>
      <vt:lpstr>PowerPoint Presentation</vt:lpstr>
      <vt:lpstr>How does molecular shape affect the strength of the dispersion forces?</vt:lpstr>
      <vt:lpstr>PowerPoint Presentation</vt:lpstr>
      <vt:lpstr>PowerPoint Presentation</vt:lpstr>
      <vt:lpstr>van der Waals forces:  dipole-dipole interactions  </vt:lpstr>
      <vt:lpstr>van der Waals forces:  dipole-dipole interactions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Hydrogen Bonds</vt:lpstr>
      <vt:lpstr>The Evidence for Hydrogen Bonds</vt:lpstr>
      <vt:lpstr>PowerPoint Presentation</vt:lpstr>
      <vt:lpstr>PowerPoint Presentation</vt:lpstr>
      <vt:lpstr>PowerPoint Presentation</vt:lpstr>
      <vt:lpstr>PowerPoint Presentation</vt:lpstr>
      <vt:lpstr> The origin of hydrogen bonding  </vt:lpstr>
      <vt:lpstr>PowerPoint Presentation</vt:lpstr>
      <vt:lpstr>Strength of a Hydrogen Bond</vt:lpstr>
      <vt:lpstr>Metallic Bonding</vt:lpstr>
      <vt:lpstr>Metallic Bonding</vt:lpstr>
      <vt:lpstr>Evidence for strong bonding in metals</vt:lpstr>
      <vt:lpstr>Sea of electrons in metals</vt:lpstr>
      <vt:lpstr>Sea of electrons in metals</vt:lpstr>
      <vt:lpstr>Sea of electrons in metals</vt:lpstr>
      <vt:lpstr>Why do metals conduct electricity?</vt:lpstr>
      <vt:lpstr>Why do metals conduct electricity?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Romona</dc:creator>
  <cp:lastModifiedBy>Romona</cp:lastModifiedBy>
  <cp:revision>38</cp:revision>
  <dcterms:created xsi:type="dcterms:W3CDTF">2011-10-31T22:34:01Z</dcterms:created>
  <dcterms:modified xsi:type="dcterms:W3CDTF">2011-11-06T21:36:00Z</dcterms:modified>
</cp:coreProperties>
</file>