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90" r:id="rId9"/>
    <p:sldId id="292" r:id="rId10"/>
    <p:sldId id="289" r:id="rId11"/>
    <p:sldId id="264" r:id="rId12"/>
    <p:sldId id="265" r:id="rId13"/>
    <p:sldId id="266" r:id="rId14"/>
    <p:sldId id="267" r:id="rId15"/>
    <p:sldId id="268" r:id="rId16"/>
    <p:sldId id="288" r:id="rId17"/>
    <p:sldId id="293" r:id="rId18"/>
    <p:sldId id="294" r:id="rId19"/>
    <p:sldId id="284" r:id="rId20"/>
    <p:sldId id="285" r:id="rId21"/>
    <p:sldId id="286" r:id="rId22"/>
    <p:sldId id="272" r:id="rId23"/>
    <p:sldId id="273" r:id="rId24"/>
    <p:sldId id="274" r:id="rId25"/>
    <p:sldId id="275" r:id="rId26"/>
    <p:sldId id="287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301" r:id="rId35"/>
    <p:sldId id="302" r:id="rId36"/>
    <p:sldId id="303" r:id="rId37"/>
    <p:sldId id="305" r:id="rId38"/>
    <p:sldId id="283" r:id="rId39"/>
    <p:sldId id="298" r:id="rId40"/>
    <p:sldId id="299" r:id="rId41"/>
    <p:sldId id="300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2D6B"/>
    <a:srgbClr val="384898"/>
    <a:srgbClr val="CC0066"/>
    <a:srgbClr val="000099"/>
    <a:srgbClr val="CC3399"/>
    <a:srgbClr val="21751D"/>
    <a:srgbClr val="9900FF"/>
    <a:srgbClr val="6600FF"/>
    <a:srgbClr val="33CC33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33" autoAdjust="0"/>
    <p:restoredTop sz="94660"/>
  </p:normalViewPr>
  <p:slideViewPr>
    <p:cSldViewPr>
      <p:cViewPr varScale="1">
        <p:scale>
          <a:sx n="104" d="100"/>
          <a:sy n="104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ABE5-5C76-4334-9A84-2F3FB51E2D03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89F30-75AF-47C1-8AA8-E5F0594EE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673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89F30-75AF-47C1-8AA8-E5F0594EEEB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F5AD-F943-4C10-938B-965D2E08A326}" type="datetimeFigureOut">
              <a:rPr lang="en-US" smtClean="0"/>
              <a:pPr/>
              <a:t>2/25/2012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../../../You%20Tube%20Science%20Videos/Balancing%20Chemical%20Equations/balancing+chemical+equations+2.mp4_wmv2.avi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752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3848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Equations</a:t>
            </a:r>
            <a:endParaRPr lang="en-US" sz="6000" b="1" dirty="0">
              <a:ln w="12700">
                <a:solidFill>
                  <a:schemeClr val="tx2"/>
                </a:solidFill>
                <a:prstDash val="solid"/>
              </a:ln>
              <a:solidFill>
                <a:srgbClr val="38489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la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8229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Balancing Chemical Equations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8610600" cy="2514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Early chemists noticed that in a chemical reaction, the total mass of the reactants always equalled the total mass of the products. This led to the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Law of Conservation of Mass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which states that matter can neither be created nor destroyed.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1954348431437107035Gerald_G_Balance_Scale_svg_med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7724" y="1295400"/>
            <a:ext cx="3670916" cy="2133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14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839200" cy="51816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Atoms in a chemical equation are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neither created nor destroyed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they are only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rearranged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A chemical equation that conforms to this law is known as a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balanced chemical equation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US" sz="2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a balanced chemical equation there must be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same number of atoms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each element on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hand side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equation as there are on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left hand side. </a:t>
            </a:r>
          </a:p>
          <a:p>
            <a:pPr algn="l"/>
            <a:endParaRPr lang="en-US" sz="2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an equation is balanced, the mass of the reactants will equal the mass of the products.</a:t>
            </a:r>
            <a:endParaRPr lang="en-US" sz="2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alance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5257800"/>
            <a:ext cx="409575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772400" cy="612775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A32D6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A32D6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763000" cy="5486400"/>
          </a:xfrm>
        </p:spPr>
        <p:txBody>
          <a:bodyPr>
            <a:normAutofit fontScale="92500"/>
          </a:bodyPr>
          <a:lstStyle/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the equation: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ZnCl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</a:t>
            </a:r>
            <a:r>
              <a:rPr lang="en-US" sz="30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To balance, we need </a:t>
            </a:r>
            <a:r>
              <a:rPr lang="en-US" sz="3000" dirty="0" smtClean="0">
                <a:solidFill>
                  <a:srgbClr val="FF0000"/>
                </a:solidFill>
              </a:rPr>
              <a:t>2 H</a:t>
            </a:r>
            <a:r>
              <a:rPr lang="en-US" sz="3000" dirty="0" smtClean="0">
                <a:solidFill>
                  <a:schemeClr val="tx1"/>
                </a:solidFill>
              </a:rPr>
              <a:t> and </a:t>
            </a:r>
            <a:r>
              <a:rPr lang="en-US" sz="3000" dirty="0" smtClean="0">
                <a:solidFill>
                  <a:srgbClr val="FF0000"/>
                </a:solidFill>
              </a:rPr>
              <a:t>2 </a:t>
            </a:r>
            <a:r>
              <a:rPr lang="en-US" sz="3000" dirty="0" err="1" smtClean="0">
                <a:solidFill>
                  <a:srgbClr val="FF0000"/>
                </a:solidFill>
              </a:rPr>
              <a:t>Cl</a:t>
            </a:r>
            <a:r>
              <a:rPr lang="en-US" sz="3000" dirty="0" smtClean="0">
                <a:solidFill>
                  <a:schemeClr val="tx1"/>
                </a:solidFill>
              </a:rPr>
              <a:t> on the left. Therefore, we </a:t>
            </a:r>
            <a:r>
              <a:rPr lang="en-US" sz="3000" dirty="0" smtClean="0">
                <a:solidFill>
                  <a:srgbClr val="FF0000"/>
                </a:solidFill>
              </a:rPr>
              <a:t>put a 2 in front of </a:t>
            </a:r>
            <a:r>
              <a:rPr lang="en-US" sz="3000" dirty="0" err="1" smtClean="0">
                <a:solidFill>
                  <a:srgbClr val="FF0000"/>
                </a:solidFill>
              </a:rPr>
              <a:t>HCl</a:t>
            </a:r>
            <a:r>
              <a:rPr lang="en-US" sz="3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We get,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+ 2HCl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ZnCl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</a:t>
            </a:r>
            <a:r>
              <a:rPr lang="en-US" sz="30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endParaRPr lang="en-US" sz="3000" dirty="0" smtClean="0">
              <a:solidFill>
                <a:srgbClr val="FF0000"/>
              </a:solidFill>
            </a:endParaRPr>
          </a:p>
          <a:p>
            <a:pPr algn="l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7552213"/>
              </p:ext>
            </p:extLst>
          </p:nvPr>
        </p:nvGraphicFramePr>
        <p:xfrm>
          <a:off x="1295400" y="1600200"/>
          <a:ext cx="6324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00"/>
                <a:gridCol w="2108200"/>
                <a:gridCol w="2108200"/>
              </a:tblGrid>
              <a:tr h="3238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Atom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Zn</a:t>
                      </a:r>
                      <a:r>
                        <a:rPr lang="en-US" b="1" baseline="0" dirty="0" smtClean="0"/>
                        <a:t> + </a:t>
                      </a:r>
                      <a:r>
                        <a:rPr lang="en-US" b="1" baseline="0" dirty="0" err="1" smtClean="0"/>
                        <a:t>HCl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ZnCl</a:t>
                      </a:r>
                      <a:r>
                        <a:rPr lang="en-US" b="1" baseline="-25000" dirty="0" smtClean="0"/>
                        <a:t>2</a:t>
                      </a:r>
                      <a:r>
                        <a:rPr lang="en-US" b="1" baseline="0" dirty="0" smtClean="0"/>
                        <a:t> + H</a:t>
                      </a:r>
                      <a:r>
                        <a:rPr lang="en-US" b="1" baseline="-25000" dirty="0" smtClean="0"/>
                        <a:t>2</a:t>
                      </a:r>
                      <a:endParaRPr lang="en-US" b="1" baseline="-250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Zn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   2</a:t>
                      </a:r>
                      <a:endParaRPr lang="en-US" b="1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  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4267200"/>
          <a:ext cx="6553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Zn</a:t>
                      </a:r>
                      <a:r>
                        <a:rPr lang="en-US" baseline="0" dirty="0" smtClean="0"/>
                        <a:t> + 2HCl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ZnCl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+ H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Zn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2</a:t>
                      </a:r>
                      <a:endParaRPr lang="en-US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  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   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the equation: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NH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need 2 N on the right, so we put a 2 in front of NH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need 6 H on the left, so we put a 3 in front of H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get,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+ 3H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2NH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1371600"/>
          <a:ext cx="60198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/>
                <a:gridCol w="2006600"/>
                <a:gridCol w="2006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Atom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H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NH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971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H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2NH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4495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+ 3H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2NH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763000" cy="5943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the equation: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4(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Fe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need 2 Fe and 3 SO</a:t>
            </a:r>
            <a:r>
              <a:rPr lang="en-US" sz="1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the left, so we put a 2 in front of Fe and a 3 in front of H</a:t>
            </a:r>
            <a:r>
              <a:rPr lang="en-US" sz="1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1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need 6 H on the right, so we put a 3 in front of H</a:t>
            </a:r>
            <a:r>
              <a:rPr lang="en-US" sz="1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066800"/>
          <a:ext cx="6248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2082800"/>
                <a:gridCol w="20828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 + 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(SO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      2</a:t>
                      </a:r>
                      <a:endParaRPr lang="en-US" sz="1600" b="1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          3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895600"/>
          <a:ext cx="640080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08"/>
                <a:gridCol w="2160608"/>
                <a:gridCol w="2079585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2Fe + 3H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(SO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      2</a:t>
                      </a:r>
                      <a:endParaRPr lang="en-US" sz="1600" b="1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          3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4724400"/>
          <a:ext cx="64770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Atom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2Fe + 3H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(SO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+ 3H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            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      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                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6019800"/>
            <a:ext cx="8383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We get,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2Fe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+ 3H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4(</a:t>
            </a:r>
            <a:r>
              <a:rPr lang="en-US" sz="28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Fe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en-US" sz="28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+ 3H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5334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4</a:t>
            </a: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the equation: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CO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 algn="l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balance, put a 3 in front of CO</a:t>
            </a:r>
            <a:r>
              <a:rPr lang="en-US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a 4 in front of H</a:t>
            </a:r>
            <a:r>
              <a:rPr lang="en-US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l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balance the O, put a 5 in front of O</a:t>
            </a:r>
            <a:r>
              <a:rPr lang="en-US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143000"/>
          <a:ext cx="60960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Atom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+ 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2         1  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3048000"/>
          <a:ext cx="60960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81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Atom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+ 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3CO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+ 4H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6         4  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4876800"/>
          <a:ext cx="60960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Atom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+ 5O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3CO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+ 4H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10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6         4  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6172200"/>
            <a:ext cx="62288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 get,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+ 5O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3CO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+ 4H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Examination Tip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90800"/>
            <a:ext cx="8382000" cy="4191000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balancing chemical equations its is best to begin with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 other than hydrogen or oxygen. </a:t>
            </a:r>
          </a:p>
          <a:p>
            <a:pPr algn="l"/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 with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elements immediately after the arrow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excluding hydrogen and oxygen.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atoms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second from last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 atoms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last.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1" y="7620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1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Worksheet</a:t>
            </a:r>
            <a:b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27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Balance the following chemical equations.</a:t>
            </a:r>
            <a:endParaRPr lang="en-TT" sz="27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258" y="1219200"/>
            <a:ext cx="7466542" cy="5181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1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054" y="701174"/>
            <a:ext cx="8056546" cy="5547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1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Autofit/>
          </a:bodyPr>
          <a:lstStyle/>
          <a:p>
            <a:r>
              <a:rPr lang="en-TT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TT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3848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Calculations from Equations</a:t>
            </a:r>
            <a:endParaRPr lang="en-TT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38489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67000"/>
            <a:ext cx="5638800" cy="3608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3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917575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3848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239000" cy="4267200"/>
          </a:xfrm>
        </p:spPr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equations use symbols and formulae to represent chemical change. 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oef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200400"/>
            <a:ext cx="5562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3775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</a:t>
            </a: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TT" dirty="0">
              <a:solidFill>
                <a:srgbClr val="CC33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382000" cy="541020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limestone, CaCO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is heated, calcium oxide is formed.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 the mass of calcium oxide which would be produced by heating 25g of limestone.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(Relative atomic masses: C = 12; O = 16; H = 1)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57600"/>
            <a:ext cx="48768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92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382000" cy="6096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CaCO</a:t>
            </a:r>
            <a:r>
              <a:rPr lang="en-TT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3(s) </a:t>
            </a:r>
            <a:r>
              <a:rPr lang="en-TT" dirty="0" smtClean="0">
                <a:solidFill>
                  <a:schemeClr val="tx1"/>
                </a:solidFill>
                <a:latin typeface="Symbol"/>
              </a:rPr>
              <a:t>® </a:t>
            </a:r>
            <a:r>
              <a:rPr lang="en-T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TT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CO</a:t>
            </a:r>
            <a:r>
              <a:rPr lang="en-TT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2(g)</a:t>
            </a:r>
          </a:p>
          <a:p>
            <a:pPr algn="l"/>
            <a:endParaRPr lang="en-TT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CaCO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produces 1 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TT" sz="2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en-TT" sz="2800" baseline="-25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100g CaCO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3(s)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produces 56g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(s)</a:t>
            </a:r>
          </a:p>
          <a:p>
            <a:pPr algn="l"/>
            <a:endParaRPr lang="en-TT" sz="2800" baseline="-25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If 100g CaCO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3(s)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gives 56g 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TT" sz="2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Then 1g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CaCO</a:t>
            </a:r>
            <a:r>
              <a:rPr lang="en-TT" sz="2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will give </a:t>
            </a:r>
            <a:r>
              <a:rPr lang="en-TT" sz="28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 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TT" sz="2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100</a:t>
            </a:r>
          </a:p>
          <a:p>
            <a:pPr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And, 25g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CaCO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will give </a:t>
            </a:r>
            <a:r>
              <a:rPr lang="en-TT" sz="28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x 25 g 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TT" sz="2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r>
              <a:rPr lang="en-TT" sz="2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</a:t>
            </a:r>
          </a:p>
          <a:p>
            <a:pPr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= 14g 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9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61277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848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762000"/>
            <a:ext cx="8382000" cy="58674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 is extracted from galena,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The ore is heated in air to produce lead(II) oxide,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PbO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2PbS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+ 3O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2(g)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2PbO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+ 2SO</a:t>
            </a:r>
            <a:r>
              <a:rPr lang="en-US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2(g)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lead(II) oxide is reduced to lead by heating it with carbon in a blast furnace.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PbO</a:t>
            </a:r>
            <a:r>
              <a:rPr lang="en-US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en-US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en-US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(l)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CO</a:t>
            </a:r>
            <a:r>
              <a:rPr lang="en-US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 algn="l"/>
            <a:endParaRPr lang="en-US" sz="3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62000"/>
            <a:ext cx="7772400" cy="541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molten lead is tapped from the bottom of the furnace. 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Calculate:</a:t>
            </a:r>
          </a:p>
          <a:p>
            <a:pPr marL="571500" indent="-571500" algn="l">
              <a:buAutoNum type="romanLcParenBoth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mass of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sulphur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dioxide produced when 1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tonne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galena is heated.</a:t>
            </a:r>
          </a:p>
          <a:p>
            <a:pPr marL="571500" indent="-571500" algn="l">
              <a:buAutoNum type="romanLcParenBoth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mass of lead that would be produced from 1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tonne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galena.</a:t>
            </a:r>
          </a:p>
          <a:p>
            <a:pPr marL="571500" indent="-571500" algn="l">
              <a:buAutoNum type="romanLcParenBoth"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(Relative Atomic Masses: O = 16; S = 32;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207)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 (</a:t>
            </a:r>
            <a:r>
              <a:rPr lang="en-US" sz="28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248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2PbS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(s)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+ 3O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2(g)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→ 2PbO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(s)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+ 2SO</a:t>
            </a:r>
            <a:r>
              <a:rPr lang="en-US" b="1" baseline="-25000" dirty="0" smtClean="0">
                <a:latin typeface="Arial" pitchFamily="34" charset="0"/>
                <a:cs typeface="Arial" pitchFamily="34" charset="0"/>
              </a:rPr>
              <a:t>2(g)</a:t>
            </a:r>
          </a:p>
          <a:p>
            <a:pPr>
              <a:buNone/>
            </a:pPr>
            <a:endParaRPr lang="en-US" b="1" baseline="-25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/>
              <a:t>2 mol </a:t>
            </a:r>
            <a:r>
              <a:rPr lang="en-US" dirty="0" err="1" smtClean="0"/>
              <a:t>PbS</a:t>
            </a:r>
            <a:r>
              <a:rPr lang="en-US" dirty="0" smtClean="0"/>
              <a:t> produces 2 mol SO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(2 x 239)g </a:t>
            </a:r>
            <a:r>
              <a:rPr lang="en-US" dirty="0" err="1" smtClean="0"/>
              <a:t>PbS</a:t>
            </a:r>
            <a:r>
              <a:rPr lang="en-US" dirty="0" smtClean="0"/>
              <a:t> produces (2 x 64)g SO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478g </a:t>
            </a:r>
            <a:r>
              <a:rPr lang="en-US" dirty="0" err="1" smtClean="0"/>
              <a:t>PbS</a:t>
            </a:r>
            <a:r>
              <a:rPr lang="en-US" dirty="0" smtClean="0"/>
              <a:t> produces 128g SO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478 </a:t>
            </a:r>
            <a:r>
              <a:rPr lang="en-US" dirty="0" err="1" smtClean="0"/>
              <a:t>tonnes</a:t>
            </a:r>
            <a:r>
              <a:rPr lang="en-US" dirty="0" smtClean="0"/>
              <a:t> </a:t>
            </a:r>
            <a:r>
              <a:rPr lang="en-US" dirty="0" err="1" smtClean="0"/>
              <a:t>PbS</a:t>
            </a:r>
            <a:r>
              <a:rPr lang="en-US" dirty="0" smtClean="0"/>
              <a:t> produces 128 </a:t>
            </a:r>
            <a:r>
              <a:rPr lang="en-US" dirty="0" err="1" smtClean="0"/>
              <a:t>tonnes</a:t>
            </a:r>
            <a:r>
              <a:rPr lang="en-US" dirty="0" smtClean="0"/>
              <a:t> SO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So, 1 </a:t>
            </a:r>
            <a:r>
              <a:rPr lang="en-US" dirty="0" err="1" smtClean="0"/>
              <a:t>tonne</a:t>
            </a:r>
            <a:r>
              <a:rPr lang="en-US" dirty="0" smtClean="0"/>
              <a:t> </a:t>
            </a:r>
            <a:r>
              <a:rPr lang="en-US" dirty="0" err="1" smtClean="0"/>
              <a:t>PbS</a:t>
            </a:r>
            <a:r>
              <a:rPr lang="en-US" dirty="0" smtClean="0"/>
              <a:t> will produce </a:t>
            </a:r>
            <a:r>
              <a:rPr lang="en-US" u="sng" dirty="0" smtClean="0"/>
              <a:t>128</a:t>
            </a:r>
            <a:r>
              <a:rPr lang="en-US" dirty="0" smtClean="0"/>
              <a:t> </a:t>
            </a:r>
            <a:r>
              <a:rPr lang="en-US" dirty="0" err="1" smtClean="0"/>
              <a:t>tonnes</a:t>
            </a:r>
            <a:r>
              <a:rPr lang="en-US" dirty="0" smtClean="0"/>
              <a:t> SO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r>
              <a:rPr lang="en-US" dirty="0" smtClean="0"/>
              <a:t>                                                    478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= 0.267 </a:t>
            </a:r>
            <a:r>
              <a:rPr lang="en-US" dirty="0" err="1" smtClean="0"/>
              <a:t>tonnes</a:t>
            </a:r>
            <a:r>
              <a:rPr lang="en-US" dirty="0" smtClean="0"/>
              <a:t> SO</a:t>
            </a:r>
            <a:r>
              <a:rPr lang="en-US" baseline="-25000" dirty="0" smtClean="0"/>
              <a:t>2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 (ii)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685800"/>
            <a:ext cx="8839200" cy="5791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2PbS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+ 3O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2(g)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2PbO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+ 2SO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2(g)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(l)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 algn="l"/>
            <a:endParaRPr lang="en-US" sz="24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mol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produces 2 mol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PbO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mol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PbO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produces 2 mol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(We’ve doubled the second equation so that we can trace what happens to all the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PbO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from the first one)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 x 239) 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produces (2 x 207) 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478g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produces 414g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So, 478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tonnes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produces 414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tonnes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tonne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would produce </a:t>
            </a:r>
            <a:r>
              <a:rPr lang="en-US" sz="24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414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tonnes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= 0.886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tonnes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Pb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478</a:t>
            </a:r>
          </a:p>
          <a:p>
            <a:pPr algn="l"/>
            <a:endParaRPr lang="en-US" dirty="0"/>
          </a:p>
        </p:txBody>
      </p:sp>
      <p:pic>
        <p:nvPicPr>
          <p:cNvPr id="4" name="Picture 3" descr="FC_Therefore_41757_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81600"/>
            <a:ext cx="442912" cy="671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Calculations involving Gas Volumes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6553200" cy="4436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8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7651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A32D6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Calculations Involving Gas Volumes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A32D6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772400" cy="5334000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Units of Volume</a:t>
            </a:r>
          </a:p>
          <a:p>
            <a:pPr algn="l"/>
            <a:endParaRPr lang="en-US" sz="2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Volumes (of gases or liquids) are measured in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cubic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centimetres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(cm</a:t>
            </a:r>
            <a:r>
              <a:rPr lang="en-US" sz="2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</a:t>
            </a:r>
          </a:p>
          <a:p>
            <a:pPr algn="l"/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cubic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decimetres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(dm</a:t>
            </a:r>
            <a:r>
              <a:rPr lang="en-US" sz="2800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</a:t>
            </a:r>
          </a:p>
          <a:p>
            <a:pPr algn="l"/>
            <a:r>
              <a:rPr lang="en-US" sz="2800" dirty="0" err="1" smtClean="0">
                <a:solidFill>
                  <a:srgbClr val="21751D"/>
                </a:solidFill>
                <a:latin typeface="Arial" pitchFamily="34" charset="0"/>
                <a:cs typeface="Arial" pitchFamily="34" charset="0"/>
              </a:rPr>
              <a:t>litres</a:t>
            </a:r>
            <a:r>
              <a:rPr lang="en-US" sz="2800" dirty="0" smtClean="0">
                <a:solidFill>
                  <a:srgbClr val="21751D"/>
                </a:solidFill>
                <a:latin typeface="Arial" pitchFamily="34" charset="0"/>
                <a:cs typeface="Arial" pitchFamily="34" charset="0"/>
              </a:rPr>
              <a:t> (l)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litre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1 dm</a:t>
            </a:r>
            <a:r>
              <a:rPr lang="en-US" sz="28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1000cm</a:t>
            </a:r>
            <a:r>
              <a:rPr lang="en-US" sz="28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222375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Avogadro’s Law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447800"/>
            <a:ext cx="7543800" cy="4800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Equal volumes of gases at the same temperature and pressure contain equal numbers of molecules.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Molecules_and_Integ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727" y="3048000"/>
            <a:ext cx="3352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9175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Molar Volume of a Gas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mole of any gas occupies 24 dm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(24 000 cm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at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(room temperature and pressure).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mole of any gas occupies 22.4 dm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(22 400 cm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at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(standard temperature and pressure).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oy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135117"/>
            <a:ext cx="2362200" cy="2837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Formula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305800" cy="5562600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Examples:</a:t>
            </a:r>
          </a:p>
          <a:p>
            <a:pPr algn="l"/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2 atoms of hydrogen, not bonded together. </a:t>
            </a: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is called a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coefficient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1 molecule of hydrogen, made up of 2 atoms of hydrogen bonded together.</a:t>
            </a:r>
          </a:p>
          <a:p>
            <a:pPr algn="l"/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2H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2 molecules of hydrogen, in total 4 atoms of hydrogen.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32D6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32D6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543800" cy="5181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 the volume of carbon dioxide produced at room temperature and pressure when an excess of dilute hydrochloric acid is added to 1.00 g of calcium carbonate.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(RAMs: C = 12; O = 16; Ca = 40. Molar volume = 24 dm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127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3(s)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+ 2HCl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CaCl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2(g)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(l)</a:t>
            </a:r>
          </a:p>
          <a:p>
            <a:pPr algn="l"/>
            <a:endParaRPr lang="en-US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mol CaCO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gives 1 mol 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g CaCO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gives 24dm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rtp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g CaCO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gives  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x 24 dm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100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               = 0.24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</a:t>
            </a:r>
            <a:r>
              <a:rPr lang="en-US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841375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32D6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What is the maximum mass of </a:t>
            </a:r>
            <a:r>
              <a:rPr lang="en-US" sz="2800" dirty="0" err="1" smtClean="0">
                <a:solidFill>
                  <a:schemeClr val="tx1"/>
                </a:solidFill>
              </a:rPr>
              <a:t>aluminium</a:t>
            </a:r>
            <a:r>
              <a:rPr lang="en-US" sz="2800" dirty="0" smtClean="0">
                <a:solidFill>
                  <a:schemeClr val="tx1"/>
                </a:solidFill>
              </a:rPr>
              <a:t> which you could add to an excess of dilute hydrochloric acid so that you produced no more than 100 cm</a:t>
            </a:r>
            <a:r>
              <a:rPr lang="en-US" sz="2800" baseline="30000" dirty="0" smtClean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 of hydrogen at room temperature and pressure?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(RAM: Al = 27. Molar volume = 24 000 cm</a:t>
            </a:r>
            <a:r>
              <a:rPr lang="en-US" sz="2800" baseline="30000" dirty="0" smtClean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 at </a:t>
            </a:r>
            <a:r>
              <a:rPr lang="en-US" sz="2800" dirty="0" err="1" smtClean="0">
                <a:solidFill>
                  <a:schemeClr val="tx1"/>
                </a:solidFill>
              </a:rPr>
              <a:t>rtp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N.B. In this example, dilute hydrochloric acid is in excess and </a:t>
            </a:r>
            <a:r>
              <a:rPr lang="en-US" sz="2800" dirty="0" err="1" smtClean="0">
                <a:solidFill>
                  <a:srgbClr val="FF0000"/>
                </a:solidFill>
              </a:rPr>
              <a:t>aluminium</a:t>
            </a:r>
            <a:r>
              <a:rPr lang="en-US" sz="2800" dirty="0" smtClean="0">
                <a:solidFill>
                  <a:srgbClr val="FF0000"/>
                </a:solidFill>
              </a:rPr>
              <a:t> is the </a:t>
            </a:r>
            <a:r>
              <a:rPr lang="en-US" sz="2800" u="sng" dirty="0" smtClean="0">
                <a:solidFill>
                  <a:srgbClr val="FF0000"/>
                </a:solidFill>
              </a:rPr>
              <a:t>limiting reactant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Using an excess of dilute hydrochloric acid ensures that all of the </a:t>
            </a:r>
            <a:r>
              <a:rPr lang="en-US" sz="2800" dirty="0" err="1" smtClean="0">
                <a:solidFill>
                  <a:srgbClr val="FF0000"/>
                </a:solidFill>
              </a:rPr>
              <a:t>aluminium</a:t>
            </a:r>
            <a:r>
              <a:rPr lang="en-US" sz="2800" dirty="0" smtClean="0">
                <a:solidFill>
                  <a:srgbClr val="FF0000"/>
                </a:solidFill>
              </a:rPr>
              <a:t> reacts completely.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305800" cy="6248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2Al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+ 6HCl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2AlCl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+ 3H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2(g)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mol Al gives 3 mol 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(2x27)g Al gives (3x24000)cm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54 g Al gives 72000 cm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endParaRPr lang="en-US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72  000 cm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comes from 54 g Al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100 cm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comes from  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54  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x 100 g Al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72000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= 0.075 g Al</a:t>
            </a:r>
          </a:p>
        </p:txBody>
      </p:sp>
      <p:pic>
        <p:nvPicPr>
          <p:cNvPr id="4" name="Picture 3" descr="FC_Therefore_41757_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442912" cy="671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10600" cy="381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Limiting Reactant</a:t>
            </a:r>
            <a:endParaRPr lang="en-US" sz="7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chem.tamu.edu/class/majors/tutorialnotefiles/car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858671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Limiting Reactant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41910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Limiting Reactant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reactant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a chemical reaction that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amount of product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can be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formed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 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 will stop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all of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limiting reactant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consumed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800" b="1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Excess </a:t>
            </a:r>
            <a:r>
              <a:rPr lang="en-US" sz="28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Reactant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reactant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a chemical reaction that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remains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when a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reaction stops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limiting reactant is completely consumed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  The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excess reactant remains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because there is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nothing with which it can react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science.uwaterloo.ca/~cchieh/cact/fig/limit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651582"/>
            <a:ext cx="3810000" cy="1939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609600"/>
            <a:ext cx="8991600" cy="41910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Consider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combustion of benzene,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represented by the following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chemical equation: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means that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mol molecular oxygen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required to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mol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benzene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amount of oxygen required for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other quantities of benzene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 be calculated using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cross-multiplication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example, if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1.5 mol of benzene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present,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11.25 mol of oxygen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required:</a:t>
            </a:r>
          </a:p>
          <a:p>
            <a:pPr algn="l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71600"/>
            <a:ext cx="4336026" cy="457200"/>
          </a:xfrm>
          <a:prstGeom prst="rect">
            <a:avLst/>
          </a:prstGeom>
        </p:spPr>
      </p:pic>
      <p:pic>
        <p:nvPicPr>
          <p:cNvPr id="7" name="Picture 6" descr="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419600"/>
            <a:ext cx="5690937" cy="83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5257800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So, if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oxygen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present, there will be an excess of (18 - 11.25) =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6.75 mol of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unreacted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oxygen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when all the benzene is consumed.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Benzene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then the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limiting reagent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57200"/>
            <a:ext cx="8991600" cy="41910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reactant is limiting if 20.0 g of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reacted with 8.00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 Al in the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followng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reaction?</a:t>
            </a:r>
          </a:p>
          <a:p>
            <a:pPr algn="l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Since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reactant amounts are given in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they must be first converted into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comparison with the chemical equation, in order to determine how many moles of Fe can be produced from either reactant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/>
          </a:p>
          <a:p>
            <a:pPr algn="l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enough Al to produce 0.297 mol Fe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but only enough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to produce 0.250 mol Fe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This means that the amount of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 actually produced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limited by the Fe</a:t>
            </a:r>
            <a:r>
              <a:rPr lang="en-US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present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which is therefore the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limiting reagent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19200"/>
            <a:ext cx="4518608" cy="345077"/>
          </a:xfrm>
          <a:prstGeom prst="rect">
            <a:avLst/>
          </a:prstGeom>
        </p:spPr>
      </p:pic>
      <p:pic>
        <p:nvPicPr>
          <p:cNvPr id="10" name="Picture 9" descr="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590800"/>
            <a:ext cx="594360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Percentage Yield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943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theory, a reaction may be shown to produce a certain amount of product. However, some product may be left on the apparatus or some might be spilled.</a:t>
            </a:r>
          </a:p>
          <a:p>
            <a:pPr algn="l"/>
            <a:endParaRPr lang="en-US" sz="2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your calculation shows that you should get 10 g of product but you only recover 9 g, then your yield is 9 g out of a possible 10 g.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Percentage Yield =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x 100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10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= 90 %</a:t>
            </a:r>
          </a:p>
        </p:txBody>
      </p:sp>
      <p:pic>
        <p:nvPicPr>
          <p:cNvPr id="4" name="Picture 3" descr="FC_Therefore_41757_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876800"/>
            <a:ext cx="442912" cy="519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A32D6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Worksheet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A32D6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839200" cy="3657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(1)Titanium is manufactured by heating titanium (IV) chloride with sodium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TiCl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4(g)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+ 4Na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(l)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Ti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+ 4NaCl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mass of sodium is required to produce 1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tonne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titanium?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(RAMs: Na = 23; Ti = 48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hink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04800"/>
            <a:ext cx="2362200" cy="297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917575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Formula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382000" cy="3581400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Examples:</a:t>
            </a:r>
          </a:p>
          <a:p>
            <a:pPr algn="l"/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Ca(OH)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1 Ca</a:t>
            </a:r>
            <a:r>
              <a:rPr lang="en-US" sz="28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2 OH</a:t>
            </a:r>
            <a:r>
              <a:rPr lang="en-US" sz="2800" b="1" baseline="5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 the amount of each element is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1Ca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2O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atoms. </a:t>
            </a:r>
          </a:p>
          <a:p>
            <a:pPr algn="l"/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3H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consists of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12O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atoms.</a:t>
            </a:r>
          </a:p>
        </p:txBody>
      </p:sp>
      <p:pic>
        <p:nvPicPr>
          <p:cNvPr id="4" name="Picture 3" descr="4142839963_979b176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219200"/>
            <a:ext cx="3058334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A32D6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Worksheet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A32D6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839200" cy="3657600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(2) 2.67g of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aluminium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chloride was dissolved in water and an excess of silver nitrate solution was added to give a precipitate of silver chloride.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AlCl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+ 3AgNO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Al(NO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+ 3AgCl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mass of silver chloride precipitate would be formed?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(RAMs: Al = 27;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35.5; Ag = 108)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hink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4800"/>
            <a:ext cx="2362200" cy="2978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A32D6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Worksheet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A32D6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8839200" cy="365760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(3) Copper(II)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sulphate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crystals, CuSO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.5H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O, can be made by heating copper (II) oxide with dilute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sulphuric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acid and then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crystallisingthe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solution formed. Calculate the maximum mass of crystals that could be made from 4.00g of copper (II) oxide using an excess of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sulphuric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acid.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4(</a:t>
            </a:r>
            <a:r>
              <a:rPr lang="en-US" sz="24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→ CuSO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4(</a:t>
            </a:r>
            <a:r>
              <a:rPr lang="en-US" sz="24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(l)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4(</a:t>
            </a:r>
            <a:r>
              <a:rPr lang="en-US" sz="24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+ 5H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(l)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CuSO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.5H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(RAMs: H = 1; O = 16; S = 32; Cu = 64)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hink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81000"/>
            <a:ext cx="1539766" cy="1941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8640"/>
            <a:ext cx="8763000" cy="722511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657600"/>
            <a:ext cx="8784976" cy="30480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this lesson we learnt how to:</a:t>
            </a: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Write balanced chemical equations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describe chemical reactions.</a:t>
            </a:r>
          </a:p>
          <a:p>
            <a:pPr marL="514350" indent="-514350" algn="l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 balanced chemical equations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calculate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moles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masses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reactants and products 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involved in each of the reactions. </a:t>
            </a:r>
          </a:p>
          <a:p>
            <a:pPr algn="l">
              <a:buFont typeface="Arial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990600"/>
            <a:ext cx="297365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8640"/>
            <a:ext cx="8763000" cy="722511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24" y="3886200"/>
            <a:ext cx="8784976" cy="28194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Determine which reactant is the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limiting reactant 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reactions.</a:t>
            </a:r>
          </a:p>
          <a:p>
            <a:pPr algn="l"/>
            <a:endParaRPr lang="en-US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Use the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limiting reactant concept 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calculations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involving chemical equations.</a:t>
            </a: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Compare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the amount of substance actually formed in a reaction (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actual yield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with the predicted amount (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theoretical yield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and use to determine the </a:t>
            </a:r>
            <a:r>
              <a:rPr lang="en-US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percent yield</a:t>
            </a:r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l">
              <a:buFont typeface="Arial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914400"/>
            <a:ext cx="334536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1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21751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Writing Chemical Equations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21751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10600" cy="58674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conventions which are used when writing chemical equations are:</a:t>
            </a:r>
          </a:p>
          <a:p>
            <a:pPr algn="l"/>
            <a:endParaRPr lang="en-US" sz="2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reactants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are placed on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left side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equation and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products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are placed on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side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with an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arrow 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→)</a:t>
            </a:r>
            <a:r>
              <a:rPr lang="en-US" sz="2600" dirty="0" smtClean="0"/>
              <a:t>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separating reactants from products.</a:t>
            </a:r>
          </a:p>
          <a:p>
            <a:pPr algn="l">
              <a:buFont typeface="Arial" pitchFamily="34" charset="0"/>
              <a:buChar char="•"/>
            </a:pPr>
            <a:endParaRPr lang="en-US" sz="2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plus sign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(+)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separates each reactant or product.</a:t>
            </a:r>
          </a:p>
          <a:p>
            <a:pPr algn="l">
              <a:buFont typeface="Arial" pitchFamily="34" charset="0"/>
              <a:buChar char="•"/>
            </a:pPr>
            <a:endParaRPr lang="en-US" sz="2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physical state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chemical is usually written as a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subscript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These physical states are:</a:t>
            </a:r>
          </a:p>
          <a:p>
            <a:pPr algn="l"/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(s)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solid,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(l)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liquid,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(g)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gas,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aqueous </a:t>
            </a:r>
            <a:endParaRPr lang="en-US" sz="2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305800" cy="61722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chemicals and factors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which are required for the reaction to occur but do not change during the reaction can be written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above the arrow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e.g.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catalysts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 specific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temperature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 specific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pressure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 a reaction is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reversible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double arrow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used : </a:t>
            </a:r>
          </a:p>
          <a:p>
            <a:pPr algn="l">
              <a:buFont typeface="Arial" pitchFamily="34" charset="0"/>
              <a:buChar char="•"/>
            </a:pP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reading a chemical equation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each of the signs represents a word or statement.</a:t>
            </a: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Example: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2Fe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(s)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+ 3Cl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(g)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2FeCl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3(s)</a:t>
            </a:r>
            <a:endParaRPr lang="en-US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rgbClr val="99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‘Solid iron reacts with chlorine gas to form solid iron (III) chloride’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99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reversible%20arrow%2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276600"/>
            <a:ext cx="1905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772400" cy="76517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Balancing Chemical Equations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3848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is a scale balanced?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38489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835782" cy="338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28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3848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do we need to do to balance the scale below?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38489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26157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6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2241</Words>
  <Application>Microsoft Office PowerPoint</Application>
  <PresentationFormat>On-screen Show (4:3)</PresentationFormat>
  <Paragraphs>413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Chemical Equations</vt:lpstr>
      <vt:lpstr>Chemical Equations</vt:lpstr>
      <vt:lpstr>Chemical Formula</vt:lpstr>
      <vt:lpstr>Chemical Formula</vt:lpstr>
      <vt:lpstr>Writing Chemical Equations</vt:lpstr>
      <vt:lpstr>Slide 6</vt:lpstr>
      <vt:lpstr>Balancing Chemical Equations</vt:lpstr>
      <vt:lpstr>When is a scale balanced?</vt:lpstr>
      <vt:lpstr>What do we need to do to balance the scale below?</vt:lpstr>
      <vt:lpstr>Balancing Chemical Equations</vt:lpstr>
      <vt:lpstr>Slide 11</vt:lpstr>
      <vt:lpstr>Example 1</vt:lpstr>
      <vt:lpstr>Example 2</vt:lpstr>
      <vt:lpstr>Example 3</vt:lpstr>
      <vt:lpstr>Example 4</vt:lpstr>
      <vt:lpstr>Examination Tip</vt:lpstr>
      <vt:lpstr>Worksheet Balance the following chemical equations.</vt:lpstr>
      <vt:lpstr>Slide 18</vt:lpstr>
      <vt:lpstr> Calculations from Equations</vt:lpstr>
      <vt:lpstr>Example 1</vt:lpstr>
      <vt:lpstr>Answer</vt:lpstr>
      <vt:lpstr>Example 2</vt:lpstr>
      <vt:lpstr>Slide 23</vt:lpstr>
      <vt:lpstr>Answer (i)</vt:lpstr>
      <vt:lpstr>Answer (ii)</vt:lpstr>
      <vt:lpstr>Calculations involving Gas Volumes</vt:lpstr>
      <vt:lpstr>Calculations Involving Gas Volumes</vt:lpstr>
      <vt:lpstr>Avogadro’s Law</vt:lpstr>
      <vt:lpstr>The Molar Volume of a Gas</vt:lpstr>
      <vt:lpstr>Example 1</vt:lpstr>
      <vt:lpstr>Answer</vt:lpstr>
      <vt:lpstr>Example 2</vt:lpstr>
      <vt:lpstr>Answer</vt:lpstr>
      <vt:lpstr>Limiting Reactant</vt:lpstr>
      <vt:lpstr>Limiting Reactant</vt:lpstr>
      <vt:lpstr>Example 1</vt:lpstr>
      <vt:lpstr>Example 2</vt:lpstr>
      <vt:lpstr>Percentage Yield</vt:lpstr>
      <vt:lpstr>Worksheet</vt:lpstr>
      <vt:lpstr>Worksheet</vt:lpstr>
      <vt:lpstr>Worksheet</vt:lpstr>
      <vt:lpstr>Summary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117</cp:revision>
  <dcterms:created xsi:type="dcterms:W3CDTF">2010-07-29T17:04:29Z</dcterms:created>
  <dcterms:modified xsi:type="dcterms:W3CDTF">2012-02-25T15:00:34Z</dcterms:modified>
</cp:coreProperties>
</file>