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5" r:id="rId2"/>
    <p:sldId id="296" r:id="rId3"/>
    <p:sldId id="297" r:id="rId4"/>
    <p:sldId id="276" r:id="rId5"/>
    <p:sldId id="277" r:id="rId6"/>
    <p:sldId id="278" r:id="rId7"/>
    <p:sldId id="293" r:id="rId8"/>
    <p:sldId id="261" r:id="rId9"/>
    <p:sldId id="268" r:id="rId10"/>
    <p:sldId id="269" r:id="rId11"/>
    <p:sldId id="273" r:id="rId12"/>
    <p:sldId id="262" r:id="rId13"/>
    <p:sldId id="263" r:id="rId14"/>
    <p:sldId id="274" r:id="rId15"/>
    <p:sldId id="275" r:id="rId16"/>
    <p:sldId id="270" r:id="rId17"/>
    <p:sldId id="271" r:id="rId18"/>
    <p:sldId id="272" r:id="rId19"/>
    <p:sldId id="259" r:id="rId20"/>
    <p:sldId id="264" r:id="rId21"/>
    <p:sldId id="279" r:id="rId22"/>
    <p:sldId id="280" r:id="rId23"/>
    <p:sldId id="320" r:id="rId24"/>
    <p:sldId id="321" r:id="rId25"/>
    <p:sldId id="281" r:id="rId26"/>
    <p:sldId id="282" r:id="rId27"/>
    <p:sldId id="295" r:id="rId28"/>
    <p:sldId id="284" r:id="rId29"/>
    <p:sldId id="298" r:id="rId30"/>
    <p:sldId id="299" r:id="rId31"/>
    <p:sldId id="300" r:id="rId32"/>
    <p:sldId id="301" r:id="rId33"/>
    <p:sldId id="302" r:id="rId34"/>
    <p:sldId id="303" r:id="rId35"/>
    <p:sldId id="304" r:id="rId36"/>
    <p:sldId id="305" r:id="rId37"/>
    <p:sldId id="322" r:id="rId38"/>
    <p:sldId id="306" r:id="rId39"/>
    <p:sldId id="307" r:id="rId40"/>
    <p:sldId id="308" r:id="rId41"/>
    <p:sldId id="309" r:id="rId42"/>
    <p:sldId id="310" r:id="rId43"/>
    <p:sldId id="311" r:id="rId44"/>
    <p:sldId id="323" r:id="rId45"/>
    <p:sldId id="312" r:id="rId46"/>
    <p:sldId id="313" r:id="rId47"/>
    <p:sldId id="314" r:id="rId48"/>
    <p:sldId id="315" r:id="rId49"/>
    <p:sldId id="316" r:id="rId50"/>
    <p:sldId id="317" r:id="rId51"/>
    <p:sldId id="318" r:id="rId52"/>
    <p:sldId id="319" r:id="rId53"/>
    <p:sldId id="324" r:id="rId54"/>
    <p:sldId id="325"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77F"/>
    <a:srgbClr val="399C34"/>
    <a:srgbClr val="B33B7A"/>
    <a:srgbClr val="305C2A"/>
    <a:srgbClr val="CC00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0" d="100"/>
          <a:sy n="70" d="100"/>
        </p:scale>
        <p:origin x="-1164" y="-828"/>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TT"/>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TT"/>
          </a:p>
        </p:txBody>
      </p:sp>
      <p:sp>
        <p:nvSpPr>
          <p:cNvPr id="4" name="Date Placeholder 3"/>
          <p:cNvSpPr>
            <a:spLocks noGrp="1"/>
          </p:cNvSpPr>
          <p:nvPr>
            <p:ph type="dt" sz="half" idx="10"/>
          </p:nvPr>
        </p:nvSpPr>
        <p:spPr/>
        <p:txBody>
          <a:bodyPr/>
          <a:lstStyle/>
          <a:p>
            <a:fld id="{4C47B617-2CE5-4E2C-BB8B-476E118074C0}" type="datetimeFigureOut">
              <a:rPr lang="en-TT" smtClean="0"/>
              <a:pPr/>
              <a:t>14/02/2012</a:t>
            </a:fld>
            <a:endParaRPr lang="en-TT"/>
          </a:p>
        </p:txBody>
      </p:sp>
      <p:sp>
        <p:nvSpPr>
          <p:cNvPr id="5" name="Footer Placeholder 4"/>
          <p:cNvSpPr>
            <a:spLocks noGrp="1"/>
          </p:cNvSpPr>
          <p:nvPr>
            <p:ph type="ftr" sz="quarter" idx="11"/>
          </p:nvPr>
        </p:nvSpPr>
        <p:spPr/>
        <p:txBody>
          <a:bodyPr/>
          <a:lstStyle/>
          <a:p>
            <a:endParaRPr lang="en-TT"/>
          </a:p>
        </p:txBody>
      </p:sp>
      <p:sp>
        <p:nvSpPr>
          <p:cNvPr id="6" name="Slide Number Placeholder 5"/>
          <p:cNvSpPr>
            <a:spLocks noGrp="1"/>
          </p:cNvSpPr>
          <p:nvPr>
            <p:ph type="sldNum" sz="quarter" idx="12"/>
          </p:nvPr>
        </p:nvSpPr>
        <p:spPr/>
        <p:txBody>
          <a:bodyPr/>
          <a:lstStyle/>
          <a:p>
            <a:fld id="{AAD3B6CF-5FDB-4409-8B66-CCBCDB34B50A}" type="slidenum">
              <a:rPr lang="en-TT" smtClean="0"/>
              <a:pPr/>
              <a:t>‹#›</a:t>
            </a:fld>
            <a:endParaRPr lang="en-TT"/>
          </a:p>
        </p:txBody>
      </p:sp>
    </p:spTree>
    <p:extLst>
      <p:ext uri="{BB962C8B-B14F-4D97-AF65-F5344CB8AC3E}">
        <p14:creationId xmlns:p14="http://schemas.microsoft.com/office/powerpoint/2010/main" xmlns="" val="423470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T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4" name="Date Placeholder 3"/>
          <p:cNvSpPr>
            <a:spLocks noGrp="1"/>
          </p:cNvSpPr>
          <p:nvPr>
            <p:ph type="dt" sz="half" idx="10"/>
          </p:nvPr>
        </p:nvSpPr>
        <p:spPr/>
        <p:txBody>
          <a:bodyPr/>
          <a:lstStyle/>
          <a:p>
            <a:fld id="{4C47B617-2CE5-4E2C-BB8B-476E118074C0}" type="datetimeFigureOut">
              <a:rPr lang="en-TT" smtClean="0"/>
              <a:pPr/>
              <a:t>14/02/2012</a:t>
            </a:fld>
            <a:endParaRPr lang="en-TT"/>
          </a:p>
        </p:txBody>
      </p:sp>
      <p:sp>
        <p:nvSpPr>
          <p:cNvPr id="5" name="Footer Placeholder 4"/>
          <p:cNvSpPr>
            <a:spLocks noGrp="1"/>
          </p:cNvSpPr>
          <p:nvPr>
            <p:ph type="ftr" sz="quarter" idx="11"/>
          </p:nvPr>
        </p:nvSpPr>
        <p:spPr/>
        <p:txBody>
          <a:bodyPr/>
          <a:lstStyle/>
          <a:p>
            <a:endParaRPr lang="en-TT"/>
          </a:p>
        </p:txBody>
      </p:sp>
      <p:sp>
        <p:nvSpPr>
          <p:cNvPr id="6" name="Slide Number Placeholder 5"/>
          <p:cNvSpPr>
            <a:spLocks noGrp="1"/>
          </p:cNvSpPr>
          <p:nvPr>
            <p:ph type="sldNum" sz="quarter" idx="12"/>
          </p:nvPr>
        </p:nvSpPr>
        <p:spPr/>
        <p:txBody>
          <a:bodyPr/>
          <a:lstStyle/>
          <a:p>
            <a:fld id="{AAD3B6CF-5FDB-4409-8B66-CCBCDB34B50A}" type="slidenum">
              <a:rPr lang="en-TT" smtClean="0"/>
              <a:pPr/>
              <a:t>‹#›</a:t>
            </a:fld>
            <a:endParaRPr lang="en-TT"/>
          </a:p>
        </p:txBody>
      </p:sp>
    </p:spTree>
    <p:extLst>
      <p:ext uri="{BB962C8B-B14F-4D97-AF65-F5344CB8AC3E}">
        <p14:creationId xmlns:p14="http://schemas.microsoft.com/office/powerpoint/2010/main" xmlns="" val="1518800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T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4" name="Date Placeholder 3"/>
          <p:cNvSpPr>
            <a:spLocks noGrp="1"/>
          </p:cNvSpPr>
          <p:nvPr>
            <p:ph type="dt" sz="half" idx="10"/>
          </p:nvPr>
        </p:nvSpPr>
        <p:spPr/>
        <p:txBody>
          <a:bodyPr/>
          <a:lstStyle/>
          <a:p>
            <a:fld id="{4C47B617-2CE5-4E2C-BB8B-476E118074C0}" type="datetimeFigureOut">
              <a:rPr lang="en-TT" smtClean="0"/>
              <a:pPr/>
              <a:t>14/02/2012</a:t>
            </a:fld>
            <a:endParaRPr lang="en-TT"/>
          </a:p>
        </p:txBody>
      </p:sp>
      <p:sp>
        <p:nvSpPr>
          <p:cNvPr id="5" name="Footer Placeholder 4"/>
          <p:cNvSpPr>
            <a:spLocks noGrp="1"/>
          </p:cNvSpPr>
          <p:nvPr>
            <p:ph type="ftr" sz="quarter" idx="11"/>
          </p:nvPr>
        </p:nvSpPr>
        <p:spPr/>
        <p:txBody>
          <a:bodyPr/>
          <a:lstStyle/>
          <a:p>
            <a:endParaRPr lang="en-TT"/>
          </a:p>
        </p:txBody>
      </p:sp>
      <p:sp>
        <p:nvSpPr>
          <p:cNvPr id="6" name="Slide Number Placeholder 5"/>
          <p:cNvSpPr>
            <a:spLocks noGrp="1"/>
          </p:cNvSpPr>
          <p:nvPr>
            <p:ph type="sldNum" sz="quarter" idx="12"/>
          </p:nvPr>
        </p:nvSpPr>
        <p:spPr/>
        <p:txBody>
          <a:bodyPr/>
          <a:lstStyle/>
          <a:p>
            <a:fld id="{AAD3B6CF-5FDB-4409-8B66-CCBCDB34B50A}" type="slidenum">
              <a:rPr lang="en-TT" smtClean="0"/>
              <a:pPr/>
              <a:t>‹#›</a:t>
            </a:fld>
            <a:endParaRPr lang="en-TT"/>
          </a:p>
        </p:txBody>
      </p:sp>
    </p:spTree>
    <p:extLst>
      <p:ext uri="{BB962C8B-B14F-4D97-AF65-F5344CB8AC3E}">
        <p14:creationId xmlns:p14="http://schemas.microsoft.com/office/powerpoint/2010/main" xmlns="" val="4080147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T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4" name="Date Placeholder 3"/>
          <p:cNvSpPr>
            <a:spLocks noGrp="1"/>
          </p:cNvSpPr>
          <p:nvPr>
            <p:ph type="dt" sz="half" idx="10"/>
          </p:nvPr>
        </p:nvSpPr>
        <p:spPr/>
        <p:txBody>
          <a:bodyPr/>
          <a:lstStyle/>
          <a:p>
            <a:fld id="{4C47B617-2CE5-4E2C-BB8B-476E118074C0}" type="datetimeFigureOut">
              <a:rPr lang="en-TT" smtClean="0"/>
              <a:pPr/>
              <a:t>14/02/2012</a:t>
            </a:fld>
            <a:endParaRPr lang="en-TT"/>
          </a:p>
        </p:txBody>
      </p:sp>
      <p:sp>
        <p:nvSpPr>
          <p:cNvPr id="5" name="Footer Placeholder 4"/>
          <p:cNvSpPr>
            <a:spLocks noGrp="1"/>
          </p:cNvSpPr>
          <p:nvPr>
            <p:ph type="ftr" sz="quarter" idx="11"/>
          </p:nvPr>
        </p:nvSpPr>
        <p:spPr/>
        <p:txBody>
          <a:bodyPr/>
          <a:lstStyle/>
          <a:p>
            <a:endParaRPr lang="en-TT"/>
          </a:p>
        </p:txBody>
      </p:sp>
      <p:sp>
        <p:nvSpPr>
          <p:cNvPr id="6" name="Slide Number Placeholder 5"/>
          <p:cNvSpPr>
            <a:spLocks noGrp="1"/>
          </p:cNvSpPr>
          <p:nvPr>
            <p:ph type="sldNum" sz="quarter" idx="12"/>
          </p:nvPr>
        </p:nvSpPr>
        <p:spPr/>
        <p:txBody>
          <a:bodyPr/>
          <a:lstStyle/>
          <a:p>
            <a:fld id="{AAD3B6CF-5FDB-4409-8B66-CCBCDB34B50A}" type="slidenum">
              <a:rPr lang="en-TT" smtClean="0"/>
              <a:pPr/>
              <a:t>‹#›</a:t>
            </a:fld>
            <a:endParaRPr lang="en-TT"/>
          </a:p>
        </p:txBody>
      </p:sp>
    </p:spTree>
    <p:extLst>
      <p:ext uri="{BB962C8B-B14F-4D97-AF65-F5344CB8AC3E}">
        <p14:creationId xmlns:p14="http://schemas.microsoft.com/office/powerpoint/2010/main" xmlns="" val="3319184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T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47B617-2CE5-4E2C-BB8B-476E118074C0}" type="datetimeFigureOut">
              <a:rPr lang="en-TT" smtClean="0"/>
              <a:pPr/>
              <a:t>14/02/2012</a:t>
            </a:fld>
            <a:endParaRPr lang="en-TT"/>
          </a:p>
        </p:txBody>
      </p:sp>
      <p:sp>
        <p:nvSpPr>
          <p:cNvPr id="5" name="Footer Placeholder 4"/>
          <p:cNvSpPr>
            <a:spLocks noGrp="1"/>
          </p:cNvSpPr>
          <p:nvPr>
            <p:ph type="ftr" sz="quarter" idx="11"/>
          </p:nvPr>
        </p:nvSpPr>
        <p:spPr/>
        <p:txBody>
          <a:bodyPr/>
          <a:lstStyle/>
          <a:p>
            <a:endParaRPr lang="en-TT"/>
          </a:p>
        </p:txBody>
      </p:sp>
      <p:sp>
        <p:nvSpPr>
          <p:cNvPr id="6" name="Slide Number Placeholder 5"/>
          <p:cNvSpPr>
            <a:spLocks noGrp="1"/>
          </p:cNvSpPr>
          <p:nvPr>
            <p:ph type="sldNum" sz="quarter" idx="12"/>
          </p:nvPr>
        </p:nvSpPr>
        <p:spPr/>
        <p:txBody>
          <a:bodyPr/>
          <a:lstStyle/>
          <a:p>
            <a:fld id="{AAD3B6CF-5FDB-4409-8B66-CCBCDB34B50A}" type="slidenum">
              <a:rPr lang="en-TT" smtClean="0"/>
              <a:pPr/>
              <a:t>‹#›</a:t>
            </a:fld>
            <a:endParaRPr lang="en-TT"/>
          </a:p>
        </p:txBody>
      </p:sp>
    </p:spTree>
    <p:extLst>
      <p:ext uri="{BB962C8B-B14F-4D97-AF65-F5344CB8AC3E}">
        <p14:creationId xmlns:p14="http://schemas.microsoft.com/office/powerpoint/2010/main" xmlns="" val="1771810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TT"/>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5" name="Date Placeholder 4"/>
          <p:cNvSpPr>
            <a:spLocks noGrp="1"/>
          </p:cNvSpPr>
          <p:nvPr>
            <p:ph type="dt" sz="half" idx="10"/>
          </p:nvPr>
        </p:nvSpPr>
        <p:spPr/>
        <p:txBody>
          <a:bodyPr/>
          <a:lstStyle/>
          <a:p>
            <a:fld id="{4C47B617-2CE5-4E2C-BB8B-476E118074C0}" type="datetimeFigureOut">
              <a:rPr lang="en-TT" smtClean="0"/>
              <a:pPr/>
              <a:t>14/02/2012</a:t>
            </a:fld>
            <a:endParaRPr lang="en-TT"/>
          </a:p>
        </p:txBody>
      </p:sp>
      <p:sp>
        <p:nvSpPr>
          <p:cNvPr id="6" name="Footer Placeholder 5"/>
          <p:cNvSpPr>
            <a:spLocks noGrp="1"/>
          </p:cNvSpPr>
          <p:nvPr>
            <p:ph type="ftr" sz="quarter" idx="11"/>
          </p:nvPr>
        </p:nvSpPr>
        <p:spPr/>
        <p:txBody>
          <a:bodyPr/>
          <a:lstStyle/>
          <a:p>
            <a:endParaRPr lang="en-TT"/>
          </a:p>
        </p:txBody>
      </p:sp>
      <p:sp>
        <p:nvSpPr>
          <p:cNvPr id="7" name="Slide Number Placeholder 6"/>
          <p:cNvSpPr>
            <a:spLocks noGrp="1"/>
          </p:cNvSpPr>
          <p:nvPr>
            <p:ph type="sldNum" sz="quarter" idx="12"/>
          </p:nvPr>
        </p:nvSpPr>
        <p:spPr/>
        <p:txBody>
          <a:bodyPr/>
          <a:lstStyle/>
          <a:p>
            <a:fld id="{AAD3B6CF-5FDB-4409-8B66-CCBCDB34B50A}" type="slidenum">
              <a:rPr lang="en-TT" smtClean="0"/>
              <a:pPr/>
              <a:t>‹#›</a:t>
            </a:fld>
            <a:endParaRPr lang="en-TT"/>
          </a:p>
        </p:txBody>
      </p:sp>
    </p:spTree>
    <p:extLst>
      <p:ext uri="{BB962C8B-B14F-4D97-AF65-F5344CB8AC3E}">
        <p14:creationId xmlns:p14="http://schemas.microsoft.com/office/powerpoint/2010/main" xmlns="" val="3737068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T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7" name="Date Placeholder 6"/>
          <p:cNvSpPr>
            <a:spLocks noGrp="1"/>
          </p:cNvSpPr>
          <p:nvPr>
            <p:ph type="dt" sz="half" idx="10"/>
          </p:nvPr>
        </p:nvSpPr>
        <p:spPr/>
        <p:txBody>
          <a:bodyPr/>
          <a:lstStyle/>
          <a:p>
            <a:fld id="{4C47B617-2CE5-4E2C-BB8B-476E118074C0}" type="datetimeFigureOut">
              <a:rPr lang="en-TT" smtClean="0"/>
              <a:pPr/>
              <a:t>14/02/2012</a:t>
            </a:fld>
            <a:endParaRPr lang="en-TT"/>
          </a:p>
        </p:txBody>
      </p:sp>
      <p:sp>
        <p:nvSpPr>
          <p:cNvPr id="8" name="Footer Placeholder 7"/>
          <p:cNvSpPr>
            <a:spLocks noGrp="1"/>
          </p:cNvSpPr>
          <p:nvPr>
            <p:ph type="ftr" sz="quarter" idx="11"/>
          </p:nvPr>
        </p:nvSpPr>
        <p:spPr/>
        <p:txBody>
          <a:bodyPr/>
          <a:lstStyle/>
          <a:p>
            <a:endParaRPr lang="en-TT"/>
          </a:p>
        </p:txBody>
      </p:sp>
      <p:sp>
        <p:nvSpPr>
          <p:cNvPr id="9" name="Slide Number Placeholder 8"/>
          <p:cNvSpPr>
            <a:spLocks noGrp="1"/>
          </p:cNvSpPr>
          <p:nvPr>
            <p:ph type="sldNum" sz="quarter" idx="12"/>
          </p:nvPr>
        </p:nvSpPr>
        <p:spPr/>
        <p:txBody>
          <a:bodyPr/>
          <a:lstStyle/>
          <a:p>
            <a:fld id="{AAD3B6CF-5FDB-4409-8B66-CCBCDB34B50A}" type="slidenum">
              <a:rPr lang="en-TT" smtClean="0"/>
              <a:pPr/>
              <a:t>‹#›</a:t>
            </a:fld>
            <a:endParaRPr lang="en-TT"/>
          </a:p>
        </p:txBody>
      </p:sp>
    </p:spTree>
    <p:extLst>
      <p:ext uri="{BB962C8B-B14F-4D97-AF65-F5344CB8AC3E}">
        <p14:creationId xmlns:p14="http://schemas.microsoft.com/office/powerpoint/2010/main" xmlns="" val="690009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TT"/>
          </a:p>
        </p:txBody>
      </p:sp>
      <p:sp>
        <p:nvSpPr>
          <p:cNvPr id="3" name="Date Placeholder 2"/>
          <p:cNvSpPr>
            <a:spLocks noGrp="1"/>
          </p:cNvSpPr>
          <p:nvPr>
            <p:ph type="dt" sz="half" idx="10"/>
          </p:nvPr>
        </p:nvSpPr>
        <p:spPr/>
        <p:txBody>
          <a:bodyPr/>
          <a:lstStyle/>
          <a:p>
            <a:fld id="{4C47B617-2CE5-4E2C-BB8B-476E118074C0}" type="datetimeFigureOut">
              <a:rPr lang="en-TT" smtClean="0"/>
              <a:pPr/>
              <a:t>14/02/2012</a:t>
            </a:fld>
            <a:endParaRPr lang="en-TT"/>
          </a:p>
        </p:txBody>
      </p:sp>
      <p:sp>
        <p:nvSpPr>
          <p:cNvPr id="4" name="Footer Placeholder 3"/>
          <p:cNvSpPr>
            <a:spLocks noGrp="1"/>
          </p:cNvSpPr>
          <p:nvPr>
            <p:ph type="ftr" sz="quarter" idx="11"/>
          </p:nvPr>
        </p:nvSpPr>
        <p:spPr/>
        <p:txBody>
          <a:bodyPr/>
          <a:lstStyle/>
          <a:p>
            <a:endParaRPr lang="en-TT"/>
          </a:p>
        </p:txBody>
      </p:sp>
      <p:sp>
        <p:nvSpPr>
          <p:cNvPr id="5" name="Slide Number Placeholder 4"/>
          <p:cNvSpPr>
            <a:spLocks noGrp="1"/>
          </p:cNvSpPr>
          <p:nvPr>
            <p:ph type="sldNum" sz="quarter" idx="12"/>
          </p:nvPr>
        </p:nvSpPr>
        <p:spPr/>
        <p:txBody>
          <a:bodyPr/>
          <a:lstStyle/>
          <a:p>
            <a:fld id="{AAD3B6CF-5FDB-4409-8B66-CCBCDB34B50A}" type="slidenum">
              <a:rPr lang="en-TT" smtClean="0"/>
              <a:pPr/>
              <a:t>‹#›</a:t>
            </a:fld>
            <a:endParaRPr lang="en-TT"/>
          </a:p>
        </p:txBody>
      </p:sp>
    </p:spTree>
    <p:extLst>
      <p:ext uri="{BB962C8B-B14F-4D97-AF65-F5344CB8AC3E}">
        <p14:creationId xmlns:p14="http://schemas.microsoft.com/office/powerpoint/2010/main" xmlns="" val="2645952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47B617-2CE5-4E2C-BB8B-476E118074C0}" type="datetimeFigureOut">
              <a:rPr lang="en-TT" smtClean="0"/>
              <a:pPr/>
              <a:t>14/02/2012</a:t>
            </a:fld>
            <a:endParaRPr lang="en-TT"/>
          </a:p>
        </p:txBody>
      </p:sp>
      <p:sp>
        <p:nvSpPr>
          <p:cNvPr id="3" name="Footer Placeholder 2"/>
          <p:cNvSpPr>
            <a:spLocks noGrp="1"/>
          </p:cNvSpPr>
          <p:nvPr>
            <p:ph type="ftr" sz="quarter" idx="11"/>
          </p:nvPr>
        </p:nvSpPr>
        <p:spPr/>
        <p:txBody>
          <a:bodyPr/>
          <a:lstStyle/>
          <a:p>
            <a:endParaRPr lang="en-TT"/>
          </a:p>
        </p:txBody>
      </p:sp>
      <p:sp>
        <p:nvSpPr>
          <p:cNvPr id="4" name="Slide Number Placeholder 3"/>
          <p:cNvSpPr>
            <a:spLocks noGrp="1"/>
          </p:cNvSpPr>
          <p:nvPr>
            <p:ph type="sldNum" sz="quarter" idx="12"/>
          </p:nvPr>
        </p:nvSpPr>
        <p:spPr/>
        <p:txBody>
          <a:bodyPr/>
          <a:lstStyle/>
          <a:p>
            <a:fld id="{AAD3B6CF-5FDB-4409-8B66-CCBCDB34B50A}" type="slidenum">
              <a:rPr lang="en-TT" smtClean="0"/>
              <a:pPr/>
              <a:t>‹#›</a:t>
            </a:fld>
            <a:endParaRPr lang="en-TT"/>
          </a:p>
        </p:txBody>
      </p:sp>
    </p:spTree>
    <p:extLst>
      <p:ext uri="{BB962C8B-B14F-4D97-AF65-F5344CB8AC3E}">
        <p14:creationId xmlns:p14="http://schemas.microsoft.com/office/powerpoint/2010/main" xmlns="" val="902726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T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47B617-2CE5-4E2C-BB8B-476E118074C0}" type="datetimeFigureOut">
              <a:rPr lang="en-TT" smtClean="0"/>
              <a:pPr/>
              <a:t>14/02/2012</a:t>
            </a:fld>
            <a:endParaRPr lang="en-TT"/>
          </a:p>
        </p:txBody>
      </p:sp>
      <p:sp>
        <p:nvSpPr>
          <p:cNvPr id="6" name="Footer Placeholder 5"/>
          <p:cNvSpPr>
            <a:spLocks noGrp="1"/>
          </p:cNvSpPr>
          <p:nvPr>
            <p:ph type="ftr" sz="quarter" idx="11"/>
          </p:nvPr>
        </p:nvSpPr>
        <p:spPr/>
        <p:txBody>
          <a:bodyPr/>
          <a:lstStyle/>
          <a:p>
            <a:endParaRPr lang="en-TT"/>
          </a:p>
        </p:txBody>
      </p:sp>
      <p:sp>
        <p:nvSpPr>
          <p:cNvPr id="7" name="Slide Number Placeholder 6"/>
          <p:cNvSpPr>
            <a:spLocks noGrp="1"/>
          </p:cNvSpPr>
          <p:nvPr>
            <p:ph type="sldNum" sz="quarter" idx="12"/>
          </p:nvPr>
        </p:nvSpPr>
        <p:spPr/>
        <p:txBody>
          <a:bodyPr/>
          <a:lstStyle/>
          <a:p>
            <a:fld id="{AAD3B6CF-5FDB-4409-8B66-CCBCDB34B50A}" type="slidenum">
              <a:rPr lang="en-TT" smtClean="0"/>
              <a:pPr/>
              <a:t>‹#›</a:t>
            </a:fld>
            <a:endParaRPr lang="en-TT"/>
          </a:p>
        </p:txBody>
      </p:sp>
    </p:spTree>
    <p:extLst>
      <p:ext uri="{BB962C8B-B14F-4D97-AF65-F5344CB8AC3E}">
        <p14:creationId xmlns:p14="http://schemas.microsoft.com/office/powerpoint/2010/main" xmlns="" val="3765968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T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TT"/>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47B617-2CE5-4E2C-BB8B-476E118074C0}" type="datetimeFigureOut">
              <a:rPr lang="en-TT" smtClean="0"/>
              <a:pPr/>
              <a:t>14/02/2012</a:t>
            </a:fld>
            <a:endParaRPr lang="en-TT"/>
          </a:p>
        </p:txBody>
      </p:sp>
      <p:sp>
        <p:nvSpPr>
          <p:cNvPr id="6" name="Footer Placeholder 5"/>
          <p:cNvSpPr>
            <a:spLocks noGrp="1"/>
          </p:cNvSpPr>
          <p:nvPr>
            <p:ph type="ftr" sz="quarter" idx="11"/>
          </p:nvPr>
        </p:nvSpPr>
        <p:spPr/>
        <p:txBody>
          <a:bodyPr/>
          <a:lstStyle/>
          <a:p>
            <a:endParaRPr lang="en-TT"/>
          </a:p>
        </p:txBody>
      </p:sp>
      <p:sp>
        <p:nvSpPr>
          <p:cNvPr id="7" name="Slide Number Placeholder 6"/>
          <p:cNvSpPr>
            <a:spLocks noGrp="1"/>
          </p:cNvSpPr>
          <p:nvPr>
            <p:ph type="sldNum" sz="quarter" idx="12"/>
          </p:nvPr>
        </p:nvSpPr>
        <p:spPr/>
        <p:txBody>
          <a:bodyPr/>
          <a:lstStyle/>
          <a:p>
            <a:fld id="{AAD3B6CF-5FDB-4409-8B66-CCBCDB34B50A}" type="slidenum">
              <a:rPr lang="en-TT" smtClean="0"/>
              <a:pPr/>
              <a:t>‹#›</a:t>
            </a:fld>
            <a:endParaRPr lang="en-TT"/>
          </a:p>
        </p:txBody>
      </p:sp>
    </p:spTree>
    <p:extLst>
      <p:ext uri="{BB962C8B-B14F-4D97-AF65-F5344CB8AC3E}">
        <p14:creationId xmlns:p14="http://schemas.microsoft.com/office/powerpoint/2010/main" xmlns="" val="2601989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TT"/>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47B617-2CE5-4E2C-BB8B-476E118074C0}" type="datetimeFigureOut">
              <a:rPr lang="en-TT" smtClean="0"/>
              <a:pPr/>
              <a:t>14/02/2012</a:t>
            </a:fld>
            <a:endParaRPr lang="en-TT"/>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TT"/>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D3B6CF-5FDB-4409-8B66-CCBCDB34B50A}" type="slidenum">
              <a:rPr lang="en-TT" smtClean="0"/>
              <a:pPr/>
              <a:t>‹#›</a:t>
            </a:fld>
            <a:endParaRPr lang="en-TT"/>
          </a:p>
        </p:txBody>
      </p:sp>
    </p:spTree>
    <p:extLst>
      <p:ext uri="{BB962C8B-B14F-4D97-AF65-F5344CB8AC3E}">
        <p14:creationId xmlns:p14="http://schemas.microsoft.com/office/powerpoint/2010/main" xmlns="" val="4278810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You%20Tube%20Science%20Videos/Chemical%20Reactions/The+Five+Major+Class+of+Chemical+Reactions_wmv2.avi"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gi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476672"/>
            <a:ext cx="7772400" cy="1470025"/>
          </a:xfrm>
        </p:spPr>
        <p:txBody>
          <a:bodyPr>
            <a:noAutofit/>
          </a:bodyPr>
          <a:lstStyle/>
          <a:p>
            <a:r>
              <a:rPr lang="en-TT" sz="6600" dirty="0" smtClean="0">
                <a:solidFill>
                  <a:schemeClr val="tx2">
                    <a:lumMod val="50000"/>
                  </a:schemeClr>
                </a:solidFill>
                <a:latin typeface="Arial" pitchFamily="34" charset="0"/>
                <a:cs typeface="Arial" pitchFamily="34" charset="0"/>
              </a:rPr>
              <a:t>Some Types of Chemical Reactions</a:t>
            </a:r>
            <a:endParaRPr lang="en-TT" sz="6600" dirty="0">
              <a:solidFill>
                <a:schemeClr val="tx2">
                  <a:lumMod val="50000"/>
                </a:schemeClr>
              </a:solidFill>
              <a:latin typeface="Arial" pitchFamily="34" charset="0"/>
              <a:cs typeface="Arial" pitchFamily="34" charset="0"/>
            </a:endParaRPr>
          </a:p>
        </p:txBody>
      </p:sp>
      <p:pic>
        <p:nvPicPr>
          <p:cNvPr id="4" name="Picture 3">
            <a:hlinkClick r:id="rId2" action="ppaction://hlinkfile"/>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223980" y="2204864"/>
            <a:ext cx="4464496" cy="4409515"/>
          </a:xfrm>
          <a:prstGeom prst="rect">
            <a:avLst/>
          </a:prstGeom>
        </p:spPr>
      </p:pic>
    </p:spTree>
    <p:extLst>
      <p:ext uri="{BB962C8B-B14F-4D97-AF65-F5344CB8AC3E}">
        <p14:creationId xmlns:p14="http://schemas.microsoft.com/office/powerpoint/2010/main" xmlns="" val="3607430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260649"/>
            <a:ext cx="8928992" cy="1080120"/>
          </a:xfrm>
        </p:spPr>
        <p:txBody>
          <a:bodyPr>
            <a:noAutofit/>
          </a:bodyPr>
          <a:lstStyle/>
          <a:p>
            <a:r>
              <a:rPr lang="en-TT" sz="3800" b="1" dirty="0" smtClean="0">
                <a:ln w="12700">
                  <a:solidFill>
                    <a:schemeClr val="tx1"/>
                  </a:solidFill>
                  <a:prstDash val="solid"/>
                </a:ln>
                <a:solidFill>
                  <a:srgbClr val="00B050"/>
                </a:solidFill>
                <a:effectLst>
                  <a:outerShdw blurRad="41275" dist="20320" dir="1800000" algn="tl" rotWithShape="0">
                    <a:srgbClr val="000000">
                      <a:alpha val="40000"/>
                    </a:srgbClr>
                  </a:outerShdw>
                </a:effectLst>
                <a:latin typeface="Arial" pitchFamily="34" charset="0"/>
                <a:cs typeface="Arial" pitchFamily="34" charset="0"/>
              </a:rPr>
              <a:t>Examples of Neutralization Reactions</a:t>
            </a:r>
            <a:endParaRPr lang="en-TT" sz="3800" b="1" dirty="0">
              <a:ln w="12700">
                <a:solidFill>
                  <a:schemeClr val="tx1"/>
                </a:solidFill>
                <a:prstDash val="solid"/>
              </a:ln>
              <a:solidFill>
                <a:srgbClr val="00B050"/>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251520" y="1196752"/>
            <a:ext cx="8712968" cy="5472608"/>
          </a:xfrm>
        </p:spPr>
        <p:txBody>
          <a:bodyPr/>
          <a:lstStyle/>
          <a:p>
            <a:pPr algn="l"/>
            <a:r>
              <a:rPr lang="en-TT" sz="2800" u="sng" dirty="0" smtClean="0">
                <a:solidFill>
                  <a:srgbClr val="0070C0"/>
                </a:solidFill>
                <a:latin typeface="Arial" pitchFamily="34" charset="0"/>
                <a:cs typeface="Arial" pitchFamily="34" charset="0"/>
              </a:rPr>
              <a:t>Example 1:</a:t>
            </a:r>
            <a:r>
              <a:rPr lang="en-TT" sz="2800" dirty="0" smtClean="0">
                <a:solidFill>
                  <a:schemeClr val="tx1"/>
                </a:solidFill>
                <a:latin typeface="Arial" pitchFamily="34" charset="0"/>
                <a:cs typeface="Arial" pitchFamily="34" charset="0"/>
              </a:rPr>
              <a:t> Reaction between </a:t>
            </a:r>
            <a:r>
              <a:rPr lang="en-TT" sz="2800" dirty="0" smtClean="0">
                <a:solidFill>
                  <a:srgbClr val="FF0000"/>
                </a:solidFill>
                <a:latin typeface="Arial" pitchFamily="34" charset="0"/>
                <a:cs typeface="Arial" pitchFamily="34" charset="0"/>
              </a:rPr>
              <a:t>sodium hydroxide</a:t>
            </a:r>
            <a:r>
              <a:rPr lang="en-TT" sz="2800" dirty="0" smtClean="0">
                <a:solidFill>
                  <a:schemeClr val="tx1"/>
                </a:solidFill>
                <a:latin typeface="Arial" pitchFamily="34" charset="0"/>
                <a:cs typeface="Arial" pitchFamily="34" charset="0"/>
              </a:rPr>
              <a:t> and </a:t>
            </a:r>
            <a:r>
              <a:rPr lang="en-TT" sz="2800" dirty="0" smtClean="0">
                <a:solidFill>
                  <a:srgbClr val="FF0000"/>
                </a:solidFill>
                <a:latin typeface="Arial" pitchFamily="34" charset="0"/>
                <a:cs typeface="Arial" pitchFamily="34" charset="0"/>
              </a:rPr>
              <a:t>hydrochloric acid</a:t>
            </a:r>
          </a:p>
          <a:p>
            <a:pPr algn="l"/>
            <a:r>
              <a:rPr lang="en-TT" sz="2400" dirty="0" err="1" smtClean="0">
                <a:solidFill>
                  <a:schemeClr val="tx1"/>
                </a:solidFill>
                <a:latin typeface="Arial" pitchFamily="34" charset="0"/>
                <a:cs typeface="Arial" pitchFamily="34" charset="0"/>
              </a:rPr>
              <a:t>NaOH</a:t>
            </a:r>
            <a:r>
              <a:rPr lang="en-TT" sz="2400" baseline="-25000" dirty="0" smtClean="0">
                <a:solidFill>
                  <a:schemeClr val="tx1"/>
                </a:solidFill>
                <a:latin typeface="Arial" pitchFamily="34" charset="0"/>
                <a:cs typeface="Arial" pitchFamily="34" charset="0"/>
              </a:rPr>
              <a:t>(</a:t>
            </a:r>
            <a:r>
              <a:rPr lang="en-TT" sz="2400" baseline="-25000" dirty="0" err="1" smtClean="0">
                <a:solidFill>
                  <a:schemeClr val="tx1"/>
                </a:solidFill>
                <a:latin typeface="Arial" pitchFamily="34" charset="0"/>
                <a:cs typeface="Arial" pitchFamily="34" charset="0"/>
              </a:rPr>
              <a:t>aq</a:t>
            </a:r>
            <a:r>
              <a:rPr lang="en-TT" sz="2400" baseline="-25000" dirty="0" smtClean="0">
                <a:solidFill>
                  <a:schemeClr val="tx1"/>
                </a:solidFill>
                <a:latin typeface="Arial" pitchFamily="34" charset="0"/>
                <a:cs typeface="Arial" pitchFamily="34" charset="0"/>
              </a:rPr>
              <a:t>) </a:t>
            </a:r>
            <a:r>
              <a:rPr lang="en-TT" sz="2400" dirty="0" smtClean="0">
                <a:solidFill>
                  <a:schemeClr val="tx1"/>
                </a:solidFill>
                <a:latin typeface="Arial" pitchFamily="34" charset="0"/>
                <a:cs typeface="Arial" pitchFamily="34" charset="0"/>
              </a:rPr>
              <a:t>+ </a:t>
            </a:r>
            <a:r>
              <a:rPr lang="en-TT" sz="2400" dirty="0" err="1" smtClean="0">
                <a:solidFill>
                  <a:schemeClr val="tx1"/>
                </a:solidFill>
                <a:latin typeface="Arial" pitchFamily="34" charset="0"/>
                <a:cs typeface="Arial" pitchFamily="34" charset="0"/>
              </a:rPr>
              <a:t>HCl</a:t>
            </a:r>
            <a:r>
              <a:rPr lang="en-TT" sz="2400" baseline="-25000" dirty="0" smtClean="0">
                <a:solidFill>
                  <a:schemeClr val="tx1"/>
                </a:solidFill>
                <a:latin typeface="Arial" pitchFamily="34" charset="0"/>
                <a:cs typeface="Arial" pitchFamily="34" charset="0"/>
              </a:rPr>
              <a:t>(</a:t>
            </a:r>
            <a:r>
              <a:rPr lang="en-TT" sz="2400" baseline="-25000" dirty="0" err="1" smtClean="0">
                <a:solidFill>
                  <a:schemeClr val="tx1"/>
                </a:solidFill>
                <a:latin typeface="Arial" pitchFamily="34" charset="0"/>
                <a:cs typeface="Arial" pitchFamily="34" charset="0"/>
              </a:rPr>
              <a:t>aq</a:t>
            </a:r>
            <a:r>
              <a:rPr lang="en-TT" sz="2400" baseline="-25000" dirty="0" smtClean="0">
                <a:solidFill>
                  <a:schemeClr val="tx1"/>
                </a:solidFill>
                <a:latin typeface="Arial" pitchFamily="34" charset="0"/>
                <a:cs typeface="Arial" pitchFamily="34" charset="0"/>
              </a:rPr>
              <a:t>) </a:t>
            </a:r>
            <a:r>
              <a:rPr lang="en-TT" sz="2400" dirty="0" smtClean="0">
                <a:solidFill>
                  <a:schemeClr val="tx1"/>
                </a:solidFill>
                <a:latin typeface="Arial" pitchFamily="34" charset="0"/>
                <a:cs typeface="Arial" pitchFamily="34" charset="0"/>
              </a:rPr>
              <a:t>→ </a:t>
            </a:r>
            <a:r>
              <a:rPr lang="en-TT" sz="2400" dirty="0" err="1" smtClean="0">
                <a:solidFill>
                  <a:schemeClr val="tx1"/>
                </a:solidFill>
                <a:latin typeface="Arial" pitchFamily="34" charset="0"/>
                <a:cs typeface="Arial" pitchFamily="34" charset="0"/>
              </a:rPr>
              <a:t>NaCl</a:t>
            </a:r>
            <a:r>
              <a:rPr lang="en-TT" sz="2400" baseline="-25000" dirty="0" smtClean="0">
                <a:solidFill>
                  <a:schemeClr val="tx1"/>
                </a:solidFill>
                <a:latin typeface="Arial" pitchFamily="34" charset="0"/>
                <a:cs typeface="Arial" pitchFamily="34" charset="0"/>
              </a:rPr>
              <a:t>(</a:t>
            </a:r>
            <a:r>
              <a:rPr lang="en-TT" sz="2400" baseline="-25000" dirty="0" err="1" smtClean="0">
                <a:solidFill>
                  <a:schemeClr val="tx1"/>
                </a:solidFill>
                <a:latin typeface="Arial" pitchFamily="34" charset="0"/>
                <a:cs typeface="Arial" pitchFamily="34" charset="0"/>
              </a:rPr>
              <a:t>aq</a:t>
            </a:r>
            <a:r>
              <a:rPr lang="en-TT" sz="2400" baseline="-25000" dirty="0" smtClean="0">
                <a:solidFill>
                  <a:schemeClr val="tx1"/>
                </a:solidFill>
                <a:latin typeface="Arial" pitchFamily="34" charset="0"/>
                <a:cs typeface="Arial" pitchFamily="34" charset="0"/>
              </a:rPr>
              <a:t>) </a:t>
            </a:r>
            <a:r>
              <a:rPr lang="en-TT" sz="2400" dirty="0" smtClean="0">
                <a:solidFill>
                  <a:schemeClr val="tx1"/>
                </a:solidFill>
                <a:latin typeface="Arial" pitchFamily="34" charset="0"/>
                <a:cs typeface="Arial" pitchFamily="34" charset="0"/>
              </a:rPr>
              <a:t>+ H</a:t>
            </a:r>
            <a:r>
              <a:rPr lang="en-TT" sz="2400" baseline="-25000" dirty="0" smtClean="0">
                <a:solidFill>
                  <a:schemeClr val="tx1"/>
                </a:solidFill>
                <a:latin typeface="Arial" pitchFamily="34" charset="0"/>
                <a:cs typeface="Arial" pitchFamily="34" charset="0"/>
              </a:rPr>
              <a:t>2</a:t>
            </a:r>
            <a:r>
              <a:rPr lang="en-TT" sz="2400" dirty="0" smtClean="0">
                <a:solidFill>
                  <a:schemeClr val="tx1"/>
                </a:solidFill>
                <a:latin typeface="Arial" pitchFamily="34" charset="0"/>
                <a:cs typeface="Arial" pitchFamily="34" charset="0"/>
              </a:rPr>
              <a:t>O</a:t>
            </a:r>
            <a:r>
              <a:rPr lang="en-TT" sz="2400" baseline="-25000" dirty="0" smtClean="0">
                <a:solidFill>
                  <a:schemeClr val="tx1"/>
                </a:solidFill>
                <a:latin typeface="Arial" pitchFamily="34" charset="0"/>
                <a:cs typeface="Arial" pitchFamily="34" charset="0"/>
              </a:rPr>
              <a:t>(l)</a:t>
            </a:r>
          </a:p>
          <a:p>
            <a:pPr algn="l"/>
            <a:r>
              <a:rPr lang="en-TT" sz="2800" u="sng" dirty="0" smtClean="0">
                <a:solidFill>
                  <a:srgbClr val="0070C0"/>
                </a:solidFill>
                <a:latin typeface="Arial" pitchFamily="34" charset="0"/>
                <a:cs typeface="Arial" pitchFamily="34" charset="0"/>
              </a:rPr>
              <a:t>Ionic Equation:</a:t>
            </a:r>
          </a:p>
          <a:p>
            <a:pPr algn="l"/>
            <a:r>
              <a:rPr lang="en-TT" sz="2400" dirty="0" smtClean="0">
                <a:solidFill>
                  <a:schemeClr val="tx1"/>
                </a:solidFill>
                <a:latin typeface="Arial" pitchFamily="34" charset="0"/>
                <a:cs typeface="Arial" pitchFamily="34" charset="0"/>
              </a:rPr>
              <a:t>OH</a:t>
            </a:r>
            <a:r>
              <a:rPr lang="en-TT" sz="2400" baseline="30000" dirty="0" smtClean="0">
                <a:solidFill>
                  <a:schemeClr val="tx1"/>
                </a:solidFill>
                <a:latin typeface="Arial" pitchFamily="34" charset="0"/>
                <a:cs typeface="Arial" pitchFamily="34" charset="0"/>
              </a:rPr>
              <a:t>-</a:t>
            </a:r>
            <a:r>
              <a:rPr lang="en-TT" sz="2400" baseline="-25000" dirty="0" smtClean="0">
                <a:solidFill>
                  <a:schemeClr val="tx1"/>
                </a:solidFill>
                <a:latin typeface="Arial" pitchFamily="34" charset="0"/>
                <a:cs typeface="Arial" pitchFamily="34" charset="0"/>
              </a:rPr>
              <a:t>(</a:t>
            </a:r>
            <a:r>
              <a:rPr lang="en-TT" sz="2400" baseline="-25000" dirty="0" err="1" smtClean="0">
                <a:solidFill>
                  <a:schemeClr val="tx1"/>
                </a:solidFill>
                <a:latin typeface="Arial" pitchFamily="34" charset="0"/>
                <a:cs typeface="Arial" pitchFamily="34" charset="0"/>
              </a:rPr>
              <a:t>aq</a:t>
            </a:r>
            <a:r>
              <a:rPr lang="en-TT" sz="2400" baseline="-25000" dirty="0" smtClean="0">
                <a:solidFill>
                  <a:schemeClr val="tx1"/>
                </a:solidFill>
                <a:latin typeface="Arial" pitchFamily="34" charset="0"/>
                <a:cs typeface="Arial" pitchFamily="34" charset="0"/>
              </a:rPr>
              <a:t>) </a:t>
            </a:r>
            <a:r>
              <a:rPr lang="en-TT" sz="2400" dirty="0" smtClean="0">
                <a:solidFill>
                  <a:schemeClr val="tx1"/>
                </a:solidFill>
                <a:latin typeface="Arial" pitchFamily="34" charset="0"/>
                <a:cs typeface="Arial" pitchFamily="34" charset="0"/>
              </a:rPr>
              <a:t>+ H</a:t>
            </a:r>
            <a:r>
              <a:rPr lang="en-TT" sz="2400" baseline="30000" dirty="0" smtClean="0">
                <a:solidFill>
                  <a:schemeClr val="tx1"/>
                </a:solidFill>
                <a:latin typeface="Arial" pitchFamily="34" charset="0"/>
                <a:cs typeface="Arial" pitchFamily="34" charset="0"/>
              </a:rPr>
              <a:t>+</a:t>
            </a:r>
            <a:r>
              <a:rPr lang="en-TT" sz="2400" baseline="-25000" dirty="0" smtClean="0">
                <a:solidFill>
                  <a:schemeClr val="tx1"/>
                </a:solidFill>
                <a:latin typeface="Arial" pitchFamily="34" charset="0"/>
                <a:cs typeface="Arial" pitchFamily="34" charset="0"/>
              </a:rPr>
              <a:t>(</a:t>
            </a:r>
            <a:r>
              <a:rPr lang="en-TT" sz="2400" baseline="-25000" dirty="0" err="1" smtClean="0">
                <a:solidFill>
                  <a:schemeClr val="tx1"/>
                </a:solidFill>
                <a:latin typeface="Arial" pitchFamily="34" charset="0"/>
                <a:cs typeface="Arial" pitchFamily="34" charset="0"/>
              </a:rPr>
              <a:t>aq</a:t>
            </a:r>
            <a:r>
              <a:rPr lang="en-TT" sz="2400" baseline="-25000" dirty="0" smtClean="0">
                <a:solidFill>
                  <a:schemeClr val="tx1"/>
                </a:solidFill>
                <a:latin typeface="Arial" pitchFamily="34" charset="0"/>
                <a:cs typeface="Arial" pitchFamily="34" charset="0"/>
              </a:rPr>
              <a:t>) </a:t>
            </a:r>
            <a:r>
              <a:rPr lang="en-TT" sz="2400" dirty="0" smtClean="0">
                <a:solidFill>
                  <a:schemeClr val="tx1"/>
                </a:solidFill>
                <a:latin typeface="Arial" pitchFamily="34" charset="0"/>
                <a:cs typeface="Arial" pitchFamily="34" charset="0"/>
              </a:rPr>
              <a:t>→ H</a:t>
            </a:r>
            <a:r>
              <a:rPr lang="en-TT" sz="2400" baseline="-25000" dirty="0" smtClean="0">
                <a:solidFill>
                  <a:schemeClr val="tx1"/>
                </a:solidFill>
                <a:latin typeface="Arial" pitchFamily="34" charset="0"/>
                <a:cs typeface="Arial" pitchFamily="34" charset="0"/>
              </a:rPr>
              <a:t>2</a:t>
            </a:r>
            <a:r>
              <a:rPr lang="en-TT" sz="2400" dirty="0" smtClean="0">
                <a:solidFill>
                  <a:schemeClr val="tx1"/>
                </a:solidFill>
                <a:latin typeface="Arial" pitchFamily="34" charset="0"/>
                <a:cs typeface="Arial" pitchFamily="34" charset="0"/>
              </a:rPr>
              <a:t>O</a:t>
            </a:r>
            <a:r>
              <a:rPr lang="en-TT" sz="2400" baseline="-25000" dirty="0" smtClean="0">
                <a:solidFill>
                  <a:schemeClr val="tx1"/>
                </a:solidFill>
                <a:latin typeface="Arial" pitchFamily="34" charset="0"/>
                <a:cs typeface="Arial" pitchFamily="34" charset="0"/>
              </a:rPr>
              <a:t>(l)</a:t>
            </a:r>
          </a:p>
          <a:p>
            <a:pPr algn="l"/>
            <a:endParaRPr lang="en-TT" sz="2400" baseline="-25000" dirty="0">
              <a:solidFill>
                <a:schemeClr val="tx1"/>
              </a:solidFill>
              <a:latin typeface="Arial" pitchFamily="34" charset="0"/>
              <a:cs typeface="Arial" pitchFamily="34" charset="0"/>
            </a:endParaRPr>
          </a:p>
          <a:p>
            <a:pPr algn="l"/>
            <a:r>
              <a:rPr lang="en-TT" sz="2800" dirty="0" smtClean="0">
                <a:solidFill>
                  <a:srgbClr val="0070C0"/>
                </a:solidFill>
                <a:latin typeface="Arial" pitchFamily="34" charset="0"/>
                <a:cs typeface="Arial" pitchFamily="34" charset="0"/>
              </a:rPr>
              <a:t>Example 2: </a:t>
            </a:r>
            <a:r>
              <a:rPr lang="en-TT" sz="2800" dirty="0" smtClean="0">
                <a:solidFill>
                  <a:schemeClr val="tx1"/>
                </a:solidFill>
                <a:latin typeface="Arial" pitchFamily="34" charset="0"/>
                <a:cs typeface="Arial" pitchFamily="34" charset="0"/>
              </a:rPr>
              <a:t>Reaction between </a:t>
            </a:r>
            <a:r>
              <a:rPr lang="en-TT" sz="2800" dirty="0" smtClean="0">
                <a:solidFill>
                  <a:srgbClr val="FF0000"/>
                </a:solidFill>
                <a:latin typeface="Arial" pitchFamily="34" charset="0"/>
                <a:cs typeface="Arial" pitchFamily="34" charset="0"/>
              </a:rPr>
              <a:t>copper(II) oxide </a:t>
            </a:r>
            <a:r>
              <a:rPr lang="en-TT" sz="2800" dirty="0" smtClean="0">
                <a:solidFill>
                  <a:schemeClr val="tx1"/>
                </a:solidFill>
                <a:latin typeface="Arial" pitchFamily="34" charset="0"/>
                <a:cs typeface="Arial" pitchFamily="34" charset="0"/>
              </a:rPr>
              <a:t>and dilute </a:t>
            </a:r>
            <a:r>
              <a:rPr lang="en-TT" sz="2800" dirty="0" smtClean="0">
                <a:solidFill>
                  <a:srgbClr val="FF0000"/>
                </a:solidFill>
                <a:latin typeface="Arial" pitchFamily="34" charset="0"/>
                <a:cs typeface="Arial" pitchFamily="34" charset="0"/>
              </a:rPr>
              <a:t>sulphuric acid</a:t>
            </a:r>
          </a:p>
          <a:p>
            <a:pPr algn="l"/>
            <a:r>
              <a:rPr lang="en-TT" sz="2400" dirty="0" err="1" smtClean="0">
                <a:solidFill>
                  <a:schemeClr val="tx1"/>
                </a:solidFill>
                <a:latin typeface="Arial" pitchFamily="34" charset="0"/>
                <a:cs typeface="Arial" pitchFamily="34" charset="0"/>
              </a:rPr>
              <a:t>CuO</a:t>
            </a:r>
            <a:r>
              <a:rPr lang="en-TT" sz="2400" baseline="-25000" dirty="0" smtClean="0">
                <a:solidFill>
                  <a:schemeClr val="tx1"/>
                </a:solidFill>
                <a:latin typeface="Arial" pitchFamily="34" charset="0"/>
                <a:cs typeface="Arial" pitchFamily="34" charset="0"/>
              </a:rPr>
              <a:t>(s) </a:t>
            </a:r>
            <a:r>
              <a:rPr lang="en-TT" sz="2400" dirty="0" smtClean="0">
                <a:solidFill>
                  <a:schemeClr val="tx1"/>
                </a:solidFill>
                <a:latin typeface="Arial" pitchFamily="34" charset="0"/>
                <a:cs typeface="Arial" pitchFamily="34" charset="0"/>
              </a:rPr>
              <a:t>+ H</a:t>
            </a:r>
            <a:r>
              <a:rPr lang="en-TT" sz="2400" baseline="-25000" dirty="0" smtClean="0">
                <a:solidFill>
                  <a:schemeClr val="tx1"/>
                </a:solidFill>
                <a:latin typeface="Arial" pitchFamily="34" charset="0"/>
                <a:cs typeface="Arial" pitchFamily="34" charset="0"/>
              </a:rPr>
              <a:t>2</a:t>
            </a:r>
            <a:r>
              <a:rPr lang="en-TT" sz="2400" dirty="0" smtClean="0">
                <a:solidFill>
                  <a:schemeClr val="tx1"/>
                </a:solidFill>
                <a:latin typeface="Arial" pitchFamily="34" charset="0"/>
                <a:cs typeface="Arial" pitchFamily="34" charset="0"/>
              </a:rPr>
              <a:t>SO</a:t>
            </a:r>
            <a:r>
              <a:rPr lang="en-TT" sz="2400" baseline="-25000" dirty="0" smtClean="0">
                <a:solidFill>
                  <a:schemeClr val="tx1"/>
                </a:solidFill>
                <a:latin typeface="Arial" pitchFamily="34" charset="0"/>
                <a:cs typeface="Arial" pitchFamily="34" charset="0"/>
              </a:rPr>
              <a:t>4(</a:t>
            </a:r>
            <a:r>
              <a:rPr lang="en-TT" sz="2400" baseline="-25000" dirty="0" err="1" smtClean="0">
                <a:solidFill>
                  <a:schemeClr val="tx1"/>
                </a:solidFill>
                <a:latin typeface="Arial" pitchFamily="34" charset="0"/>
                <a:cs typeface="Arial" pitchFamily="34" charset="0"/>
              </a:rPr>
              <a:t>aq</a:t>
            </a:r>
            <a:r>
              <a:rPr lang="en-TT" sz="2400" baseline="-25000" dirty="0" smtClean="0">
                <a:solidFill>
                  <a:schemeClr val="tx1"/>
                </a:solidFill>
                <a:latin typeface="Arial" pitchFamily="34" charset="0"/>
                <a:cs typeface="Arial" pitchFamily="34" charset="0"/>
              </a:rPr>
              <a:t>) </a:t>
            </a:r>
            <a:r>
              <a:rPr lang="en-TT" sz="2400" dirty="0" smtClean="0">
                <a:solidFill>
                  <a:schemeClr val="tx1"/>
                </a:solidFill>
              </a:rPr>
              <a:t>→ </a:t>
            </a:r>
            <a:r>
              <a:rPr lang="en-TT" sz="2400" dirty="0" smtClean="0">
                <a:solidFill>
                  <a:schemeClr val="tx1"/>
                </a:solidFill>
                <a:latin typeface="Arial" pitchFamily="34" charset="0"/>
                <a:cs typeface="Arial" pitchFamily="34" charset="0"/>
              </a:rPr>
              <a:t>CuSO</a:t>
            </a:r>
            <a:r>
              <a:rPr lang="en-TT" sz="2400" baseline="-25000" dirty="0" smtClean="0">
                <a:solidFill>
                  <a:schemeClr val="tx1"/>
                </a:solidFill>
                <a:latin typeface="Arial" pitchFamily="34" charset="0"/>
                <a:cs typeface="Arial" pitchFamily="34" charset="0"/>
              </a:rPr>
              <a:t>4(</a:t>
            </a:r>
            <a:r>
              <a:rPr lang="en-TT" sz="2400" baseline="-25000" dirty="0" err="1" smtClean="0">
                <a:solidFill>
                  <a:schemeClr val="tx1"/>
                </a:solidFill>
                <a:latin typeface="Arial" pitchFamily="34" charset="0"/>
                <a:cs typeface="Arial" pitchFamily="34" charset="0"/>
              </a:rPr>
              <a:t>aq</a:t>
            </a:r>
            <a:r>
              <a:rPr lang="en-TT" sz="2400" baseline="-25000" dirty="0" smtClean="0">
                <a:solidFill>
                  <a:schemeClr val="tx1"/>
                </a:solidFill>
                <a:latin typeface="Arial" pitchFamily="34" charset="0"/>
                <a:cs typeface="Arial" pitchFamily="34" charset="0"/>
              </a:rPr>
              <a:t>) </a:t>
            </a:r>
            <a:r>
              <a:rPr lang="en-TT" sz="2400" dirty="0" smtClean="0">
                <a:solidFill>
                  <a:schemeClr val="tx1"/>
                </a:solidFill>
                <a:latin typeface="Arial" pitchFamily="34" charset="0"/>
                <a:cs typeface="Arial" pitchFamily="34" charset="0"/>
              </a:rPr>
              <a:t>+ H</a:t>
            </a:r>
            <a:r>
              <a:rPr lang="en-TT" sz="2400" baseline="-25000" dirty="0" smtClean="0">
                <a:solidFill>
                  <a:schemeClr val="tx1"/>
                </a:solidFill>
                <a:latin typeface="Arial" pitchFamily="34" charset="0"/>
                <a:cs typeface="Arial" pitchFamily="34" charset="0"/>
              </a:rPr>
              <a:t>2</a:t>
            </a:r>
            <a:r>
              <a:rPr lang="en-TT" sz="2400" dirty="0" smtClean="0">
                <a:solidFill>
                  <a:schemeClr val="tx1"/>
                </a:solidFill>
                <a:latin typeface="Arial" pitchFamily="34" charset="0"/>
                <a:cs typeface="Arial" pitchFamily="34" charset="0"/>
              </a:rPr>
              <a:t>O</a:t>
            </a:r>
            <a:r>
              <a:rPr lang="en-TT" sz="2400" baseline="-25000" dirty="0" smtClean="0">
                <a:solidFill>
                  <a:schemeClr val="tx1"/>
                </a:solidFill>
                <a:latin typeface="Arial" pitchFamily="34" charset="0"/>
                <a:cs typeface="Arial" pitchFamily="34" charset="0"/>
              </a:rPr>
              <a:t>(l) </a:t>
            </a:r>
          </a:p>
          <a:p>
            <a:pPr algn="l"/>
            <a:r>
              <a:rPr lang="en-TT" sz="2800" u="sng" dirty="0" smtClean="0">
                <a:solidFill>
                  <a:srgbClr val="0070C0"/>
                </a:solidFill>
                <a:latin typeface="Arial" pitchFamily="34" charset="0"/>
                <a:cs typeface="Arial" pitchFamily="34" charset="0"/>
              </a:rPr>
              <a:t>Ionic Equation:</a:t>
            </a:r>
          </a:p>
          <a:p>
            <a:pPr algn="l"/>
            <a:r>
              <a:rPr lang="en-TT" sz="2400" dirty="0" smtClean="0">
                <a:solidFill>
                  <a:schemeClr val="tx1"/>
                </a:solidFill>
                <a:latin typeface="Arial" pitchFamily="34" charset="0"/>
                <a:cs typeface="Arial" pitchFamily="34" charset="0"/>
              </a:rPr>
              <a:t>O</a:t>
            </a:r>
            <a:r>
              <a:rPr lang="en-TT" sz="2400" baseline="30000" dirty="0" smtClean="0">
                <a:solidFill>
                  <a:schemeClr val="tx1"/>
                </a:solidFill>
                <a:latin typeface="Arial" pitchFamily="34" charset="0"/>
                <a:cs typeface="Arial" pitchFamily="34" charset="0"/>
              </a:rPr>
              <a:t>2-</a:t>
            </a:r>
            <a:r>
              <a:rPr lang="en-TT" sz="2400" baseline="-25000" dirty="0" smtClean="0">
                <a:solidFill>
                  <a:schemeClr val="tx1"/>
                </a:solidFill>
                <a:latin typeface="Arial" pitchFamily="34" charset="0"/>
                <a:cs typeface="Arial" pitchFamily="34" charset="0"/>
              </a:rPr>
              <a:t>(s) </a:t>
            </a:r>
            <a:r>
              <a:rPr lang="en-TT" sz="2400" dirty="0" smtClean="0">
                <a:solidFill>
                  <a:schemeClr val="tx1"/>
                </a:solidFill>
                <a:latin typeface="Arial" pitchFamily="34" charset="0"/>
                <a:cs typeface="Arial" pitchFamily="34" charset="0"/>
              </a:rPr>
              <a:t>+ 2H</a:t>
            </a:r>
            <a:r>
              <a:rPr lang="en-TT" sz="2400" baseline="30000" dirty="0" smtClean="0">
                <a:solidFill>
                  <a:schemeClr val="tx1"/>
                </a:solidFill>
                <a:latin typeface="Arial" pitchFamily="34" charset="0"/>
                <a:cs typeface="Arial" pitchFamily="34" charset="0"/>
              </a:rPr>
              <a:t>+</a:t>
            </a:r>
            <a:r>
              <a:rPr lang="en-TT" sz="2400" baseline="-25000" dirty="0" smtClean="0">
                <a:solidFill>
                  <a:schemeClr val="tx1"/>
                </a:solidFill>
                <a:latin typeface="Arial" pitchFamily="34" charset="0"/>
                <a:cs typeface="Arial" pitchFamily="34" charset="0"/>
              </a:rPr>
              <a:t>(</a:t>
            </a:r>
            <a:r>
              <a:rPr lang="en-TT" sz="2400" baseline="-25000" dirty="0" err="1" smtClean="0">
                <a:solidFill>
                  <a:schemeClr val="tx1"/>
                </a:solidFill>
                <a:latin typeface="Arial" pitchFamily="34" charset="0"/>
                <a:cs typeface="Arial" pitchFamily="34" charset="0"/>
              </a:rPr>
              <a:t>aq</a:t>
            </a:r>
            <a:r>
              <a:rPr lang="en-TT" sz="2400" baseline="-25000" dirty="0" smtClean="0">
                <a:solidFill>
                  <a:schemeClr val="tx1"/>
                </a:solidFill>
                <a:latin typeface="Arial" pitchFamily="34" charset="0"/>
                <a:cs typeface="Arial" pitchFamily="34" charset="0"/>
              </a:rPr>
              <a:t>)</a:t>
            </a:r>
            <a:r>
              <a:rPr lang="en-TT" sz="2400" dirty="0" smtClean="0">
                <a:solidFill>
                  <a:schemeClr val="tx1"/>
                </a:solidFill>
                <a:latin typeface="Arial" pitchFamily="34" charset="0"/>
                <a:cs typeface="Arial" pitchFamily="34" charset="0"/>
              </a:rPr>
              <a:t> </a:t>
            </a:r>
            <a:r>
              <a:rPr lang="en-TT" sz="2400" dirty="0" smtClean="0">
                <a:solidFill>
                  <a:schemeClr val="tx1"/>
                </a:solidFill>
              </a:rPr>
              <a:t>→ </a:t>
            </a:r>
            <a:r>
              <a:rPr lang="en-TT" sz="2400" dirty="0" smtClean="0">
                <a:solidFill>
                  <a:schemeClr val="tx1"/>
                </a:solidFill>
                <a:latin typeface="Arial" pitchFamily="34" charset="0"/>
                <a:cs typeface="Arial" pitchFamily="34" charset="0"/>
              </a:rPr>
              <a:t>H</a:t>
            </a:r>
            <a:r>
              <a:rPr lang="en-TT" sz="2400" baseline="-25000" dirty="0" smtClean="0">
                <a:solidFill>
                  <a:schemeClr val="tx1"/>
                </a:solidFill>
                <a:latin typeface="Arial" pitchFamily="34" charset="0"/>
                <a:cs typeface="Arial" pitchFamily="34" charset="0"/>
              </a:rPr>
              <a:t>2</a:t>
            </a:r>
            <a:r>
              <a:rPr lang="en-TT" sz="2400" dirty="0" smtClean="0">
                <a:solidFill>
                  <a:schemeClr val="tx1"/>
                </a:solidFill>
                <a:latin typeface="Arial" pitchFamily="34" charset="0"/>
                <a:cs typeface="Arial" pitchFamily="34" charset="0"/>
              </a:rPr>
              <a:t>O</a:t>
            </a:r>
            <a:r>
              <a:rPr lang="en-TT" sz="2400" baseline="-25000" dirty="0" smtClean="0">
                <a:solidFill>
                  <a:schemeClr val="tx1"/>
                </a:solidFill>
                <a:latin typeface="Arial" pitchFamily="34" charset="0"/>
                <a:cs typeface="Arial" pitchFamily="34" charset="0"/>
              </a:rPr>
              <a:t>(l)</a:t>
            </a:r>
          </a:p>
          <a:p>
            <a:pPr algn="l"/>
            <a:endParaRPr lang="en-TT" sz="2800" u="sng" dirty="0" smtClean="0">
              <a:solidFill>
                <a:srgbClr val="0070C0"/>
              </a:solidFill>
              <a:latin typeface="Arial" pitchFamily="34" charset="0"/>
              <a:cs typeface="Arial" pitchFamily="34" charset="0"/>
            </a:endParaRPr>
          </a:p>
          <a:p>
            <a:pPr algn="l"/>
            <a:endParaRPr lang="en-TT" sz="2800" dirty="0" smtClean="0">
              <a:solidFill>
                <a:schemeClr val="tx1"/>
              </a:solidFill>
              <a:latin typeface="Arial" pitchFamily="34" charset="0"/>
              <a:cs typeface="Arial" pitchFamily="34" charset="0"/>
            </a:endParaRPr>
          </a:p>
          <a:p>
            <a:endParaRPr lang="en-TT" dirty="0"/>
          </a:p>
        </p:txBody>
      </p:sp>
    </p:spTree>
    <p:extLst>
      <p:ext uri="{BB962C8B-B14F-4D97-AF65-F5344CB8AC3E}">
        <p14:creationId xmlns:p14="http://schemas.microsoft.com/office/powerpoint/2010/main" xmlns="" val="385331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16633"/>
            <a:ext cx="7772400" cy="720080"/>
          </a:xfrm>
        </p:spPr>
        <p:txBody>
          <a:bodyPr>
            <a:normAutofit fontScale="90000"/>
          </a:bodyPr>
          <a:lstStyle/>
          <a:p>
            <a:r>
              <a:rPr lang="en-TT"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rPr>
              <a:t>The Reactivity Series</a:t>
            </a:r>
            <a:endParaRPr lang="en-TT" b="1" dirty="0">
              <a:ln w="12700">
                <a:solidFill>
                  <a:schemeClr val="tx1"/>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179512" y="692696"/>
            <a:ext cx="8856984" cy="5976664"/>
          </a:xfrm>
        </p:spPr>
        <p:txBody>
          <a:bodyPr>
            <a:normAutofit/>
          </a:bodyPr>
          <a:lstStyle/>
          <a:p>
            <a:pPr algn="l"/>
            <a:r>
              <a:rPr lang="en-TT" sz="2800" dirty="0" smtClean="0">
                <a:solidFill>
                  <a:schemeClr val="tx1"/>
                </a:solidFill>
                <a:latin typeface="Arial" pitchFamily="34" charset="0"/>
                <a:cs typeface="Arial" pitchFamily="34" charset="0"/>
              </a:rPr>
              <a:t>The Reactivity Series lists elements (mainly metals) in order of decreasing reactivity.</a:t>
            </a:r>
            <a:endParaRPr lang="en-TT" sz="2800" dirty="0">
              <a:solidFill>
                <a:schemeClr val="tx1"/>
              </a:solidFill>
              <a:latin typeface="Arial" pitchFamily="34" charset="0"/>
              <a:cs typeface="Arial"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691680" y="1700808"/>
            <a:ext cx="5688632" cy="5157192"/>
          </a:xfrm>
          <a:prstGeom prst="rect">
            <a:avLst/>
          </a:prstGeom>
        </p:spPr>
      </p:pic>
    </p:spTree>
    <p:extLst>
      <p:ext uri="{BB962C8B-B14F-4D97-AF65-F5344CB8AC3E}">
        <p14:creationId xmlns:p14="http://schemas.microsoft.com/office/powerpoint/2010/main" xmlns="" val="3393822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amond(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0"/>
            <a:ext cx="8856984" cy="648072"/>
          </a:xfrm>
        </p:spPr>
        <p:txBody>
          <a:bodyPr>
            <a:noAutofit/>
          </a:bodyPr>
          <a:lstStyle/>
          <a:p>
            <a:r>
              <a:rPr lang="en-TT" b="1" dirty="0" smtClean="0">
                <a:ln w="12700">
                  <a:solidFill>
                    <a:schemeClr val="tx1"/>
                  </a:solidFill>
                  <a:prstDash val="solid"/>
                </a:ln>
                <a:solidFill>
                  <a:srgbClr val="0070C0"/>
                </a:solidFill>
                <a:effectLst>
                  <a:outerShdw blurRad="41275" dist="20320" dir="1800000" algn="tl" rotWithShape="0">
                    <a:srgbClr val="000000">
                      <a:alpha val="40000"/>
                    </a:srgbClr>
                  </a:outerShdw>
                </a:effectLst>
                <a:latin typeface="Arial" pitchFamily="34" charset="0"/>
                <a:cs typeface="Arial" pitchFamily="34" charset="0"/>
              </a:rPr>
              <a:t>Single Displacement Reactions</a:t>
            </a:r>
            <a:endParaRPr lang="en-TT" b="1" dirty="0">
              <a:ln w="12700">
                <a:solidFill>
                  <a:schemeClr val="tx1"/>
                </a:solidFill>
                <a:prstDash val="solid"/>
              </a:ln>
              <a:solidFill>
                <a:srgbClr val="0070C0"/>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251520" y="692696"/>
            <a:ext cx="8640960" cy="5904656"/>
          </a:xfrm>
        </p:spPr>
        <p:txBody>
          <a:bodyPr>
            <a:normAutofit/>
          </a:bodyPr>
          <a:lstStyle/>
          <a:p>
            <a:pPr algn="l"/>
            <a:r>
              <a:rPr lang="en-TT" sz="2800" dirty="0" smtClean="0">
                <a:solidFill>
                  <a:schemeClr val="tx1"/>
                </a:solidFill>
                <a:latin typeface="Arial" pitchFamily="34" charset="0"/>
                <a:cs typeface="Arial" pitchFamily="34" charset="0"/>
              </a:rPr>
              <a:t>A single displacement reaction involves the reaction between an </a:t>
            </a:r>
            <a:r>
              <a:rPr lang="en-TT" sz="2800" dirty="0" smtClean="0">
                <a:solidFill>
                  <a:srgbClr val="FF0000"/>
                </a:solidFill>
                <a:latin typeface="Arial" pitchFamily="34" charset="0"/>
                <a:cs typeface="Arial" pitchFamily="34" charset="0"/>
              </a:rPr>
              <a:t>element</a:t>
            </a:r>
            <a:r>
              <a:rPr lang="en-TT" sz="2800" dirty="0" smtClean="0">
                <a:solidFill>
                  <a:schemeClr val="tx1"/>
                </a:solidFill>
                <a:latin typeface="Arial" pitchFamily="34" charset="0"/>
                <a:cs typeface="Arial" pitchFamily="34" charset="0"/>
              </a:rPr>
              <a:t> and a </a:t>
            </a:r>
            <a:r>
              <a:rPr lang="en-TT" sz="2800" dirty="0" smtClean="0">
                <a:solidFill>
                  <a:srgbClr val="FF0000"/>
                </a:solidFill>
                <a:latin typeface="Arial" pitchFamily="34" charset="0"/>
                <a:cs typeface="Arial" pitchFamily="34" charset="0"/>
              </a:rPr>
              <a:t>compound </a:t>
            </a:r>
            <a:r>
              <a:rPr lang="en-TT" sz="2800" dirty="0" smtClean="0">
                <a:solidFill>
                  <a:schemeClr val="tx1"/>
                </a:solidFill>
                <a:latin typeface="Arial" pitchFamily="34" charset="0"/>
                <a:cs typeface="Arial" pitchFamily="34" charset="0"/>
              </a:rPr>
              <a:t>where the </a:t>
            </a:r>
            <a:r>
              <a:rPr lang="en-TT" sz="2800" dirty="0" smtClean="0">
                <a:solidFill>
                  <a:srgbClr val="FF0000"/>
                </a:solidFill>
                <a:latin typeface="Arial" pitchFamily="34" charset="0"/>
                <a:cs typeface="Arial" pitchFamily="34" charset="0"/>
              </a:rPr>
              <a:t>element</a:t>
            </a:r>
            <a:r>
              <a:rPr lang="en-TT" sz="2800" dirty="0" smtClean="0">
                <a:solidFill>
                  <a:schemeClr val="tx1"/>
                </a:solidFill>
                <a:latin typeface="Arial" pitchFamily="34" charset="0"/>
                <a:cs typeface="Arial" pitchFamily="34" charset="0"/>
              </a:rPr>
              <a:t> takes the place of (</a:t>
            </a:r>
            <a:r>
              <a:rPr lang="en-TT" sz="2800" dirty="0" smtClean="0">
                <a:solidFill>
                  <a:srgbClr val="FF0000"/>
                </a:solidFill>
                <a:latin typeface="Arial" pitchFamily="34" charset="0"/>
                <a:cs typeface="Arial" pitchFamily="34" charset="0"/>
              </a:rPr>
              <a:t>displaces</a:t>
            </a:r>
            <a:r>
              <a:rPr lang="en-TT" sz="2800" dirty="0" smtClean="0">
                <a:solidFill>
                  <a:schemeClr val="tx1"/>
                </a:solidFill>
                <a:latin typeface="Arial" pitchFamily="34" charset="0"/>
                <a:cs typeface="Arial" pitchFamily="34" charset="0"/>
              </a:rPr>
              <a:t>) </a:t>
            </a:r>
            <a:r>
              <a:rPr lang="en-TT" sz="2800" dirty="0" smtClean="0">
                <a:solidFill>
                  <a:srgbClr val="FF0000"/>
                </a:solidFill>
                <a:latin typeface="Arial" pitchFamily="34" charset="0"/>
                <a:cs typeface="Arial" pitchFamily="34" charset="0"/>
              </a:rPr>
              <a:t>another</a:t>
            </a:r>
            <a:r>
              <a:rPr lang="en-TT" sz="2800" dirty="0" smtClean="0">
                <a:solidFill>
                  <a:schemeClr val="tx1"/>
                </a:solidFill>
                <a:latin typeface="Arial" pitchFamily="34" charset="0"/>
                <a:cs typeface="Arial" pitchFamily="34" charset="0"/>
              </a:rPr>
              <a:t> </a:t>
            </a:r>
            <a:r>
              <a:rPr lang="en-TT" sz="2800" dirty="0" smtClean="0">
                <a:solidFill>
                  <a:srgbClr val="FF0000"/>
                </a:solidFill>
                <a:latin typeface="Arial" pitchFamily="34" charset="0"/>
                <a:cs typeface="Arial" pitchFamily="34" charset="0"/>
              </a:rPr>
              <a:t>element</a:t>
            </a:r>
            <a:r>
              <a:rPr lang="en-TT" sz="2800" dirty="0" smtClean="0">
                <a:solidFill>
                  <a:schemeClr val="tx1"/>
                </a:solidFill>
                <a:latin typeface="Arial" pitchFamily="34" charset="0"/>
                <a:cs typeface="Arial" pitchFamily="34" charset="0"/>
              </a:rPr>
              <a:t> from the </a:t>
            </a:r>
            <a:r>
              <a:rPr lang="en-TT" sz="2800" dirty="0" smtClean="0">
                <a:solidFill>
                  <a:srgbClr val="FF0000"/>
                </a:solidFill>
                <a:latin typeface="Arial" pitchFamily="34" charset="0"/>
                <a:cs typeface="Arial" pitchFamily="34" charset="0"/>
              </a:rPr>
              <a:t>compound</a:t>
            </a:r>
            <a:r>
              <a:rPr lang="en-TT" sz="2800" dirty="0" smtClean="0">
                <a:solidFill>
                  <a:schemeClr val="tx1"/>
                </a:solidFill>
                <a:latin typeface="Arial" pitchFamily="34" charset="0"/>
                <a:cs typeface="Arial" pitchFamily="34" charset="0"/>
              </a:rPr>
              <a:t>.</a:t>
            </a:r>
          </a:p>
          <a:p>
            <a:pPr algn="l"/>
            <a:r>
              <a:rPr lang="en-TT" sz="2800" dirty="0" smtClean="0">
                <a:solidFill>
                  <a:schemeClr val="tx1"/>
                </a:solidFill>
                <a:latin typeface="Arial" pitchFamily="34" charset="0"/>
                <a:cs typeface="Arial" pitchFamily="34" charset="0"/>
              </a:rPr>
              <a:t>Any metal </a:t>
            </a:r>
            <a:r>
              <a:rPr lang="en-TT" sz="2800" dirty="0" smtClean="0">
                <a:solidFill>
                  <a:srgbClr val="FF0000"/>
                </a:solidFill>
                <a:latin typeface="Arial" pitchFamily="34" charset="0"/>
                <a:cs typeface="Arial" pitchFamily="34" charset="0"/>
              </a:rPr>
              <a:t>higher</a:t>
            </a:r>
            <a:r>
              <a:rPr lang="en-TT" sz="2800" dirty="0" smtClean="0">
                <a:solidFill>
                  <a:schemeClr val="tx1"/>
                </a:solidFill>
                <a:latin typeface="Arial" pitchFamily="34" charset="0"/>
                <a:cs typeface="Arial" pitchFamily="34" charset="0"/>
              </a:rPr>
              <a:t> in the series will </a:t>
            </a:r>
            <a:r>
              <a:rPr lang="en-TT" sz="2800" dirty="0" smtClean="0">
                <a:solidFill>
                  <a:srgbClr val="FF0000"/>
                </a:solidFill>
                <a:latin typeface="Arial" pitchFamily="34" charset="0"/>
                <a:cs typeface="Arial" pitchFamily="34" charset="0"/>
              </a:rPr>
              <a:t>displace</a:t>
            </a:r>
            <a:r>
              <a:rPr lang="en-TT" sz="2800" dirty="0" smtClean="0">
                <a:solidFill>
                  <a:schemeClr val="tx1"/>
                </a:solidFill>
                <a:latin typeface="Arial" pitchFamily="34" charset="0"/>
                <a:cs typeface="Arial" pitchFamily="34" charset="0"/>
              </a:rPr>
              <a:t> one </a:t>
            </a:r>
            <a:r>
              <a:rPr lang="en-TT" sz="2800" dirty="0" smtClean="0">
                <a:solidFill>
                  <a:srgbClr val="FF0000"/>
                </a:solidFill>
                <a:latin typeface="Arial" pitchFamily="34" charset="0"/>
                <a:cs typeface="Arial" pitchFamily="34" charset="0"/>
              </a:rPr>
              <a:t>lower</a:t>
            </a:r>
            <a:r>
              <a:rPr lang="en-TT" sz="2800" dirty="0" smtClean="0">
                <a:solidFill>
                  <a:schemeClr val="tx1"/>
                </a:solidFill>
                <a:latin typeface="Arial" pitchFamily="34" charset="0"/>
                <a:cs typeface="Arial" pitchFamily="34" charset="0"/>
              </a:rPr>
              <a:t> down from a compound.</a:t>
            </a:r>
            <a:endParaRPr lang="en-TT" sz="2800" dirty="0">
              <a:solidFill>
                <a:schemeClr val="tx1"/>
              </a:solidFill>
              <a:latin typeface="Arial" pitchFamily="34" charset="0"/>
              <a:cs typeface="Arial"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275856" y="3501008"/>
            <a:ext cx="2664295" cy="3240360"/>
          </a:xfrm>
          <a:prstGeom prst="rect">
            <a:avLst/>
          </a:prstGeom>
        </p:spPr>
      </p:pic>
    </p:spTree>
    <p:extLst>
      <p:ext uri="{BB962C8B-B14F-4D97-AF65-F5344CB8AC3E}">
        <p14:creationId xmlns:p14="http://schemas.microsoft.com/office/powerpoint/2010/main" xmlns="" val="1797768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271" y="116632"/>
            <a:ext cx="8928992" cy="1117169"/>
          </a:xfrm>
        </p:spPr>
        <p:txBody>
          <a:bodyPr>
            <a:normAutofit fontScale="90000"/>
          </a:bodyPr>
          <a:lstStyle/>
          <a:p>
            <a:r>
              <a:rPr lang="en-TT" b="1" dirty="0" smtClean="0">
                <a:ln w="12700">
                  <a:solidFill>
                    <a:schemeClr val="tx1"/>
                  </a:solidFill>
                  <a:prstDash val="solid"/>
                </a:ln>
                <a:solidFill>
                  <a:srgbClr val="0070C0"/>
                </a:solidFill>
                <a:effectLst>
                  <a:outerShdw blurRad="41275" dist="20320" dir="1800000" algn="tl" rotWithShape="0">
                    <a:srgbClr val="000000">
                      <a:alpha val="40000"/>
                    </a:srgbClr>
                  </a:outerShdw>
                </a:effectLst>
                <a:latin typeface="Arial" pitchFamily="34" charset="0"/>
                <a:cs typeface="Arial" pitchFamily="34" charset="0"/>
              </a:rPr>
              <a:t>Examples of Single Displacement Reactions</a:t>
            </a:r>
            <a:endParaRPr lang="en-TT" dirty="0">
              <a:solidFill>
                <a:srgbClr val="0070C0"/>
              </a:solidFill>
            </a:endParaRPr>
          </a:p>
        </p:txBody>
      </p:sp>
      <p:sp>
        <p:nvSpPr>
          <p:cNvPr id="3" name="Subtitle 2"/>
          <p:cNvSpPr>
            <a:spLocks noGrp="1"/>
          </p:cNvSpPr>
          <p:nvPr>
            <p:ph type="subTitle" idx="1"/>
          </p:nvPr>
        </p:nvSpPr>
        <p:spPr>
          <a:xfrm>
            <a:off x="107504" y="1268760"/>
            <a:ext cx="8928992" cy="5400600"/>
          </a:xfrm>
        </p:spPr>
        <p:txBody>
          <a:bodyPr>
            <a:normAutofit fontScale="92500" lnSpcReduction="10000"/>
          </a:bodyPr>
          <a:lstStyle/>
          <a:p>
            <a:pPr algn="l"/>
            <a:r>
              <a:rPr lang="en-TT" sz="2800" dirty="0" smtClean="0">
                <a:solidFill>
                  <a:schemeClr val="tx1"/>
                </a:solidFill>
                <a:latin typeface="Arial" pitchFamily="34" charset="0"/>
                <a:cs typeface="Arial" pitchFamily="34" charset="0"/>
              </a:rPr>
              <a:t>A single displacement reaction is generally symbolised by:</a:t>
            </a:r>
          </a:p>
          <a:p>
            <a:pPr algn="l"/>
            <a:r>
              <a:rPr lang="en-TT" sz="2600" dirty="0" smtClean="0">
                <a:solidFill>
                  <a:srgbClr val="FF0000"/>
                </a:solidFill>
                <a:latin typeface="Arial" pitchFamily="34" charset="0"/>
                <a:cs typeface="Arial" pitchFamily="34" charset="0"/>
              </a:rPr>
              <a:t>A + BC → AC + B</a:t>
            </a:r>
          </a:p>
          <a:p>
            <a:pPr algn="l"/>
            <a:endParaRPr lang="en-TT" sz="2600" dirty="0" smtClean="0">
              <a:solidFill>
                <a:srgbClr val="FF0000"/>
              </a:solidFill>
              <a:latin typeface="Arial" pitchFamily="34" charset="0"/>
              <a:cs typeface="Arial" pitchFamily="34" charset="0"/>
            </a:endParaRPr>
          </a:p>
          <a:p>
            <a:pPr algn="l"/>
            <a:r>
              <a:rPr lang="en-TT" sz="2800" u="sng" dirty="0" smtClean="0">
                <a:solidFill>
                  <a:srgbClr val="0070C0"/>
                </a:solidFill>
                <a:latin typeface="Arial" pitchFamily="34" charset="0"/>
                <a:cs typeface="Arial" pitchFamily="34" charset="0"/>
              </a:rPr>
              <a:t>Example 1</a:t>
            </a:r>
          </a:p>
          <a:p>
            <a:pPr algn="l"/>
            <a:r>
              <a:rPr lang="en-TT" sz="2600" dirty="0" smtClean="0">
                <a:solidFill>
                  <a:schemeClr val="tx1"/>
                </a:solidFill>
                <a:latin typeface="Arial" pitchFamily="34" charset="0"/>
                <a:cs typeface="Arial" pitchFamily="34" charset="0"/>
              </a:rPr>
              <a:t>aluminium + copper sulphate </a:t>
            </a:r>
            <a:r>
              <a:rPr lang="en-TT" sz="2600" dirty="0">
                <a:solidFill>
                  <a:schemeClr val="tx1"/>
                </a:solidFill>
              </a:rPr>
              <a:t>→ </a:t>
            </a:r>
            <a:r>
              <a:rPr lang="en-TT" sz="2600" dirty="0" smtClean="0">
                <a:solidFill>
                  <a:schemeClr val="tx1"/>
                </a:solidFill>
                <a:latin typeface="Arial" pitchFamily="34" charset="0"/>
                <a:cs typeface="Arial" pitchFamily="34" charset="0"/>
              </a:rPr>
              <a:t>aluminium sulphate + copper</a:t>
            </a:r>
          </a:p>
          <a:p>
            <a:pPr algn="l"/>
            <a:r>
              <a:rPr lang="en-TT" sz="2600" dirty="0" smtClean="0">
                <a:solidFill>
                  <a:schemeClr val="tx1"/>
                </a:solidFill>
                <a:latin typeface="Arial" pitchFamily="34" charset="0"/>
                <a:cs typeface="Arial" pitchFamily="34" charset="0"/>
              </a:rPr>
              <a:t>2Al</a:t>
            </a:r>
            <a:r>
              <a:rPr lang="en-TT" sz="2600" baseline="-25000" dirty="0" smtClean="0">
                <a:solidFill>
                  <a:schemeClr val="tx1"/>
                </a:solidFill>
                <a:latin typeface="Arial" pitchFamily="34" charset="0"/>
                <a:cs typeface="Arial" pitchFamily="34" charset="0"/>
              </a:rPr>
              <a:t>(s) </a:t>
            </a:r>
            <a:r>
              <a:rPr lang="en-TT" sz="2600" dirty="0" smtClean="0">
                <a:solidFill>
                  <a:schemeClr val="tx1"/>
                </a:solidFill>
                <a:latin typeface="Arial" pitchFamily="34" charset="0"/>
                <a:cs typeface="Arial" pitchFamily="34" charset="0"/>
              </a:rPr>
              <a:t>+ 3CuSO</a:t>
            </a:r>
            <a:r>
              <a:rPr lang="en-TT" sz="2600" baseline="-25000" dirty="0" smtClean="0">
                <a:solidFill>
                  <a:schemeClr val="tx1"/>
                </a:solidFill>
                <a:latin typeface="Arial" pitchFamily="34" charset="0"/>
                <a:cs typeface="Arial" pitchFamily="34" charset="0"/>
              </a:rPr>
              <a:t>4(</a:t>
            </a:r>
            <a:r>
              <a:rPr lang="en-TT" sz="2600" baseline="-25000" dirty="0" err="1" smtClean="0">
                <a:solidFill>
                  <a:schemeClr val="tx1"/>
                </a:solidFill>
                <a:latin typeface="Arial" pitchFamily="34" charset="0"/>
                <a:cs typeface="Arial" pitchFamily="34" charset="0"/>
              </a:rPr>
              <a:t>aq</a:t>
            </a:r>
            <a:r>
              <a:rPr lang="en-TT" sz="2600" baseline="-25000" dirty="0" smtClean="0">
                <a:solidFill>
                  <a:schemeClr val="tx1"/>
                </a:solidFill>
                <a:latin typeface="Arial" pitchFamily="34" charset="0"/>
                <a:cs typeface="Arial" pitchFamily="34" charset="0"/>
              </a:rPr>
              <a:t>) </a:t>
            </a:r>
            <a:r>
              <a:rPr lang="en-TT" sz="2600" dirty="0" smtClean="0">
                <a:solidFill>
                  <a:schemeClr val="tx1"/>
                </a:solidFill>
              </a:rPr>
              <a:t>→</a:t>
            </a:r>
            <a:r>
              <a:rPr lang="en-TT" sz="2600" baseline="-25000" dirty="0" smtClean="0">
                <a:solidFill>
                  <a:schemeClr val="tx1"/>
                </a:solidFill>
                <a:latin typeface="Arial" pitchFamily="34" charset="0"/>
                <a:cs typeface="Arial" pitchFamily="34" charset="0"/>
              </a:rPr>
              <a:t> </a:t>
            </a:r>
            <a:r>
              <a:rPr lang="en-TT" sz="2600" dirty="0" smtClean="0">
                <a:solidFill>
                  <a:schemeClr val="tx1"/>
                </a:solidFill>
                <a:latin typeface="Arial" pitchFamily="34" charset="0"/>
                <a:cs typeface="Arial" pitchFamily="34" charset="0"/>
              </a:rPr>
              <a:t>Al</a:t>
            </a:r>
            <a:r>
              <a:rPr lang="en-TT" sz="2600" baseline="-25000" dirty="0" smtClean="0">
                <a:solidFill>
                  <a:schemeClr val="tx1"/>
                </a:solidFill>
                <a:latin typeface="Arial" pitchFamily="34" charset="0"/>
                <a:cs typeface="Arial" pitchFamily="34" charset="0"/>
              </a:rPr>
              <a:t>2</a:t>
            </a:r>
            <a:r>
              <a:rPr lang="en-TT" sz="2600" dirty="0" smtClean="0">
                <a:solidFill>
                  <a:schemeClr val="tx1"/>
                </a:solidFill>
                <a:latin typeface="Arial" pitchFamily="34" charset="0"/>
                <a:cs typeface="Arial" pitchFamily="34" charset="0"/>
              </a:rPr>
              <a:t>(SO</a:t>
            </a:r>
            <a:r>
              <a:rPr lang="en-TT" sz="2600" baseline="-25000" dirty="0" smtClean="0">
                <a:solidFill>
                  <a:schemeClr val="tx1"/>
                </a:solidFill>
                <a:latin typeface="Arial" pitchFamily="34" charset="0"/>
                <a:cs typeface="Arial" pitchFamily="34" charset="0"/>
              </a:rPr>
              <a:t>4</a:t>
            </a:r>
            <a:r>
              <a:rPr lang="en-TT" sz="2600" dirty="0" smtClean="0">
                <a:solidFill>
                  <a:schemeClr val="tx1"/>
                </a:solidFill>
                <a:latin typeface="Arial" pitchFamily="34" charset="0"/>
                <a:cs typeface="Arial" pitchFamily="34" charset="0"/>
              </a:rPr>
              <a:t>)</a:t>
            </a:r>
            <a:r>
              <a:rPr lang="en-TT" sz="2600" baseline="-25000" dirty="0" smtClean="0">
                <a:solidFill>
                  <a:schemeClr val="tx1"/>
                </a:solidFill>
                <a:latin typeface="Arial" pitchFamily="34" charset="0"/>
                <a:cs typeface="Arial" pitchFamily="34" charset="0"/>
              </a:rPr>
              <a:t>3(</a:t>
            </a:r>
            <a:r>
              <a:rPr lang="en-TT" sz="2600" baseline="-25000" dirty="0" err="1" smtClean="0">
                <a:solidFill>
                  <a:schemeClr val="tx1"/>
                </a:solidFill>
                <a:latin typeface="Arial" pitchFamily="34" charset="0"/>
                <a:cs typeface="Arial" pitchFamily="34" charset="0"/>
              </a:rPr>
              <a:t>aq</a:t>
            </a:r>
            <a:r>
              <a:rPr lang="en-TT" sz="2600" baseline="-25000" dirty="0" smtClean="0">
                <a:solidFill>
                  <a:schemeClr val="tx1"/>
                </a:solidFill>
                <a:latin typeface="Arial" pitchFamily="34" charset="0"/>
                <a:cs typeface="Arial" pitchFamily="34" charset="0"/>
              </a:rPr>
              <a:t>) </a:t>
            </a:r>
            <a:r>
              <a:rPr lang="en-TT" sz="2600" dirty="0" smtClean="0">
                <a:solidFill>
                  <a:schemeClr val="tx1"/>
                </a:solidFill>
                <a:latin typeface="Arial" pitchFamily="34" charset="0"/>
                <a:cs typeface="Arial" pitchFamily="34" charset="0"/>
              </a:rPr>
              <a:t>+ 3Cu</a:t>
            </a:r>
            <a:r>
              <a:rPr lang="en-TT" sz="2600" baseline="-25000" dirty="0" smtClean="0">
                <a:solidFill>
                  <a:schemeClr val="tx1"/>
                </a:solidFill>
                <a:latin typeface="Arial" pitchFamily="34" charset="0"/>
                <a:cs typeface="Arial" pitchFamily="34" charset="0"/>
              </a:rPr>
              <a:t>(s)</a:t>
            </a:r>
          </a:p>
          <a:p>
            <a:pPr algn="l"/>
            <a:r>
              <a:rPr lang="en-TT" sz="2800" dirty="0" smtClean="0">
                <a:solidFill>
                  <a:srgbClr val="0070C0"/>
                </a:solidFill>
                <a:latin typeface="Arial" pitchFamily="34" charset="0"/>
                <a:cs typeface="Arial" pitchFamily="34" charset="0"/>
              </a:rPr>
              <a:t>Ionic Equation: </a:t>
            </a:r>
            <a:r>
              <a:rPr lang="en-TT" sz="2600" dirty="0" smtClean="0">
                <a:solidFill>
                  <a:schemeClr val="tx1"/>
                </a:solidFill>
                <a:latin typeface="Arial" pitchFamily="34" charset="0"/>
                <a:cs typeface="Arial" pitchFamily="34" charset="0"/>
              </a:rPr>
              <a:t>2Al</a:t>
            </a:r>
            <a:r>
              <a:rPr lang="en-TT" sz="2600" baseline="-25000" dirty="0" smtClean="0">
                <a:solidFill>
                  <a:schemeClr val="tx1"/>
                </a:solidFill>
                <a:latin typeface="Arial" pitchFamily="34" charset="0"/>
                <a:cs typeface="Arial" pitchFamily="34" charset="0"/>
              </a:rPr>
              <a:t>(s) </a:t>
            </a:r>
            <a:r>
              <a:rPr lang="en-TT" sz="2600" dirty="0" smtClean="0">
                <a:solidFill>
                  <a:schemeClr val="tx1"/>
                </a:solidFill>
                <a:latin typeface="Arial" pitchFamily="34" charset="0"/>
                <a:cs typeface="Arial" pitchFamily="34" charset="0"/>
              </a:rPr>
              <a:t>+ 3Cu</a:t>
            </a:r>
            <a:r>
              <a:rPr lang="en-TT" sz="2600" baseline="30000" dirty="0" smtClean="0">
                <a:solidFill>
                  <a:schemeClr val="tx1"/>
                </a:solidFill>
                <a:latin typeface="Arial" pitchFamily="34" charset="0"/>
                <a:cs typeface="Arial" pitchFamily="34" charset="0"/>
              </a:rPr>
              <a:t>2+</a:t>
            </a:r>
            <a:r>
              <a:rPr lang="en-TT" sz="2600" baseline="-25000" dirty="0" smtClean="0">
                <a:solidFill>
                  <a:schemeClr val="tx1"/>
                </a:solidFill>
                <a:latin typeface="Arial" pitchFamily="34" charset="0"/>
                <a:cs typeface="Arial" pitchFamily="34" charset="0"/>
              </a:rPr>
              <a:t>(</a:t>
            </a:r>
            <a:r>
              <a:rPr lang="en-TT" sz="2600" baseline="-25000" dirty="0" err="1" smtClean="0">
                <a:solidFill>
                  <a:schemeClr val="tx1"/>
                </a:solidFill>
                <a:latin typeface="Arial" pitchFamily="34" charset="0"/>
                <a:cs typeface="Arial" pitchFamily="34" charset="0"/>
              </a:rPr>
              <a:t>aq</a:t>
            </a:r>
            <a:r>
              <a:rPr lang="en-TT" sz="2600" baseline="-25000" dirty="0" smtClean="0">
                <a:solidFill>
                  <a:schemeClr val="tx1"/>
                </a:solidFill>
                <a:latin typeface="Arial" pitchFamily="34" charset="0"/>
                <a:cs typeface="Arial" pitchFamily="34" charset="0"/>
              </a:rPr>
              <a:t>) </a:t>
            </a:r>
            <a:r>
              <a:rPr lang="en-TT" sz="2600" dirty="0" smtClean="0">
                <a:solidFill>
                  <a:schemeClr val="tx1"/>
                </a:solidFill>
              </a:rPr>
              <a:t>→</a:t>
            </a:r>
            <a:r>
              <a:rPr lang="en-TT" sz="2600" baseline="-25000" dirty="0" smtClean="0">
                <a:solidFill>
                  <a:schemeClr val="tx1"/>
                </a:solidFill>
                <a:latin typeface="Arial" pitchFamily="34" charset="0"/>
                <a:cs typeface="Arial" pitchFamily="34" charset="0"/>
              </a:rPr>
              <a:t> </a:t>
            </a:r>
            <a:r>
              <a:rPr lang="en-TT" sz="2600" dirty="0" smtClean="0">
                <a:solidFill>
                  <a:schemeClr val="tx1"/>
                </a:solidFill>
                <a:latin typeface="Arial" pitchFamily="34" charset="0"/>
                <a:cs typeface="Arial" pitchFamily="34" charset="0"/>
              </a:rPr>
              <a:t>Al</a:t>
            </a:r>
            <a:r>
              <a:rPr lang="en-TT" sz="2600" baseline="30000" dirty="0" smtClean="0">
                <a:solidFill>
                  <a:schemeClr val="tx1"/>
                </a:solidFill>
                <a:latin typeface="Arial" pitchFamily="34" charset="0"/>
                <a:cs typeface="Arial" pitchFamily="34" charset="0"/>
              </a:rPr>
              <a:t>3+</a:t>
            </a:r>
            <a:r>
              <a:rPr lang="en-TT" sz="2600" baseline="-25000" dirty="0" smtClean="0">
                <a:solidFill>
                  <a:schemeClr val="tx1"/>
                </a:solidFill>
                <a:latin typeface="Arial" pitchFamily="34" charset="0"/>
                <a:cs typeface="Arial" pitchFamily="34" charset="0"/>
              </a:rPr>
              <a:t>(</a:t>
            </a:r>
            <a:r>
              <a:rPr lang="en-TT" sz="2600" baseline="-25000" dirty="0" err="1" smtClean="0">
                <a:solidFill>
                  <a:schemeClr val="tx1"/>
                </a:solidFill>
                <a:latin typeface="Arial" pitchFamily="34" charset="0"/>
                <a:cs typeface="Arial" pitchFamily="34" charset="0"/>
              </a:rPr>
              <a:t>aq</a:t>
            </a:r>
            <a:r>
              <a:rPr lang="en-TT" sz="2600" baseline="-25000" dirty="0" smtClean="0">
                <a:solidFill>
                  <a:schemeClr val="tx1"/>
                </a:solidFill>
                <a:latin typeface="Arial" pitchFamily="34" charset="0"/>
                <a:cs typeface="Arial" pitchFamily="34" charset="0"/>
              </a:rPr>
              <a:t>) </a:t>
            </a:r>
            <a:r>
              <a:rPr lang="en-TT" sz="2600" dirty="0" smtClean="0">
                <a:solidFill>
                  <a:schemeClr val="tx1"/>
                </a:solidFill>
                <a:latin typeface="Arial" pitchFamily="34" charset="0"/>
                <a:cs typeface="Arial" pitchFamily="34" charset="0"/>
              </a:rPr>
              <a:t>+ 3Cu</a:t>
            </a:r>
            <a:r>
              <a:rPr lang="en-TT" sz="2600" baseline="-25000" dirty="0" smtClean="0">
                <a:solidFill>
                  <a:schemeClr val="tx1"/>
                </a:solidFill>
                <a:latin typeface="Arial" pitchFamily="34" charset="0"/>
                <a:cs typeface="Arial" pitchFamily="34" charset="0"/>
              </a:rPr>
              <a:t>(s)</a:t>
            </a:r>
          </a:p>
          <a:p>
            <a:pPr algn="l"/>
            <a:endParaRPr lang="en-TT" sz="2600" baseline="-25000" dirty="0" smtClean="0">
              <a:solidFill>
                <a:schemeClr val="tx1"/>
              </a:solidFill>
              <a:latin typeface="Arial" pitchFamily="34" charset="0"/>
              <a:cs typeface="Arial" pitchFamily="34" charset="0"/>
            </a:endParaRPr>
          </a:p>
          <a:p>
            <a:pPr algn="l"/>
            <a:r>
              <a:rPr lang="en-TT" sz="2800" u="sng" dirty="0" smtClean="0">
                <a:solidFill>
                  <a:srgbClr val="0070C0"/>
                </a:solidFill>
                <a:latin typeface="Arial" pitchFamily="34" charset="0"/>
                <a:cs typeface="Arial" pitchFamily="34" charset="0"/>
              </a:rPr>
              <a:t>Example 2</a:t>
            </a:r>
          </a:p>
          <a:p>
            <a:pPr algn="l"/>
            <a:r>
              <a:rPr lang="en-TT" sz="2400" dirty="0">
                <a:solidFill>
                  <a:schemeClr val="tx1"/>
                </a:solidFill>
                <a:latin typeface="Arial" pitchFamily="34" charset="0"/>
                <a:cs typeface="Arial" pitchFamily="34" charset="0"/>
              </a:rPr>
              <a:t>Carbon + copper(II) oxide → carbon dioxide + copper</a:t>
            </a:r>
          </a:p>
          <a:p>
            <a:pPr algn="l"/>
            <a:r>
              <a:rPr lang="en-TT" sz="2400" dirty="0">
                <a:solidFill>
                  <a:schemeClr val="tx1"/>
                </a:solidFill>
                <a:latin typeface="Arial" pitchFamily="34" charset="0"/>
                <a:cs typeface="Arial" pitchFamily="34" charset="0"/>
              </a:rPr>
              <a:t>C</a:t>
            </a:r>
            <a:r>
              <a:rPr lang="en-TT" sz="2400" baseline="-25000" dirty="0">
                <a:solidFill>
                  <a:schemeClr val="tx1"/>
                </a:solidFill>
                <a:latin typeface="Arial" pitchFamily="34" charset="0"/>
                <a:cs typeface="Arial" pitchFamily="34" charset="0"/>
              </a:rPr>
              <a:t>(s) </a:t>
            </a:r>
            <a:r>
              <a:rPr lang="en-TT" sz="2400" dirty="0">
                <a:solidFill>
                  <a:schemeClr val="tx1"/>
                </a:solidFill>
                <a:latin typeface="Arial" pitchFamily="34" charset="0"/>
                <a:cs typeface="Arial" pitchFamily="34" charset="0"/>
              </a:rPr>
              <a:t>+ 2CuO</a:t>
            </a:r>
            <a:r>
              <a:rPr lang="en-TT" sz="2400" baseline="-25000" dirty="0">
                <a:solidFill>
                  <a:schemeClr val="tx1"/>
                </a:solidFill>
                <a:latin typeface="Arial" pitchFamily="34" charset="0"/>
                <a:cs typeface="Arial" pitchFamily="34" charset="0"/>
              </a:rPr>
              <a:t>(s) </a:t>
            </a:r>
            <a:r>
              <a:rPr lang="en-TT" sz="2400" dirty="0">
                <a:solidFill>
                  <a:schemeClr val="tx1"/>
                </a:solidFill>
                <a:latin typeface="Arial" pitchFamily="34" charset="0"/>
                <a:cs typeface="Arial" pitchFamily="34" charset="0"/>
              </a:rPr>
              <a:t>→</a:t>
            </a:r>
            <a:r>
              <a:rPr lang="en-TT" sz="2400" baseline="-25000" dirty="0">
                <a:solidFill>
                  <a:schemeClr val="tx1"/>
                </a:solidFill>
                <a:latin typeface="Arial" pitchFamily="34" charset="0"/>
                <a:cs typeface="Arial" pitchFamily="34" charset="0"/>
              </a:rPr>
              <a:t> </a:t>
            </a:r>
            <a:r>
              <a:rPr lang="en-TT" sz="2400" dirty="0">
                <a:solidFill>
                  <a:schemeClr val="tx1"/>
                </a:solidFill>
                <a:latin typeface="Arial" pitchFamily="34" charset="0"/>
                <a:cs typeface="Arial" pitchFamily="34" charset="0"/>
              </a:rPr>
              <a:t>CO</a:t>
            </a:r>
            <a:r>
              <a:rPr lang="en-TT" sz="2400" baseline="-25000" dirty="0">
                <a:solidFill>
                  <a:schemeClr val="tx1"/>
                </a:solidFill>
                <a:latin typeface="Arial" pitchFamily="34" charset="0"/>
                <a:cs typeface="Arial" pitchFamily="34" charset="0"/>
              </a:rPr>
              <a:t>2(g) </a:t>
            </a:r>
            <a:r>
              <a:rPr lang="en-TT" sz="2400" dirty="0">
                <a:solidFill>
                  <a:schemeClr val="tx1"/>
                </a:solidFill>
                <a:latin typeface="Arial" pitchFamily="34" charset="0"/>
                <a:cs typeface="Arial" pitchFamily="34" charset="0"/>
              </a:rPr>
              <a:t>+ 2Cu</a:t>
            </a:r>
            <a:r>
              <a:rPr lang="en-TT" sz="2400" baseline="-25000" dirty="0">
                <a:solidFill>
                  <a:schemeClr val="tx1"/>
                </a:solidFill>
                <a:latin typeface="Arial" pitchFamily="34" charset="0"/>
                <a:cs typeface="Arial" pitchFamily="34" charset="0"/>
              </a:rPr>
              <a:t>(s)</a:t>
            </a:r>
          </a:p>
          <a:p>
            <a:pPr algn="l"/>
            <a:endParaRPr lang="en-TT" sz="2400" baseline="-25000" dirty="0">
              <a:solidFill>
                <a:schemeClr val="tx1"/>
              </a:solidFill>
              <a:latin typeface="Arial" pitchFamily="34" charset="0"/>
              <a:cs typeface="Arial" pitchFamily="34" charset="0"/>
            </a:endParaRPr>
          </a:p>
          <a:p>
            <a:pPr algn="l"/>
            <a:r>
              <a:rPr lang="en-TT" sz="2400" dirty="0">
                <a:solidFill>
                  <a:srgbClr val="0070C0"/>
                </a:solidFill>
                <a:latin typeface="Arial" pitchFamily="34" charset="0"/>
                <a:cs typeface="Arial" pitchFamily="34" charset="0"/>
              </a:rPr>
              <a:t>Ionic Equation: </a:t>
            </a:r>
            <a:r>
              <a:rPr lang="en-TT" sz="2400" dirty="0">
                <a:solidFill>
                  <a:schemeClr val="tx1"/>
                </a:solidFill>
                <a:latin typeface="Arial" pitchFamily="34" charset="0"/>
                <a:cs typeface="Arial" pitchFamily="34" charset="0"/>
              </a:rPr>
              <a:t>C</a:t>
            </a:r>
            <a:r>
              <a:rPr lang="en-TT" sz="2400" baseline="-25000" dirty="0">
                <a:solidFill>
                  <a:schemeClr val="tx1"/>
                </a:solidFill>
                <a:latin typeface="Arial" pitchFamily="34" charset="0"/>
                <a:cs typeface="Arial" pitchFamily="34" charset="0"/>
              </a:rPr>
              <a:t>(s) </a:t>
            </a:r>
            <a:r>
              <a:rPr lang="en-TT" sz="2400" dirty="0">
                <a:solidFill>
                  <a:schemeClr val="tx1"/>
                </a:solidFill>
                <a:latin typeface="Arial" pitchFamily="34" charset="0"/>
                <a:cs typeface="Arial" pitchFamily="34" charset="0"/>
              </a:rPr>
              <a:t>+ Cu</a:t>
            </a:r>
            <a:r>
              <a:rPr lang="en-TT" sz="2400" baseline="30000" dirty="0">
                <a:solidFill>
                  <a:schemeClr val="tx1"/>
                </a:solidFill>
                <a:latin typeface="Arial" pitchFamily="34" charset="0"/>
                <a:cs typeface="Arial" pitchFamily="34" charset="0"/>
              </a:rPr>
              <a:t>2+</a:t>
            </a:r>
            <a:r>
              <a:rPr lang="en-TT" sz="2400" baseline="-25000" dirty="0">
                <a:solidFill>
                  <a:schemeClr val="tx1"/>
                </a:solidFill>
                <a:latin typeface="Arial" pitchFamily="34" charset="0"/>
                <a:cs typeface="Arial" pitchFamily="34" charset="0"/>
              </a:rPr>
              <a:t>(</a:t>
            </a:r>
            <a:r>
              <a:rPr lang="en-TT" sz="2400" baseline="-25000" dirty="0" err="1">
                <a:solidFill>
                  <a:schemeClr val="tx1"/>
                </a:solidFill>
                <a:latin typeface="Arial" pitchFamily="34" charset="0"/>
                <a:cs typeface="Arial" pitchFamily="34" charset="0"/>
              </a:rPr>
              <a:t>aq</a:t>
            </a:r>
            <a:r>
              <a:rPr lang="en-TT" sz="2400" baseline="-25000" dirty="0">
                <a:solidFill>
                  <a:schemeClr val="tx1"/>
                </a:solidFill>
                <a:latin typeface="Arial" pitchFamily="34" charset="0"/>
                <a:cs typeface="Arial" pitchFamily="34" charset="0"/>
              </a:rPr>
              <a:t>) </a:t>
            </a:r>
            <a:r>
              <a:rPr lang="en-TT" sz="2400" dirty="0">
                <a:solidFill>
                  <a:schemeClr val="tx1"/>
                </a:solidFill>
                <a:latin typeface="Arial" pitchFamily="34" charset="0"/>
                <a:cs typeface="Arial" pitchFamily="34" charset="0"/>
              </a:rPr>
              <a:t>→</a:t>
            </a:r>
            <a:r>
              <a:rPr lang="en-TT" sz="2400" baseline="-25000" dirty="0">
                <a:solidFill>
                  <a:schemeClr val="tx1"/>
                </a:solidFill>
                <a:latin typeface="Arial" pitchFamily="34" charset="0"/>
                <a:cs typeface="Arial" pitchFamily="34" charset="0"/>
              </a:rPr>
              <a:t> </a:t>
            </a:r>
            <a:r>
              <a:rPr lang="en-TT" sz="2400" dirty="0">
                <a:solidFill>
                  <a:schemeClr val="tx1"/>
                </a:solidFill>
                <a:latin typeface="Arial" pitchFamily="34" charset="0"/>
                <a:cs typeface="Arial" pitchFamily="34" charset="0"/>
              </a:rPr>
              <a:t>C</a:t>
            </a:r>
            <a:r>
              <a:rPr lang="en-TT" sz="2400" baseline="30000" dirty="0">
                <a:solidFill>
                  <a:schemeClr val="tx1"/>
                </a:solidFill>
                <a:latin typeface="Arial" pitchFamily="34" charset="0"/>
                <a:cs typeface="Arial" pitchFamily="34" charset="0"/>
              </a:rPr>
              <a:t>2+</a:t>
            </a:r>
            <a:r>
              <a:rPr lang="en-TT" sz="2400" baseline="-25000" dirty="0">
                <a:solidFill>
                  <a:schemeClr val="tx1"/>
                </a:solidFill>
                <a:latin typeface="Arial" pitchFamily="34" charset="0"/>
                <a:cs typeface="Arial" pitchFamily="34" charset="0"/>
              </a:rPr>
              <a:t>(</a:t>
            </a:r>
            <a:r>
              <a:rPr lang="en-TT" sz="2400" baseline="-25000" dirty="0" err="1">
                <a:solidFill>
                  <a:schemeClr val="tx1"/>
                </a:solidFill>
                <a:latin typeface="Arial" pitchFamily="34" charset="0"/>
                <a:cs typeface="Arial" pitchFamily="34" charset="0"/>
              </a:rPr>
              <a:t>aq</a:t>
            </a:r>
            <a:r>
              <a:rPr lang="en-TT" sz="2400" baseline="-25000" dirty="0">
                <a:solidFill>
                  <a:schemeClr val="tx1"/>
                </a:solidFill>
                <a:latin typeface="Arial" pitchFamily="34" charset="0"/>
                <a:cs typeface="Arial" pitchFamily="34" charset="0"/>
              </a:rPr>
              <a:t>) </a:t>
            </a:r>
            <a:r>
              <a:rPr lang="en-TT" sz="2400" dirty="0">
                <a:solidFill>
                  <a:schemeClr val="tx1"/>
                </a:solidFill>
                <a:latin typeface="Arial" pitchFamily="34" charset="0"/>
                <a:cs typeface="Arial" pitchFamily="34" charset="0"/>
              </a:rPr>
              <a:t>+ Cu</a:t>
            </a:r>
            <a:r>
              <a:rPr lang="en-TT" sz="2400" baseline="-25000" dirty="0">
                <a:solidFill>
                  <a:schemeClr val="tx1"/>
                </a:solidFill>
                <a:latin typeface="Arial" pitchFamily="34" charset="0"/>
                <a:cs typeface="Arial" pitchFamily="34" charset="0"/>
              </a:rPr>
              <a:t>(s)</a:t>
            </a:r>
          </a:p>
        </p:txBody>
      </p:sp>
    </p:spTree>
    <p:extLst>
      <p:ext uri="{BB962C8B-B14F-4D97-AF65-F5344CB8AC3E}">
        <p14:creationId xmlns:p14="http://schemas.microsoft.com/office/powerpoint/2010/main" xmlns="" val="2043733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 calcmode="lin" valueType="num">
                                      <p:cBhvr additive="base">
                                        <p:cTn id="4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 calcmode="lin" valueType="num">
                                      <p:cBhvr additive="base">
                                        <p:cTn id="4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520" y="404664"/>
            <a:ext cx="8640960" cy="6192688"/>
          </a:xfrm>
        </p:spPr>
        <p:txBody>
          <a:bodyPr>
            <a:normAutofit/>
          </a:bodyPr>
          <a:lstStyle/>
          <a:p>
            <a:pPr algn="l"/>
            <a:r>
              <a:rPr lang="en-TT" u="sng" dirty="0" smtClean="0">
                <a:solidFill>
                  <a:srgbClr val="0070C0"/>
                </a:solidFill>
                <a:latin typeface="Arial" pitchFamily="34" charset="0"/>
                <a:cs typeface="Arial" pitchFamily="34" charset="0"/>
              </a:rPr>
              <a:t>Example 3</a:t>
            </a:r>
          </a:p>
          <a:p>
            <a:pPr algn="l"/>
            <a:r>
              <a:rPr lang="en-TT" sz="2800" dirty="0" smtClean="0">
                <a:solidFill>
                  <a:schemeClr val="tx1"/>
                </a:solidFill>
                <a:latin typeface="Arial" pitchFamily="34" charset="0"/>
                <a:cs typeface="Arial" pitchFamily="34" charset="0"/>
              </a:rPr>
              <a:t>Magnesium + zinc oxide </a:t>
            </a:r>
            <a:r>
              <a:rPr lang="en-TT" sz="2800" dirty="0" smtClean="0">
                <a:solidFill>
                  <a:schemeClr val="tx1"/>
                </a:solidFill>
              </a:rPr>
              <a:t>→ </a:t>
            </a:r>
            <a:r>
              <a:rPr lang="en-TT" sz="2800" dirty="0" smtClean="0">
                <a:solidFill>
                  <a:schemeClr val="tx1"/>
                </a:solidFill>
                <a:latin typeface="Arial" pitchFamily="34" charset="0"/>
                <a:cs typeface="Arial" pitchFamily="34" charset="0"/>
              </a:rPr>
              <a:t>magnesium oxide + zinc</a:t>
            </a:r>
          </a:p>
          <a:p>
            <a:pPr algn="l"/>
            <a:r>
              <a:rPr lang="en-TT" sz="2600" dirty="0" smtClean="0">
                <a:solidFill>
                  <a:schemeClr val="tx1"/>
                </a:solidFill>
                <a:latin typeface="Arial" pitchFamily="34" charset="0"/>
                <a:cs typeface="Arial" pitchFamily="34" charset="0"/>
              </a:rPr>
              <a:t>Mg</a:t>
            </a:r>
            <a:r>
              <a:rPr lang="en-TT" sz="2600" baseline="-25000" dirty="0" smtClean="0">
                <a:solidFill>
                  <a:schemeClr val="tx1"/>
                </a:solidFill>
                <a:latin typeface="Arial" pitchFamily="34" charset="0"/>
                <a:cs typeface="Arial" pitchFamily="34" charset="0"/>
              </a:rPr>
              <a:t>(s) </a:t>
            </a:r>
            <a:r>
              <a:rPr lang="en-TT" sz="2600" dirty="0" smtClean="0">
                <a:solidFill>
                  <a:schemeClr val="tx1"/>
                </a:solidFill>
                <a:latin typeface="Arial" pitchFamily="34" charset="0"/>
                <a:cs typeface="Arial" pitchFamily="34" charset="0"/>
              </a:rPr>
              <a:t>+ </a:t>
            </a:r>
            <a:r>
              <a:rPr lang="en-TT" sz="2600" dirty="0" err="1" smtClean="0">
                <a:solidFill>
                  <a:schemeClr val="tx1"/>
                </a:solidFill>
                <a:latin typeface="Arial" pitchFamily="34" charset="0"/>
                <a:cs typeface="Arial" pitchFamily="34" charset="0"/>
              </a:rPr>
              <a:t>ZnO</a:t>
            </a:r>
            <a:r>
              <a:rPr lang="en-TT" sz="2600" baseline="-25000" dirty="0" smtClean="0">
                <a:solidFill>
                  <a:schemeClr val="tx1"/>
                </a:solidFill>
                <a:latin typeface="Arial" pitchFamily="34" charset="0"/>
                <a:cs typeface="Arial" pitchFamily="34" charset="0"/>
              </a:rPr>
              <a:t>(s) </a:t>
            </a:r>
            <a:r>
              <a:rPr lang="en-TT" sz="2600" dirty="0" smtClean="0">
                <a:solidFill>
                  <a:schemeClr val="tx1"/>
                </a:solidFill>
              </a:rPr>
              <a:t>→</a:t>
            </a:r>
            <a:r>
              <a:rPr lang="en-TT" sz="2600" baseline="-25000" dirty="0" smtClean="0">
                <a:solidFill>
                  <a:schemeClr val="tx1"/>
                </a:solidFill>
                <a:latin typeface="Arial" pitchFamily="34" charset="0"/>
                <a:cs typeface="Arial" pitchFamily="34" charset="0"/>
              </a:rPr>
              <a:t> </a:t>
            </a:r>
            <a:r>
              <a:rPr lang="en-TT" sz="2600" dirty="0" err="1" smtClean="0">
                <a:solidFill>
                  <a:schemeClr val="tx1"/>
                </a:solidFill>
                <a:latin typeface="Arial" pitchFamily="34" charset="0"/>
                <a:cs typeface="Arial" pitchFamily="34" charset="0"/>
              </a:rPr>
              <a:t>MgO</a:t>
            </a:r>
            <a:r>
              <a:rPr lang="en-TT" sz="2600" baseline="-25000" dirty="0" smtClean="0">
                <a:solidFill>
                  <a:schemeClr val="tx1"/>
                </a:solidFill>
                <a:latin typeface="Arial" pitchFamily="34" charset="0"/>
                <a:cs typeface="Arial" pitchFamily="34" charset="0"/>
              </a:rPr>
              <a:t>(s) </a:t>
            </a:r>
            <a:r>
              <a:rPr lang="en-TT" sz="2600" dirty="0" smtClean="0">
                <a:solidFill>
                  <a:schemeClr val="tx1"/>
                </a:solidFill>
                <a:latin typeface="Arial" pitchFamily="34" charset="0"/>
                <a:cs typeface="Arial" pitchFamily="34" charset="0"/>
              </a:rPr>
              <a:t>+ Zn</a:t>
            </a:r>
            <a:r>
              <a:rPr lang="en-TT" sz="2600" baseline="-25000" dirty="0" smtClean="0">
                <a:solidFill>
                  <a:schemeClr val="tx1"/>
                </a:solidFill>
                <a:latin typeface="Arial" pitchFamily="34" charset="0"/>
                <a:cs typeface="Arial" pitchFamily="34" charset="0"/>
              </a:rPr>
              <a:t>(s</a:t>
            </a:r>
            <a:r>
              <a:rPr lang="en-TT" sz="2800" baseline="-25000" dirty="0" smtClean="0">
                <a:solidFill>
                  <a:schemeClr val="tx1"/>
                </a:solidFill>
                <a:latin typeface="Arial" pitchFamily="34" charset="0"/>
                <a:cs typeface="Arial" pitchFamily="34" charset="0"/>
              </a:rPr>
              <a:t>)</a:t>
            </a:r>
          </a:p>
          <a:p>
            <a:pPr algn="l"/>
            <a:endParaRPr lang="en-TT" sz="2800" baseline="-25000" dirty="0" smtClean="0">
              <a:solidFill>
                <a:schemeClr val="tx1"/>
              </a:solidFill>
              <a:latin typeface="Arial" pitchFamily="34" charset="0"/>
              <a:cs typeface="Arial" pitchFamily="34" charset="0"/>
            </a:endParaRPr>
          </a:p>
          <a:p>
            <a:pPr algn="l"/>
            <a:r>
              <a:rPr lang="en-TT" sz="2800" dirty="0" smtClean="0">
                <a:solidFill>
                  <a:srgbClr val="0070C0"/>
                </a:solidFill>
                <a:latin typeface="Arial" pitchFamily="34" charset="0"/>
                <a:cs typeface="Arial" pitchFamily="34" charset="0"/>
              </a:rPr>
              <a:t>Ionic Equation: </a:t>
            </a:r>
            <a:r>
              <a:rPr lang="en-TT" sz="2600" dirty="0" smtClean="0">
                <a:solidFill>
                  <a:schemeClr val="tx1"/>
                </a:solidFill>
                <a:latin typeface="Arial" pitchFamily="34" charset="0"/>
                <a:cs typeface="Arial" pitchFamily="34" charset="0"/>
              </a:rPr>
              <a:t>Mg</a:t>
            </a:r>
            <a:r>
              <a:rPr lang="en-TT" sz="2600" baseline="-25000" dirty="0" smtClean="0">
                <a:solidFill>
                  <a:schemeClr val="tx1"/>
                </a:solidFill>
                <a:latin typeface="Arial" pitchFamily="34" charset="0"/>
                <a:cs typeface="Arial" pitchFamily="34" charset="0"/>
              </a:rPr>
              <a:t>(s) </a:t>
            </a:r>
            <a:r>
              <a:rPr lang="en-TT" sz="2600" dirty="0" smtClean="0">
                <a:solidFill>
                  <a:schemeClr val="tx1"/>
                </a:solidFill>
                <a:latin typeface="Arial" pitchFamily="34" charset="0"/>
                <a:cs typeface="Arial" pitchFamily="34" charset="0"/>
              </a:rPr>
              <a:t>+ Zn</a:t>
            </a:r>
            <a:r>
              <a:rPr lang="en-TT" sz="2600" baseline="30000" dirty="0" smtClean="0">
                <a:solidFill>
                  <a:schemeClr val="tx1"/>
                </a:solidFill>
                <a:latin typeface="Arial" pitchFamily="34" charset="0"/>
                <a:cs typeface="Arial" pitchFamily="34" charset="0"/>
              </a:rPr>
              <a:t>2+</a:t>
            </a:r>
            <a:r>
              <a:rPr lang="en-TT" sz="2600" baseline="-25000" dirty="0" smtClean="0">
                <a:solidFill>
                  <a:schemeClr val="tx1"/>
                </a:solidFill>
                <a:latin typeface="Arial" pitchFamily="34" charset="0"/>
                <a:cs typeface="Arial" pitchFamily="34" charset="0"/>
              </a:rPr>
              <a:t>(</a:t>
            </a:r>
            <a:r>
              <a:rPr lang="en-TT" sz="2600" baseline="-25000" dirty="0" err="1" smtClean="0">
                <a:solidFill>
                  <a:schemeClr val="tx1"/>
                </a:solidFill>
                <a:latin typeface="Arial" pitchFamily="34" charset="0"/>
                <a:cs typeface="Arial" pitchFamily="34" charset="0"/>
              </a:rPr>
              <a:t>aq</a:t>
            </a:r>
            <a:r>
              <a:rPr lang="en-TT" sz="2600" baseline="-25000" dirty="0" smtClean="0">
                <a:solidFill>
                  <a:schemeClr val="tx1"/>
                </a:solidFill>
                <a:latin typeface="Arial" pitchFamily="34" charset="0"/>
                <a:cs typeface="Arial" pitchFamily="34" charset="0"/>
              </a:rPr>
              <a:t>) </a:t>
            </a:r>
            <a:r>
              <a:rPr lang="en-TT" sz="2600" dirty="0" smtClean="0">
                <a:solidFill>
                  <a:schemeClr val="tx1"/>
                </a:solidFill>
              </a:rPr>
              <a:t>→</a:t>
            </a:r>
            <a:r>
              <a:rPr lang="en-TT" sz="2600" baseline="-25000" dirty="0" smtClean="0">
                <a:solidFill>
                  <a:schemeClr val="tx1"/>
                </a:solidFill>
                <a:latin typeface="Arial" pitchFamily="34" charset="0"/>
                <a:cs typeface="Arial" pitchFamily="34" charset="0"/>
              </a:rPr>
              <a:t> </a:t>
            </a:r>
            <a:r>
              <a:rPr lang="en-TT" sz="2600" dirty="0" smtClean="0">
                <a:solidFill>
                  <a:schemeClr val="tx1"/>
                </a:solidFill>
                <a:latin typeface="Arial" pitchFamily="34" charset="0"/>
                <a:cs typeface="Arial" pitchFamily="34" charset="0"/>
              </a:rPr>
              <a:t>Mg</a:t>
            </a:r>
            <a:r>
              <a:rPr lang="en-TT" sz="2600" baseline="30000" dirty="0" smtClean="0">
                <a:solidFill>
                  <a:schemeClr val="tx1"/>
                </a:solidFill>
                <a:latin typeface="Arial" pitchFamily="34" charset="0"/>
                <a:cs typeface="Arial" pitchFamily="34" charset="0"/>
              </a:rPr>
              <a:t>2+</a:t>
            </a:r>
            <a:r>
              <a:rPr lang="en-TT" sz="2600" baseline="-25000" dirty="0" smtClean="0">
                <a:solidFill>
                  <a:schemeClr val="tx1"/>
                </a:solidFill>
                <a:latin typeface="Arial" pitchFamily="34" charset="0"/>
                <a:cs typeface="Arial" pitchFamily="34" charset="0"/>
              </a:rPr>
              <a:t>(</a:t>
            </a:r>
            <a:r>
              <a:rPr lang="en-TT" sz="2600" baseline="-25000" dirty="0" err="1" smtClean="0">
                <a:solidFill>
                  <a:schemeClr val="tx1"/>
                </a:solidFill>
                <a:latin typeface="Arial" pitchFamily="34" charset="0"/>
                <a:cs typeface="Arial" pitchFamily="34" charset="0"/>
              </a:rPr>
              <a:t>aq</a:t>
            </a:r>
            <a:r>
              <a:rPr lang="en-TT" sz="2600" baseline="-25000" dirty="0" smtClean="0">
                <a:solidFill>
                  <a:schemeClr val="tx1"/>
                </a:solidFill>
                <a:latin typeface="Arial" pitchFamily="34" charset="0"/>
                <a:cs typeface="Arial" pitchFamily="34" charset="0"/>
              </a:rPr>
              <a:t>) </a:t>
            </a:r>
            <a:r>
              <a:rPr lang="en-TT" sz="2600" dirty="0" smtClean="0">
                <a:solidFill>
                  <a:schemeClr val="tx1"/>
                </a:solidFill>
                <a:latin typeface="Arial" pitchFamily="34" charset="0"/>
                <a:cs typeface="Arial" pitchFamily="34" charset="0"/>
              </a:rPr>
              <a:t>+ Zn</a:t>
            </a:r>
            <a:r>
              <a:rPr lang="en-TT" sz="2600" baseline="-25000" dirty="0" smtClean="0">
                <a:solidFill>
                  <a:schemeClr val="tx1"/>
                </a:solidFill>
                <a:latin typeface="Arial" pitchFamily="34" charset="0"/>
                <a:cs typeface="Arial" pitchFamily="34" charset="0"/>
              </a:rPr>
              <a:t>(s)</a:t>
            </a:r>
          </a:p>
          <a:p>
            <a:pPr algn="l"/>
            <a:endParaRPr lang="en-TT" dirty="0" smtClean="0"/>
          </a:p>
        </p:txBody>
      </p:sp>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907704" y="2865952"/>
            <a:ext cx="5263232" cy="3947424"/>
          </a:xfrm>
          <a:prstGeom prst="rect">
            <a:avLst/>
          </a:prstGeom>
        </p:spPr>
      </p:pic>
    </p:spTree>
    <p:extLst>
      <p:ext uri="{BB962C8B-B14F-4D97-AF65-F5344CB8AC3E}">
        <p14:creationId xmlns:p14="http://schemas.microsoft.com/office/powerpoint/2010/main" xmlns="" val="2441881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520" y="0"/>
            <a:ext cx="8712968" cy="6669360"/>
          </a:xfrm>
        </p:spPr>
        <p:txBody>
          <a:bodyPr>
            <a:normAutofit/>
          </a:bodyPr>
          <a:lstStyle/>
          <a:p>
            <a:pPr algn="l"/>
            <a:r>
              <a:rPr lang="en-TT" sz="2800" u="sng" dirty="0" smtClean="0">
                <a:solidFill>
                  <a:srgbClr val="0070C0"/>
                </a:solidFill>
                <a:latin typeface="Arial" pitchFamily="34" charset="0"/>
                <a:cs typeface="Arial" pitchFamily="34" charset="0"/>
              </a:rPr>
              <a:t>Example 4</a:t>
            </a:r>
          </a:p>
          <a:p>
            <a:pPr algn="l"/>
            <a:r>
              <a:rPr lang="en-TT" sz="2800" dirty="0" smtClean="0">
                <a:solidFill>
                  <a:schemeClr val="tx1"/>
                </a:solidFill>
                <a:latin typeface="Arial" pitchFamily="34" charset="0"/>
                <a:cs typeface="Arial" pitchFamily="34" charset="0"/>
              </a:rPr>
              <a:t>Copper + silver nitrate </a:t>
            </a:r>
            <a:r>
              <a:rPr lang="en-TT" sz="2800" dirty="0" smtClean="0">
                <a:solidFill>
                  <a:schemeClr val="tx1"/>
                </a:solidFill>
              </a:rPr>
              <a:t>→ </a:t>
            </a:r>
            <a:r>
              <a:rPr lang="en-TT" sz="2800" dirty="0" smtClean="0">
                <a:solidFill>
                  <a:schemeClr val="tx1"/>
                </a:solidFill>
                <a:latin typeface="Arial" pitchFamily="34" charset="0"/>
                <a:cs typeface="Arial" pitchFamily="34" charset="0"/>
              </a:rPr>
              <a:t>copper(II) nitrate + silver</a:t>
            </a:r>
          </a:p>
          <a:p>
            <a:pPr algn="l"/>
            <a:r>
              <a:rPr lang="en-TT" sz="2600" dirty="0" smtClean="0">
                <a:solidFill>
                  <a:schemeClr val="tx1"/>
                </a:solidFill>
                <a:latin typeface="Arial" pitchFamily="34" charset="0"/>
                <a:cs typeface="Arial" pitchFamily="34" charset="0"/>
              </a:rPr>
              <a:t>Cu</a:t>
            </a:r>
            <a:r>
              <a:rPr lang="en-TT" sz="2600" baseline="-25000" dirty="0" smtClean="0">
                <a:solidFill>
                  <a:schemeClr val="tx1"/>
                </a:solidFill>
                <a:latin typeface="Arial" pitchFamily="34" charset="0"/>
                <a:cs typeface="Arial" pitchFamily="34" charset="0"/>
              </a:rPr>
              <a:t>(s) </a:t>
            </a:r>
            <a:r>
              <a:rPr lang="en-TT" sz="2600" dirty="0" smtClean="0">
                <a:solidFill>
                  <a:schemeClr val="tx1"/>
                </a:solidFill>
                <a:latin typeface="Arial" pitchFamily="34" charset="0"/>
                <a:cs typeface="Arial" pitchFamily="34" charset="0"/>
              </a:rPr>
              <a:t>+ 2AgNO</a:t>
            </a:r>
            <a:r>
              <a:rPr lang="en-TT" sz="2600" baseline="-25000" dirty="0" smtClean="0">
                <a:solidFill>
                  <a:schemeClr val="tx1"/>
                </a:solidFill>
                <a:latin typeface="Arial" pitchFamily="34" charset="0"/>
                <a:cs typeface="Arial" pitchFamily="34" charset="0"/>
              </a:rPr>
              <a:t>3(</a:t>
            </a:r>
            <a:r>
              <a:rPr lang="en-TT" sz="2600" baseline="-25000" dirty="0" err="1" smtClean="0">
                <a:solidFill>
                  <a:schemeClr val="tx1"/>
                </a:solidFill>
                <a:latin typeface="Arial" pitchFamily="34" charset="0"/>
                <a:cs typeface="Arial" pitchFamily="34" charset="0"/>
              </a:rPr>
              <a:t>aq</a:t>
            </a:r>
            <a:r>
              <a:rPr lang="en-TT" sz="2600" baseline="-25000" dirty="0" smtClean="0">
                <a:solidFill>
                  <a:schemeClr val="tx1"/>
                </a:solidFill>
                <a:latin typeface="Arial" pitchFamily="34" charset="0"/>
                <a:cs typeface="Arial" pitchFamily="34" charset="0"/>
              </a:rPr>
              <a:t>) </a:t>
            </a:r>
            <a:r>
              <a:rPr lang="en-TT" sz="2600" dirty="0" smtClean="0">
                <a:solidFill>
                  <a:schemeClr val="tx1"/>
                </a:solidFill>
              </a:rPr>
              <a:t>→</a:t>
            </a:r>
            <a:r>
              <a:rPr lang="en-TT" sz="2600" baseline="-25000" dirty="0" smtClean="0">
                <a:solidFill>
                  <a:schemeClr val="tx1"/>
                </a:solidFill>
                <a:latin typeface="Arial" pitchFamily="34" charset="0"/>
                <a:cs typeface="Arial" pitchFamily="34" charset="0"/>
              </a:rPr>
              <a:t> </a:t>
            </a:r>
            <a:r>
              <a:rPr lang="en-TT" sz="2600" dirty="0" smtClean="0">
                <a:solidFill>
                  <a:schemeClr val="tx1"/>
                </a:solidFill>
                <a:latin typeface="Arial" pitchFamily="34" charset="0"/>
                <a:cs typeface="Arial" pitchFamily="34" charset="0"/>
              </a:rPr>
              <a:t>Cu(NO</a:t>
            </a:r>
            <a:r>
              <a:rPr lang="en-TT" sz="2600" baseline="-25000" dirty="0" smtClean="0">
                <a:solidFill>
                  <a:schemeClr val="tx1"/>
                </a:solidFill>
                <a:latin typeface="Arial" pitchFamily="34" charset="0"/>
                <a:cs typeface="Arial" pitchFamily="34" charset="0"/>
              </a:rPr>
              <a:t>3</a:t>
            </a:r>
            <a:r>
              <a:rPr lang="en-TT" sz="2600" dirty="0" smtClean="0">
                <a:solidFill>
                  <a:schemeClr val="tx1"/>
                </a:solidFill>
                <a:latin typeface="Arial" pitchFamily="34" charset="0"/>
                <a:cs typeface="Arial" pitchFamily="34" charset="0"/>
              </a:rPr>
              <a:t>)</a:t>
            </a:r>
            <a:r>
              <a:rPr lang="en-TT" sz="2600" baseline="-25000" dirty="0" smtClean="0">
                <a:solidFill>
                  <a:schemeClr val="tx1"/>
                </a:solidFill>
                <a:latin typeface="Arial" pitchFamily="34" charset="0"/>
                <a:cs typeface="Arial" pitchFamily="34" charset="0"/>
              </a:rPr>
              <a:t>2(</a:t>
            </a:r>
            <a:r>
              <a:rPr lang="en-TT" sz="2600" baseline="-25000" dirty="0" err="1" smtClean="0">
                <a:solidFill>
                  <a:schemeClr val="tx1"/>
                </a:solidFill>
                <a:latin typeface="Arial" pitchFamily="34" charset="0"/>
                <a:cs typeface="Arial" pitchFamily="34" charset="0"/>
              </a:rPr>
              <a:t>aq</a:t>
            </a:r>
            <a:r>
              <a:rPr lang="en-TT" sz="2600" baseline="-25000" dirty="0" smtClean="0">
                <a:solidFill>
                  <a:schemeClr val="tx1"/>
                </a:solidFill>
                <a:latin typeface="Arial" pitchFamily="34" charset="0"/>
                <a:cs typeface="Arial" pitchFamily="34" charset="0"/>
              </a:rPr>
              <a:t>) </a:t>
            </a:r>
            <a:r>
              <a:rPr lang="en-TT" sz="2600" dirty="0" smtClean="0">
                <a:solidFill>
                  <a:schemeClr val="tx1"/>
                </a:solidFill>
                <a:latin typeface="Arial" pitchFamily="34" charset="0"/>
                <a:cs typeface="Arial" pitchFamily="34" charset="0"/>
              </a:rPr>
              <a:t>+ 2Ag</a:t>
            </a:r>
            <a:r>
              <a:rPr lang="en-TT" sz="2600" baseline="-25000" dirty="0" smtClean="0">
                <a:solidFill>
                  <a:schemeClr val="tx1"/>
                </a:solidFill>
                <a:latin typeface="Arial" pitchFamily="34" charset="0"/>
                <a:cs typeface="Arial" pitchFamily="34" charset="0"/>
              </a:rPr>
              <a:t>(s)</a:t>
            </a:r>
          </a:p>
          <a:p>
            <a:pPr algn="l"/>
            <a:endParaRPr lang="en-TT" sz="2600" baseline="-25000" dirty="0" smtClean="0">
              <a:solidFill>
                <a:schemeClr val="tx1"/>
              </a:solidFill>
              <a:latin typeface="Arial" pitchFamily="34" charset="0"/>
              <a:cs typeface="Arial" pitchFamily="34" charset="0"/>
            </a:endParaRPr>
          </a:p>
          <a:p>
            <a:pPr algn="l"/>
            <a:r>
              <a:rPr lang="en-TT" sz="2800" dirty="0" smtClean="0">
                <a:solidFill>
                  <a:srgbClr val="0070C0"/>
                </a:solidFill>
                <a:latin typeface="Arial" pitchFamily="34" charset="0"/>
                <a:cs typeface="Arial" pitchFamily="34" charset="0"/>
              </a:rPr>
              <a:t>Ionic Equation: </a:t>
            </a:r>
            <a:r>
              <a:rPr lang="en-TT" sz="2600" dirty="0" smtClean="0">
                <a:solidFill>
                  <a:schemeClr val="tx1"/>
                </a:solidFill>
                <a:latin typeface="Arial" pitchFamily="34" charset="0"/>
                <a:cs typeface="Arial" pitchFamily="34" charset="0"/>
              </a:rPr>
              <a:t>Cu</a:t>
            </a:r>
            <a:r>
              <a:rPr lang="en-TT" sz="2600" baseline="-25000" dirty="0" smtClean="0">
                <a:solidFill>
                  <a:schemeClr val="tx1"/>
                </a:solidFill>
                <a:latin typeface="Arial" pitchFamily="34" charset="0"/>
                <a:cs typeface="Arial" pitchFamily="34" charset="0"/>
              </a:rPr>
              <a:t>(s) </a:t>
            </a:r>
            <a:r>
              <a:rPr lang="en-TT" sz="2600" dirty="0" smtClean="0">
                <a:solidFill>
                  <a:schemeClr val="tx1"/>
                </a:solidFill>
                <a:latin typeface="Arial" pitchFamily="34" charset="0"/>
                <a:cs typeface="Arial" pitchFamily="34" charset="0"/>
              </a:rPr>
              <a:t>+ 2Ag</a:t>
            </a:r>
            <a:r>
              <a:rPr lang="en-TT" sz="2600" baseline="30000" dirty="0" smtClean="0">
                <a:solidFill>
                  <a:schemeClr val="tx1"/>
                </a:solidFill>
                <a:latin typeface="Arial" pitchFamily="34" charset="0"/>
                <a:cs typeface="Arial" pitchFamily="34" charset="0"/>
              </a:rPr>
              <a:t>+</a:t>
            </a:r>
            <a:r>
              <a:rPr lang="en-TT" sz="2600" baseline="-25000" dirty="0" smtClean="0">
                <a:solidFill>
                  <a:schemeClr val="tx1"/>
                </a:solidFill>
                <a:latin typeface="Arial" pitchFamily="34" charset="0"/>
                <a:cs typeface="Arial" pitchFamily="34" charset="0"/>
              </a:rPr>
              <a:t>(</a:t>
            </a:r>
            <a:r>
              <a:rPr lang="en-TT" sz="2600" baseline="-25000" dirty="0" err="1" smtClean="0">
                <a:solidFill>
                  <a:schemeClr val="tx1"/>
                </a:solidFill>
                <a:latin typeface="Arial" pitchFamily="34" charset="0"/>
                <a:cs typeface="Arial" pitchFamily="34" charset="0"/>
              </a:rPr>
              <a:t>aq</a:t>
            </a:r>
            <a:r>
              <a:rPr lang="en-TT" sz="2600" baseline="-25000" dirty="0" smtClean="0">
                <a:solidFill>
                  <a:schemeClr val="tx1"/>
                </a:solidFill>
                <a:latin typeface="Arial" pitchFamily="34" charset="0"/>
                <a:cs typeface="Arial" pitchFamily="34" charset="0"/>
              </a:rPr>
              <a:t>) </a:t>
            </a:r>
            <a:r>
              <a:rPr lang="en-TT" sz="2600" dirty="0" smtClean="0">
                <a:solidFill>
                  <a:schemeClr val="tx1"/>
                </a:solidFill>
              </a:rPr>
              <a:t>→</a:t>
            </a:r>
            <a:r>
              <a:rPr lang="en-TT" sz="2600" baseline="-25000" dirty="0" smtClean="0">
                <a:solidFill>
                  <a:schemeClr val="tx1"/>
                </a:solidFill>
                <a:latin typeface="Arial" pitchFamily="34" charset="0"/>
                <a:cs typeface="Arial" pitchFamily="34" charset="0"/>
              </a:rPr>
              <a:t> </a:t>
            </a:r>
            <a:r>
              <a:rPr lang="en-TT" sz="2600" dirty="0" smtClean="0">
                <a:solidFill>
                  <a:schemeClr val="tx1"/>
                </a:solidFill>
                <a:latin typeface="Arial" pitchFamily="34" charset="0"/>
                <a:cs typeface="Arial" pitchFamily="34" charset="0"/>
              </a:rPr>
              <a:t>Cu</a:t>
            </a:r>
            <a:r>
              <a:rPr lang="en-TT" sz="2600" baseline="30000" dirty="0" smtClean="0">
                <a:solidFill>
                  <a:schemeClr val="tx1"/>
                </a:solidFill>
                <a:latin typeface="Arial" pitchFamily="34" charset="0"/>
                <a:cs typeface="Arial" pitchFamily="34" charset="0"/>
              </a:rPr>
              <a:t>2+</a:t>
            </a:r>
            <a:r>
              <a:rPr lang="en-TT" sz="2600" baseline="-25000" dirty="0" smtClean="0">
                <a:solidFill>
                  <a:schemeClr val="tx1"/>
                </a:solidFill>
                <a:latin typeface="Arial" pitchFamily="34" charset="0"/>
                <a:cs typeface="Arial" pitchFamily="34" charset="0"/>
              </a:rPr>
              <a:t>(</a:t>
            </a:r>
            <a:r>
              <a:rPr lang="en-TT" sz="2600" baseline="-25000" dirty="0" err="1" smtClean="0">
                <a:solidFill>
                  <a:schemeClr val="tx1"/>
                </a:solidFill>
                <a:latin typeface="Arial" pitchFamily="34" charset="0"/>
                <a:cs typeface="Arial" pitchFamily="34" charset="0"/>
              </a:rPr>
              <a:t>aq</a:t>
            </a:r>
            <a:r>
              <a:rPr lang="en-TT" sz="2600" baseline="-25000" dirty="0" smtClean="0">
                <a:solidFill>
                  <a:schemeClr val="tx1"/>
                </a:solidFill>
                <a:latin typeface="Arial" pitchFamily="34" charset="0"/>
                <a:cs typeface="Arial" pitchFamily="34" charset="0"/>
              </a:rPr>
              <a:t>) </a:t>
            </a:r>
            <a:r>
              <a:rPr lang="en-TT" sz="2600" dirty="0" smtClean="0">
                <a:solidFill>
                  <a:schemeClr val="tx1"/>
                </a:solidFill>
                <a:latin typeface="Arial" pitchFamily="34" charset="0"/>
                <a:cs typeface="Arial" pitchFamily="34" charset="0"/>
              </a:rPr>
              <a:t>+ Ag</a:t>
            </a:r>
            <a:r>
              <a:rPr lang="en-TT" sz="2600" baseline="-25000" dirty="0" smtClean="0">
                <a:solidFill>
                  <a:schemeClr val="tx1"/>
                </a:solidFill>
                <a:latin typeface="Arial" pitchFamily="34" charset="0"/>
                <a:cs typeface="Arial" pitchFamily="34" charset="0"/>
              </a:rPr>
              <a:t>(s)</a:t>
            </a:r>
          </a:p>
        </p:txBody>
      </p:sp>
      <p:pic>
        <p:nvPicPr>
          <p:cNvPr id="6" name="Pictur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55576" y="2492896"/>
            <a:ext cx="7632848" cy="4365104"/>
          </a:xfrm>
          <a:prstGeom prst="rect">
            <a:avLst/>
          </a:prstGeom>
        </p:spPr>
      </p:pic>
    </p:spTree>
    <p:extLst>
      <p:ext uri="{BB962C8B-B14F-4D97-AF65-F5344CB8AC3E}">
        <p14:creationId xmlns:p14="http://schemas.microsoft.com/office/powerpoint/2010/main" xmlns="" val="1757020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amond(in)">
                                      <p:cBhvr>
                                        <p:cTn id="2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5110"/>
            <a:ext cx="7772400" cy="720080"/>
          </a:xfrm>
        </p:spPr>
        <p:txBody>
          <a:bodyPr>
            <a:normAutofit fontScale="90000"/>
          </a:bodyPr>
          <a:lstStyle/>
          <a:p>
            <a:r>
              <a:rPr lang="en-TT" b="1" dirty="0" smtClean="0">
                <a:ln w="12700">
                  <a:solidFill>
                    <a:schemeClr val="tx1"/>
                  </a:solidFill>
                  <a:prstDash val="solid"/>
                </a:ln>
                <a:solidFill>
                  <a:schemeClr val="accent2">
                    <a:lumMod val="75000"/>
                  </a:schemeClr>
                </a:solidFill>
                <a:effectLst>
                  <a:outerShdw blurRad="41275" dist="20320" dir="1800000" algn="tl" rotWithShape="0">
                    <a:srgbClr val="000000">
                      <a:alpha val="40000"/>
                    </a:srgbClr>
                  </a:outerShdw>
                </a:effectLst>
                <a:latin typeface="Arial" pitchFamily="34" charset="0"/>
                <a:cs typeface="Arial" pitchFamily="34" charset="0"/>
              </a:rPr>
              <a:t>Ionic Precipitation Reactions</a:t>
            </a:r>
            <a:endParaRPr lang="en-TT" b="1" dirty="0">
              <a:ln w="12700">
                <a:solidFill>
                  <a:schemeClr val="tx1"/>
                </a:solidFill>
                <a:prstDash val="solid"/>
              </a:ln>
              <a:solidFill>
                <a:schemeClr val="accent2">
                  <a:lumMod val="75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228600" y="692696"/>
            <a:ext cx="8763000" cy="5904656"/>
          </a:xfrm>
        </p:spPr>
        <p:txBody>
          <a:bodyPr>
            <a:normAutofit/>
          </a:bodyPr>
          <a:lstStyle/>
          <a:p>
            <a:pPr algn="l"/>
            <a:r>
              <a:rPr lang="en-TT" sz="2800" dirty="0" smtClean="0">
                <a:solidFill>
                  <a:schemeClr val="tx1"/>
                </a:solidFill>
              </a:rPr>
              <a:t>Ionic precipitation reactions are sometimes referred to as </a:t>
            </a:r>
            <a:r>
              <a:rPr lang="en-TT" sz="2800" dirty="0" smtClean="0">
                <a:solidFill>
                  <a:srgbClr val="FF0000"/>
                </a:solidFill>
              </a:rPr>
              <a:t>double displacement </a:t>
            </a:r>
            <a:r>
              <a:rPr lang="en-TT" sz="2800" dirty="0" smtClean="0">
                <a:solidFill>
                  <a:srgbClr val="FF0000"/>
                </a:solidFill>
              </a:rPr>
              <a:t>reactions </a:t>
            </a:r>
            <a:r>
              <a:rPr lang="en-TT" sz="2800" dirty="0" smtClean="0">
                <a:solidFill>
                  <a:schemeClr val="tx1"/>
                </a:solidFill>
              </a:rPr>
              <a:t>or</a:t>
            </a:r>
            <a:r>
              <a:rPr lang="en-TT" sz="2800" dirty="0" smtClean="0">
                <a:solidFill>
                  <a:srgbClr val="FF0000"/>
                </a:solidFill>
              </a:rPr>
              <a:t> metathesis reactions</a:t>
            </a:r>
            <a:r>
              <a:rPr lang="en-TT" sz="2800" dirty="0" smtClean="0">
                <a:solidFill>
                  <a:schemeClr val="tx1"/>
                </a:solidFill>
              </a:rPr>
              <a:t>. </a:t>
            </a:r>
            <a:r>
              <a:rPr lang="en-TT" sz="2800" dirty="0" smtClean="0">
                <a:solidFill>
                  <a:schemeClr val="tx1"/>
                </a:solidFill>
              </a:rPr>
              <a:t>They mostly involve </a:t>
            </a:r>
            <a:r>
              <a:rPr lang="en-TT" sz="2800" dirty="0" smtClean="0">
                <a:solidFill>
                  <a:srgbClr val="FF0000"/>
                </a:solidFill>
              </a:rPr>
              <a:t>compounds which are in solution</a:t>
            </a:r>
            <a:r>
              <a:rPr lang="en-TT" sz="2800" dirty="0" smtClean="0">
                <a:solidFill>
                  <a:schemeClr val="tx1"/>
                </a:solidFill>
              </a:rPr>
              <a:t>, where the </a:t>
            </a:r>
            <a:r>
              <a:rPr lang="en-TT" sz="2800" dirty="0" smtClean="0">
                <a:solidFill>
                  <a:srgbClr val="FF0000"/>
                </a:solidFill>
              </a:rPr>
              <a:t>compounds exchange ions</a:t>
            </a:r>
            <a:r>
              <a:rPr lang="en-TT" sz="2800" dirty="0" smtClean="0">
                <a:solidFill>
                  <a:schemeClr val="tx1"/>
                </a:solidFill>
              </a:rPr>
              <a:t>.</a:t>
            </a:r>
            <a:endParaRPr lang="en-TT" sz="2800"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123728" y="2461320"/>
            <a:ext cx="4680520" cy="4320480"/>
          </a:xfrm>
          <a:prstGeom prst="rect">
            <a:avLst/>
          </a:prstGeom>
        </p:spPr>
      </p:pic>
    </p:spTree>
    <p:extLst>
      <p:ext uri="{BB962C8B-B14F-4D97-AF65-F5344CB8AC3E}">
        <p14:creationId xmlns:p14="http://schemas.microsoft.com/office/powerpoint/2010/main" xmlns="" val="8744560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95536" y="332656"/>
            <a:ext cx="8496944" cy="6264696"/>
          </a:xfrm>
        </p:spPr>
        <p:txBody>
          <a:bodyPr>
            <a:normAutofit/>
          </a:bodyPr>
          <a:lstStyle/>
          <a:p>
            <a:pPr algn="l"/>
            <a:r>
              <a:rPr lang="en-TT" sz="2800" dirty="0" smtClean="0">
                <a:solidFill>
                  <a:schemeClr val="tx1"/>
                </a:solidFill>
                <a:latin typeface="Arial" pitchFamily="34" charset="0"/>
                <a:cs typeface="Arial" pitchFamily="34" charset="0"/>
              </a:rPr>
              <a:t>An ionic precipitation reaction is generally symbolised by:</a:t>
            </a:r>
          </a:p>
          <a:p>
            <a:pPr algn="l"/>
            <a:r>
              <a:rPr lang="en-TT" sz="2800" dirty="0" smtClean="0">
                <a:solidFill>
                  <a:srgbClr val="FF0000"/>
                </a:solidFill>
                <a:latin typeface="Arial" pitchFamily="34" charset="0"/>
                <a:cs typeface="Arial" pitchFamily="34" charset="0"/>
              </a:rPr>
              <a:t>AB + CD  → AD + CB</a:t>
            </a:r>
          </a:p>
          <a:p>
            <a:pPr algn="l"/>
            <a:r>
              <a:rPr lang="en-TT" sz="2800" dirty="0" smtClean="0">
                <a:solidFill>
                  <a:schemeClr val="tx1"/>
                </a:solidFill>
                <a:latin typeface="Arial" pitchFamily="34" charset="0"/>
                <a:cs typeface="Arial" pitchFamily="34" charset="0"/>
              </a:rPr>
              <a:t>To have a successful ionic precipitation reaction, one or both of the </a:t>
            </a:r>
            <a:r>
              <a:rPr lang="en-TT" sz="2800" dirty="0" smtClean="0">
                <a:solidFill>
                  <a:srgbClr val="FF0000"/>
                </a:solidFill>
                <a:latin typeface="Arial" pitchFamily="34" charset="0"/>
                <a:cs typeface="Arial" pitchFamily="34" charset="0"/>
              </a:rPr>
              <a:t>products </a:t>
            </a:r>
            <a:r>
              <a:rPr lang="en-TT" sz="2800" dirty="0" smtClean="0">
                <a:solidFill>
                  <a:schemeClr val="tx1"/>
                </a:solidFill>
                <a:latin typeface="Arial" pitchFamily="34" charset="0"/>
                <a:cs typeface="Arial" pitchFamily="34" charset="0"/>
              </a:rPr>
              <a:t>must be </a:t>
            </a:r>
            <a:r>
              <a:rPr lang="en-TT" sz="2800" dirty="0" smtClean="0">
                <a:solidFill>
                  <a:srgbClr val="FF0000"/>
                </a:solidFill>
                <a:latin typeface="Arial" pitchFamily="34" charset="0"/>
                <a:cs typeface="Arial" pitchFamily="34" charset="0"/>
              </a:rPr>
              <a:t>incapable of undergoing the reverse reaction</a:t>
            </a:r>
            <a:r>
              <a:rPr lang="en-TT" sz="2800" dirty="0" smtClean="0">
                <a:solidFill>
                  <a:schemeClr val="tx1"/>
                </a:solidFill>
                <a:latin typeface="Arial" pitchFamily="34" charset="0"/>
                <a:cs typeface="Arial" pitchFamily="34" charset="0"/>
              </a:rPr>
              <a:t>, generally because they form an </a:t>
            </a:r>
            <a:r>
              <a:rPr lang="en-TT" sz="2800" dirty="0" smtClean="0">
                <a:solidFill>
                  <a:srgbClr val="FF0000"/>
                </a:solidFill>
                <a:latin typeface="Arial" pitchFamily="34" charset="0"/>
                <a:cs typeface="Arial" pitchFamily="34" charset="0"/>
              </a:rPr>
              <a:t>insoluble precipitate</a:t>
            </a:r>
            <a:r>
              <a:rPr lang="en-TT" sz="2800" dirty="0" smtClean="0">
                <a:solidFill>
                  <a:schemeClr val="tx1"/>
                </a:solidFill>
                <a:latin typeface="Arial" pitchFamily="34" charset="0"/>
                <a:cs typeface="Arial" pitchFamily="34" charset="0"/>
              </a:rPr>
              <a:t>.</a:t>
            </a:r>
            <a:endParaRPr lang="en-TT" sz="2800" dirty="0">
              <a:solidFill>
                <a:schemeClr val="tx1"/>
              </a:solidFill>
              <a:latin typeface="Arial" pitchFamily="34" charset="0"/>
              <a:cs typeface="Arial"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771800" y="3645024"/>
            <a:ext cx="3775968" cy="2831976"/>
          </a:xfrm>
          <a:prstGeom prst="rect">
            <a:avLst/>
          </a:prstGeom>
        </p:spPr>
      </p:pic>
    </p:spTree>
    <p:extLst>
      <p:ext uri="{BB962C8B-B14F-4D97-AF65-F5344CB8AC3E}">
        <p14:creationId xmlns:p14="http://schemas.microsoft.com/office/powerpoint/2010/main" xmlns="" val="152167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470025"/>
          </a:xfrm>
        </p:spPr>
        <p:txBody>
          <a:bodyPr>
            <a:normAutofit/>
          </a:bodyPr>
          <a:lstStyle/>
          <a:p>
            <a:r>
              <a:rPr lang="en-TT" sz="4000" b="1" dirty="0" smtClean="0">
                <a:ln w="12700">
                  <a:solidFill>
                    <a:schemeClr val="tx1"/>
                  </a:solidFill>
                  <a:prstDash val="solid"/>
                </a:ln>
                <a:solidFill>
                  <a:schemeClr val="accent2">
                    <a:lumMod val="75000"/>
                  </a:schemeClr>
                </a:solidFill>
                <a:effectLst>
                  <a:outerShdw blurRad="41275" dist="20320" dir="1800000" algn="tl" rotWithShape="0">
                    <a:srgbClr val="000000">
                      <a:alpha val="40000"/>
                    </a:srgbClr>
                  </a:outerShdw>
                </a:effectLst>
                <a:latin typeface="Arial" pitchFamily="34" charset="0"/>
                <a:cs typeface="Arial" pitchFamily="34" charset="0"/>
              </a:rPr>
              <a:t>Examples of Ionic Precipitation Reactions</a:t>
            </a:r>
            <a:endParaRPr lang="en-TT" sz="4000" dirty="0">
              <a:ln w="12700">
                <a:solidFill>
                  <a:schemeClr val="tx1"/>
                </a:solidFill>
                <a:prstDash val="solid"/>
              </a:ln>
              <a:solidFill>
                <a:schemeClr val="accent2">
                  <a:lumMod val="75000"/>
                </a:schemeClr>
              </a:solidFill>
            </a:endParaRPr>
          </a:p>
        </p:txBody>
      </p:sp>
      <p:sp>
        <p:nvSpPr>
          <p:cNvPr id="3" name="Subtitle 2"/>
          <p:cNvSpPr>
            <a:spLocks noGrp="1"/>
          </p:cNvSpPr>
          <p:nvPr>
            <p:ph type="subTitle" idx="1"/>
          </p:nvPr>
        </p:nvSpPr>
        <p:spPr>
          <a:xfrm>
            <a:off x="179512" y="1340768"/>
            <a:ext cx="8784976" cy="5400600"/>
          </a:xfrm>
        </p:spPr>
        <p:txBody>
          <a:bodyPr>
            <a:normAutofit/>
          </a:bodyPr>
          <a:lstStyle/>
          <a:p>
            <a:pPr algn="l"/>
            <a:r>
              <a:rPr lang="en-TT" sz="2800" u="sng" dirty="0" smtClean="0">
                <a:solidFill>
                  <a:srgbClr val="7030A0"/>
                </a:solidFill>
                <a:latin typeface="Arial" pitchFamily="34" charset="0"/>
                <a:cs typeface="Arial" pitchFamily="34" charset="0"/>
              </a:rPr>
              <a:t>Example 1:</a:t>
            </a:r>
          </a:p>
          <a:p>
            <a:pPr algn="l"/>
            <a:r>
              <a:rPr lang="en-TT" sz="2800" dirty="0" smtClean="0">
                <a:solidFill>
                  <a:schemeClr val="tx1"/>
                </a:solidFill>
                <a:latin typeface="Arial" pitchFamily="34" charset="0"/>
                <a:cs typeface="Arial" pitchFamily="34" charset="0"/>
              </a:rPr>
              <a:t>AgNO</a:t>
            </a:r>
            <a:r>
              <a:rPr lang="en-TT" sz="2800" baseline="-25000" dirty="0" smtClean="0">
                <a:solidFill>
                  <a:schemeClr val="tx1"/>
                </a:solidFill>
                <a:latin typeface="Arial" pitchFamily="34" charset="0"/>
                <a:cs typeface="Arial" pitchFamily="34" charset="0"/>
              </a:rPr>
              <a:t>3(</a:t>
            </a:r>
            <a:r>
              <a:rPr lang="en-TT" sz="2800" baseline="-25000" dirty="0" err="1" smtClean="0">
                <a:solidFill>
                  <a:schemeClr val="tx1"/>
                </a:solidFill>
                <a:latin typeface="Arial" pitchFamily="34" charset="0"/>
                <a:cs typeface="Arial" pitchFamily="34" charset="0"/>
              </a:rPr>
              <a:t>aq</a:t>
            </a:r>
            <a:r>
              <a:rPr lang="en-TT" sz="2800" baseline="-25000" dirty="0" smtClean="0">
                <a:solidFill>
                  <a:schemeClr val="tx1"/>
                </a:solidFill>
                <a:latin typeface="Arial" pitchFamily="34" charset="0"/>
                <a:cs typeface="Arial" pitchFamily="34" charset="0"/>
              </a:rPr>
              <a:t>) </a:t>
            </a:r>
            <a:r>
              <a:rPr lang="en-TT" sz="2800" dirty="0" smtClean="0">
                <a:solidFill>
                  <a:schemeClr val="tx1"/>
                </a:solidFill>
                <a:latin typeface="Arial" pitchFamily="34" charset="0"/>
                <a:cs typeface="Arial" pitchFamily="34" charset="0"/>
              </a:rPr>
              <a:t>+ </a:t>
            </a:r>
            <a:r>
              <a:rPr lang="en-TT" sz="2800" dirty="0" err="1" smtClean="0">
                <a:solidFill>
                  <a:schemeClr val="tx1"/>
                </a:solidFill>
                <a:latin typeface="Arial" pitchFamily="34" charset="0"/>
                <a:cs typeface="Arial" pitchFamily="34" charset="0"/>
              </a:rPr>
              <a:t>KBr</a:t>
            </a:r>
            <a:r>
              <a:rPr lang="en-TT" sz="2800" baseline="-25000" dirty="0" smtClean="0">
                <a:solidFill>
                  <a:schemeClr val="tx1"/>
                </a:solidFill>
                <a:latin typeface="Arial" pitchFamily="34" charset="0"/>
                <a:cs typeface="Arial" pitchFamily="34" charset="0"/>
              </a:rPr>
              <a:t>(</a:t>
            </a:r>
            <a:r>
              <a:rPr lang="en-TT" sz="2800" baseline="-25000" dirty="0" err="1" smtClean="0">
                <a:solidFill>
                  <a:schemeClr val="tx1"/>
                </a:solidFill>
                <a:latin typeface="Arial" pitchFamily="34" charset="0"/>
                <a:cs typeface="Arial" pitchFamily="34" charset="0"/>
              </a:rPr>
              <a:t>aq</a:t>
            </a:r>
            <a:r>
              <a:rPr lang="en-TT" sz="2800" baseline="-25000" dirty="0" smtClean="0">
                <a:solidFill>
                  <a:schemeClr val="tx1"/>
                </a:solidFill>
                <a:latin typeface="Arial" pitchFamily="34" charset="0"/>
                <a:cs typeface="Arial" pitchFamily="34" charset="0"/>
              </a:rPr>
              <a:t>) </a:t>
            </a:r>
            <a:r>
              <a:rPr lang="en-TT" sz="2800" dirty="0" smtClean="0">
                <a:solidFill>
                  <a:schemeClr val="tx1"/>
                </a:solidFill>
              </a:rPr>
              <a:t>→</a:t>
            </a:r>
            <a:r>
              <a:rPr lang="en-TT" sz="2800" dirty="0" smtClean="0"/>
              <a:t> </a:t>
            </a:r>
            <a:r>
              <a:rPr lang="en-TT" sz="2800" dirty="0" err="1" smtClean="0">
                <a:solidFill>
                  <a:schemeClr val="tx1"/>
                </a:solidFill>
                <a:latin typeface="Arial" pitchFamily="34" charset="0"/>
                <a:cs typeface="Arial" pitchFamily="34" charset="0"/>
              </a:rPr>
              <a:t>AgBr</a:t>
            </a:r>
            <a:r>
              <a:rPr lang="en-TT" sz="2800" baseline="-25000" dirty="0" smtClean="0">
                <a:solidFill>
                  <a:schemeClr val="tx1"/>
                </a:solidFill>
                <a:latin typeface="Arial" pitchFamily="34" charset="0"/>
                <a:cs typeface="Arial" pitchFamily="34" charset="0"/>
              </a:rPr>
              <a:t>(s) </a:t>
            </a:r>
            <a:r>
              <a:rPr lang="en-TT" sz="2800" dirty="0" smtClean="0">
                <a:solidFill>
                  <a:schemeClr val="tx1"/>
                </a:solidFill>
                <a:latin typeface="Arial" pitchFamily="34" charset="0"/>
                <a:cs typeface="Arial" pitchFamily="34" charset="0"/>
              </a:rPr>
              <a:t>+ KNO</a:t>
            </a:r>
            <a:r>
              <a:rPr lang="en-TT" sz="2800" baseline="-25000" dirty="0" smtClean="0">
                <a:solidFill>
                  <a:schemeClr val="tx1"/>
                </a:solidFill>
                <a:latin typeface="Arial" pitchFamily="34" charset="0"/>
                <a:cs typeface="Arial" pitchFamily="34" charset="0"/>
              </a:rPr>
              <a:t>3(</a:t>
            </a:r>
            <a:r>
              <a:rPr lang="en-TT" sz="2800" baseline="-25000" dirty="0" err="1" smtClean="0">
                <a:solidFill>
                  <a:schemeClr val="tx1"/>
                </a:solidFill>
                <a:latin typeface="Arial" pitchFamily="34" charset="0"/>
                <a:cs typeface="Arial" pitchFamily="34" charset="0"/>
              </a:rPr>
              <a:t>aq</a:t>
            </a:r>
            <a:r>
              <a:rPr lang="en-TT" sz="2800" baseline="-25000" dirty="0" smtClean="0">
                <a:solidFill>
                  <a:schemeClr val="tx1"/>
                </a:solidFill>
                <a:latin typeface="Arial" pitchFamily="34" charset="0"/>
                <a:cs typeface="Arial" pitchFamily="34" charset="0"/>
              </a:rPr>
              <a:t>)</a:t>
            </a:r>
          </a:p>
          <a:p>
            <a:pPr algn="l"/>
            <a:endParaRPr lang="en-TT" sz="2800" baseline="-25000" dirty="0" smtClean="0">
              <a:solidFill>
                <a:schemeClr val="tx1"/>
              </a:solidFill>
              <a:latin typeface="Arial" pitchFamily="34" charset="0"/>
              <a:cs typeface="Arial" pitchFamily="34" charset="0"/>
            </a:endParaRPr>
          </a:p>
          <a:p>
            <a:pPr algn="l"/>
            <a:r>
              <a:rPr lang="en-TT" sz="2800" dirty="0" smtClean="0">
                <a:solidFill>
                  <a:schemeClr val="tx1"/>
                </a:solidFill>
                <a:latin typeface="Arial" pitchFamily="34" charset="0"/>
                <a:cs typeface="Arial" pitchFamily="34" charset="0"/>
              </a:rPr>
              <a:t>Ionic Equation: Ag</a:t>
            </a:r>
            <a:r>
              <a:rPr lang="en-TT" sz="2800" baseline="30000" dirty="0" smtClean="0">
                <a:solidFill>
                  <a:schemeClr val="tx1"/>
                </a:solidFill>
                <a:latin typeface="Arial" pitchFamily="34" charset="0"/>
                <a:cs typeface="Arial" pitchFamily="34" charset="0"/>
              </a:rPr>
              <a:t>+</a:t>
            </a:r>
            <a:r>
              <a:rPr lang="en-TT" sz="2800" baseline="-25000" dirty="0" smtClean="0">
                <a:solidFill>
                  <a:schemeClr val="tx1"/>
                </a:solidFill>
                <a:latin typeface="Arial" pitchFamily="34" charset="0"/>
                <a:cs typeface="Arial" pitchFamily="34" charset="0"/>
              </a:rPr>
              <a:t>(</a:t>
            </a:r>
            <a:r>
              <a:rPr lang="en-TT" sz="2800" baseline="-25000" dirty="0" err="1" smtClean="0">
                <a:solidFill>
                  <a:schemeClr val="tx1"/>
                </a:solidFill>
                <a:latin typeface="Arial" pitchFamily="34" charset="0"/>
                <a:cs typeface="Arial" pitchFamily="34" charset="0"/>
              </a:rPr>
              <a:t>aq</a:t>
            </a:r>
            <a:r>
              <a:rPr lang="en-TT" sz="2800" baseline="-25000" dirty="0" smtClean="0">
                <a:solidFill>
                  <a:schemeClr val="tx1"/>
                </a:solidFill>
                <a:latin typeface="Arial" pitchFamily="34" charset="0"/>
                <a:cs typeface="Arial" pitchFamily="34" charset="0"/>
              </a:rPr>
              <a:t>) </a:t>
            </a:r>
            <a:r>
              <a:rPr lang="en-TT" sz="2800" dirty="0" smtClean="0">
                <a:solidFill>
                  <a:schemeClr val="tx1"/>
                </a:solidFill>
                <a:latin typeface="Arial" pitchFamily="34" charset="0"/>
                <a:cs typeface="Arial" pitchFamily="34" charset="0"/>
              </a:rPr>
              <a:t>+ Br</a:t>
            </a:r>
            <a:r>
              <a:rPr lang="en-TT" baseline="30000" dirty="0" smtClean="0">
                <a:solidFill>
                  <a:schemeClr val="tx1"/>
                </a:solidFill>
                <a:latin typeface="Arial" pitchFamily="34" charset="0"/>
                <a:cs typeface="Arial" pitchFamily="34" charset="0"/>
              </a:rPr>
              <a:t>-</a:t>
            </a:r>
            <a:r>
              <a:rPr lang="en-TT" sz="2800" baseline="-25000" dirty="0" smtClean="0">
                <a:solidFill>
                  <a:schemeClr val="tx1"/>
                </a:solidFill>
                <a:latin typeface="Arial" pitchFamily="34" charset="0"/>
                <a:cs typeface="Arial" pitchFamily="34" charset="0"/>
              </a:rPr>
              <a:t>(</a:t>
            </a:r>
            <a:r>
              <a:rPr lang="en-TT" sz="2800" baseline="-25000" dirty="0" err="1" smtClean="0">
                <a:solidFill>
                  <a:schemeClr val="tx1"/>
                </a:solidFill>
                <a:latin typeface="Arial" pitchFamily="34" charset="0"/>
                <a:cs typeface="Arial" pitchFamily="34" charset="0"/>
              </a:rPr>
              <a:t>aq</a:t>
            </a:r>
            <a:r>
              <a:rPr lang="en-TT" sz="2800" baseline="-25000" dirty="0" smtClean="0">
                <a:solidFill>
                  <a:schemeClr val="tx1"/>
                </a:solidFill>
                <a:latin typeface="Arial" pitchFamily="34" charset="0"/>
                <a:cs typeface="Arial" pitchFamily="34" charset="0"/>
              </a:rPr>
              <a:t>) </a:t>
            </a:r>
            <a:r>
              <a:rPr lang="en-TT" sz="2800" dirty="0" smtClean="0">
                <a:solidFill>
                  <a:schemeClr val="tx1"/>
                </a:solidFill>
              </a:rPr>
              <a:t>→</a:t>
            </a:r>
            <a:r>
              <a:rPr lang="en-TT" sz="2800" dirty="0" smtClean="0"/>
              <a:t> </a:t>
            </a:r>
            <a:r>
              <a:rPr lang="en-TT" sz="2800" baseline="-25000" dirty="0" smtClean="0">
                <a:solidFill>
                  <a:schemeClr val="tx1"/>
                </a:solidFill>
                <a:latin typeface="Arial" pitchFamily="34" charset="0"/>
                <a:cs typeface="Arial" pitchFamily="34" charset="0"/>
              </a:rPr>
              <a:t> </a:t>
            </a:r>
            <a:r>
              <a:rPr lang="en-TT" sz="2800" dirty="0" err="1" smtClean="0">
                <a:solidFill>
                  <a:schemeClr val="tx1"/>
                </a:solidFill>
                <a:latin typeface="Arial" pitchFamily="34" charset="0"/>
                <a:cs typeface="Arial" pitchFamily="34" charset="0"/>
              </a:rPr>
              <a:t>AgBr</a:t>
            </a:r>
            <a:r>
              <a:rPr lang="en-TT" sz="2800" baseline="-25000" dirty="0" smtClean="0">
                <a:solidFill>
                  <a:schemeClr val="tx1"/>
                </a:solidFill>
                <a:latin typeface="Arial" pitchFamily="34" charset="0"/>
                <a:cs typeface="Arial" pitchFamily="34" charset="0"/>
              </a:rPr>
              <a:t>(s)</a:t>
            </a:r>
          </a:p>
          <a:p>
            <a:pPr algn="l"/>
            <a:endParaRPr lang="en-TT" sz="2800" dirty="0">
              <a:solidFill>
                <a:schemeClr val="tx1"/>
              </a:solidFill>
              <a:latin typeface="Arial" pitchFamily="34" charset="0"/>
              <a:cs typeface="Arial" pitchFamily="34" charset="0"/>
            </a:endParaRPr>
          </a:p>
          <a:p>
            <a:pPr algn="l"/>
            <a:r>
              <a:rPr lang="en-TT" sz="2800" u="sng" dirty="0" smtClean="0">
                <a:solidFill>
                  <a:srgbClr val="7030A0"/>
                </a:solidFill>
                <a:latin typeface="Arial" pitchFamily="34" charset="0"/>
                <a:cs typeface="Arial" pitchFamily="34" charset="0"/>
              </a:rPr>
              <a:t>Example 2:</a:t>
            </a:r>
          </a:p>
          <a:p>
            <a:pPr algn="l"/>
            <a:r>
              <a:rPr lang="en-TT" sz="2800" dirty="0" smtClean="0">
                <a:solidFill>
                  <a:schemeClr val="tx1"/>
                </a:solidFill>
                <a:latin typeface="Arial" pitchFamily="34" charset="0"/>
                <a:cs typeface="Arial" pitchFamily="34" charset="0"/>
              </a:rPr>
              <a:t>BaCl</a:t>
            </a:r>
            <a:r>
              <a:rPr lang="en-TT" sz="2800" baseline="-25000" dirty="0" smtClean="0">
                <a:solidFill>
                  <a:schemeClr val="tx1"/>
                </a:solidFill>
                <a:latin typeface="Arial" pitchFamily="34" charset="0"/>
                <a:cs typeface="Arial" pitchFamily="34" charset="0"/>
              </a:rPr>
              <a:t>2(</a:t>
            </a:r>
            <a:r>
              <a:rPr lang="en-TT" sz="2800" baseline="-25000" dirty="0" err="1" smtClean="0">
                <a:solidFill>
                  <a:schemeClr val="tx1"/>
                </a:solidFill>
                <a:latin typeface="Arial" pitchFamily="34" charset="0"/>
                <a:cs typeface="Arial" pitchFamily="34" charset="0"/>
              </a:rPr>
              <a:t>aq</a:t>
            </a:r>
            <a:r>
              <a:rPr lang="en-TT" sz="2800" baseline="-25000" dirty="0" smtClean="0">
                <a:solidFill>
                  <a:schemeClr val="tx1"/>
                </a:solidFill>
                <a:latin typeface="Arial" pitchFamily="34" charset="0"/>
                <a:cs typeface="Arial" pitchFamily="34" charset="0"/>
              </a:rPr>
              <a:t>) </a:t>
            </a:r>
            <a:r>
              <a:rPr lang="en-TT" sz="2800" dirty="0" smtClean="0">
                <a:solidFill>
                  <a:schemeClr val="tx1"/>
                </a:solidFill>
                <a:latin typeface="Arial" pitchFamily="34" charset="0"/>
                <a:cs typeface="Arial" pitchFamily="34" charset="0"/>
              </a:rPr>
              <a:t>+ Na</a:t>
            </a:r>
            <a:r>
              <a:rPr lang="en-TT" sz="2800" baseline="-25000" dirty="0" smtClean="0">
                <a:solidFill>
                  <a:schemeClr val="tx1"/>
                </a:solidFill>
                <a:latin typeface="Arial" pitchFamily="34" charset="0"/>
                <a:cs typeface="Arial" pitchFamily="34" charset="0"/>
              </a:rPr>
              <a:t>2</a:t>
            </a:r>
            <a:r>
              <a:rPr lang="en-TT" sz="2800" dirty="0" smtClean="0">
                <a:solidFill>
                  <a:schemeClr val="tx1"/>
                </a:solidFill>
                <a:latin typeface="Arial" pitchFamily="34" charset="0"/>
                <a:cs typeface="Arial" pitchFamily="34" charset="0"/>
              </a:rPr>
              <a:t>SO</a:t>
            </a:r>
            <a:r>
              <a:rPr lang="en-TT" sz="2800" baseline="-25000" dirty="0" smtClean="0">
                <a:solidFill>
                  <a:schemeClr val="tx1"/>
                </a:solidFill>
                <a:latin typeface="Arial" pitchFamily="34" charset="0"/>
                <a:cs typeface="Arial" pitchFamily="34" charset="0"/>
              </a:rPr>
              <a:t>4(</a:t>
            </a:r>
            <a:r>
              <a:rPr lang="en-TT" sz="2800" baseline="-25000" dirty="0" err="1" smtClean="0">
                <a:solidFill>
                  <a:schemeClr val="tx1"/>
                </a:solidFill>
                <a:latin typeface="Arial" pitchFamily="34" charset="0"/>
                <a:cs typeface="Arial" pitchFamily="34" charset="0"/>
              </a:rPr>
              <a:t>aq</a:t>
            </a:r>
            <a:r>
              <a:rPr lang="en-TT" sz="2800" baseline="-25000" dirty="0" smtClean="0">
                <a:solidFill>
                  <a:schemeClr val="tx1"/>
                </a:solidFill>
                <a:latin typeface="Arial" pitchFamily="34" charset="0"/>
                <a:cs typeface="Arial" pitchFamily="34" charset="0"/>
              </a:rPr>
              <a:t>) </a:t>
            </a:r>
            <a:r>
              <a:rPr lang="en-TT" sz="2800" dirty="0" smtClean="0">
                <a:solidFill>
                  <a:schemeClr val="tx1"/>
                </a:solidFill>
              </a:rPr>
              <a:t>→</a:t>
            </a:r>
            <a:r>
              <a:rPr lang="en-TT" sz="2800" baseline="-25000" dirty="0" smtClean="0">
                <a:solidFill>
                  <a:schemeClr val="tx1"/>
                </a:solidFill>
                <a:latin typeface="Arial" pitchFamily="34" charset="0"/>
                <a:cs typeface="Arial" pitchFamily="34" charset="0"/>
              </a:rPr>
              <a:t> </a:t>
            </a:r>
            <a:r>
              <a:rPr lang="en-TT" sz="2800" dirty="0" smtClean="0">
                <a:solidFill>
                  <a:schemeClr val="tx1"/>
                </a:solidFill>
                <a:latin typeface="Arial" pitchFamily="34" charset="0"/>
                <a:cs typeface="Arial" pitchFamily="34" charset="0"/>
              </a:rPr>
              <a:t>BaSO</a:t>
            </a:r>
            <a:r>
              <a:rPr lang="en-TT" sz="2800" baseline="-25000" dirty="0" smtClean="0">
                <a:solidFill>
                  <a:schemeClr val="tx1"/>
                </a:solidFill>
                <a:latin typeface="Arial" pitchFamily="34" charset="0"/>
                <a:cs typeface="Arial" pitchFamily="34" charset="0"/>
              </a:rPr>
              <a:t>4(s) </a:t>
            </a:r>
            <a:r>
              <a:rPr lang="en-TT" sz="2800" dirty="0" smtClean="0">
                <a:solidFill>
                  <a:schemeClr val="tx1"/>
                </a:solidFill>
                <a:latin typeface="Arial" pitchFamily="34" charset="0"/>
                <a:cs typeface="Arial" pitchFamily="34" charset="0"/>
              </a:rPr>
              <a:t>+ 2NaCl</a:t>
            </a:r>
            <a:r>
              <a:rPr lang="en-TT" sz="2800" baseline="-25000" dirty="0" smtClean="0">
                <a:solidFill>
                  <a:schemeClr val="tx1"/>
                </a:solidFill>
                <a:latin typeface="Arial" pitchFamily="34" charset="0"/>
                <a:cs typeface="Arial" pitchFamily="34" charset="0"/>
              </a:rPr>
              <a:t>(</a:t>
            </a:r>
            <a:r>
              <a:rPr lang="en-TT" sz="2800" baseline="-25000" dirty="0" err="1" smtClean="0">
                <a:solidFill>
                  <a:schemeClr val="tx1"/>
                </a:solidFill>
                <a:latin typeface="Arial" pitchFamily="34" charset="0"/>
                <a:cs typeface="Arial" pitchFamily="34" charset="0"/>
              </a:rPr>
              <a:t>aq</a:t>
            </a:r>
            <a:r>
              <a:rPr lang="en-TT" sz="2800" baseline="-25000" dirty="0" smtClean="0">
                <a:solidFill>
                  <a:schemeClr val="tx1"/>
                </a:solidFill>
                <a:latin typeface="Arial" pitchFamily="34" charset="0"/>
                <a:cs typeface="Arial" pitchFamily="34" charset="0"/>
              </a:rPr>
              <a:t>)</a:t>
            </a:r>
          </a:p>
          <a:p>
            <a:pPr algn="l"/>
            <a:endParaRPr lang="en-TT" sz="2800" baseline="-25000" dirty="0" smtClean="0">
              <a:solidFill>
                <a:schemeClr val="tx1"/>
              </a:solidFill>
              <a:latin typeface="Arial" pitchFamily="34" charset="0"/>
              <a:cs typeface="Arial" pitchFamily="34" charset="0"/>
            </a:endParaRPr>
          </a:p>
          <a:p>
            <a:pPr algn="l"/>
            <a:r>
              <a:rPr lang="en-TT" sz="2800" dirty="0" smtClean="0">
                <a:solidFill>
                  <a:schemeClr val="tx1"/>
                </a:solidFill>
                <a:latin typeface="Arial" pitchFamily="34" charset="0"/>
                <a:cs typeface="Arial" pitchFamily="34" charset="0"/>
              </a:rPr>
              <a:t>Ionic Equation: Ba</a:t>
            </a:r>
            <a:r>
              <a:rPr lang="en-TT" sz="2800" baseline="30000" dirty="0" smtClean="0">
                <a:solidFill>
                  <a:schemeClr val="tx1"/>
                </a:solidFill>
                <a:latin typeface="Arial" pitchFamily="34" charset="0"/>
                <a:cs typeface="Arial" pitchFamily="34" charset="0"/>
              </a:rPr>
              <a:t>2+</a:t>
            </a:r>
            <a:r>
              <a:rPr lang="en-TT" sz="2800" baseline="-25000" dirty="0" smtClean="0">
                <a:solidFill>
                  <a:schemeClr val="tx1"/>
                </a:solidFill>
                <a:latin typeface="Arial" pitchFamily="34" charset="0"/>
                <a:cs typeface="Arial" pitchFamily="34" charset="0"/>
              </a:rPr>
              <a:t>(</a:t>
            </a:r>
            <a:r>
              <a:rPr lang="en-TT" sz="2800" baseline="-25000" dirty="0" err="1" smtClean="0">
                <a:solidFill>
                  <a:schemeClr val="tx1"/>
                </a:solidFill>
                <a:latin typeface="Arial" pitchFamily="34" charset="0"/>
                <a:cs typeface="Arial" pitchFamily="34" charset="0"/>
              </a:rPr>
              <a:t>aq</a:t>
            </a:r>
            <a:r>
              <a:rPr lang="en-TT" sz="2800" baseline="-25000" dirty="0" smtClean="0">
                <a:solidFill>
                  <a:schemeClr val="tx1"/>
                </a:solidFill>
                <a:latin typeface="Arial" pitchFamily="34" charset="0"/>
                <a:cs typeface="Arial" pitchFamily="34" charset="0"/>
              </a:rPr>
              <a:t>) </a:t>
            </a:r>
            <a:r>
              <a:rPr lang="en-TT" sz="2800" dirty="0" smtClean="0">
                <a:solidFill>
                  <a:schemeClr val="tx1"/>
                </a:solidFill>
                <a:latin typeface="Arial" pitchFamily="34" charset="0"/>
                <a:cs typeface="Arial" pitchFamily="34" charset="0"/>
              </a:rPr>
              <a:t>+ SO</a:t>
            </a:r>
            <a:r>
              <a:rPr lang="en-TT" sz="2800" baseline="-25000" dirty="0" smtClean="0">
                <a:solidFill>
                  <a:schemeClr val="tx1"/>
                </a:solidFill>
                <a:latin typeface="Arial" pitchFamily="34" charset="0"/>
                <a:cs typeface="Arial" pitchFamily="34" charset="0"/>
              </a:rPr>
              <a:t>4</a:t>
            </a:r>
            <a:r>
              <a:rPr lang="en-TT" sz="2800" baseline="30000" dirty="0" smtClean="0">
                <a:solidFill>
                  <a:schemeClr val="tx1"/>
                </a:solidFill>
                <a:latin typeface="Arial" pitchFamily="34" charset="0"/>
                <a:cs typeface="Arial" pitchFamily="34" charset="0"/>
              </a:rPr>
              <a:t>2-</a:t>
            </a:r>
            <a:r>
              <a:rPr lang="en-TT" sz="2800" baseline="-25000" dirty="0" smtClean="0">
                <a:solidFill>
                  <a:schemeClr val="tx1"/>
                </a:solidFill>
                <a:latin typeface="Arial" pitchFamily="34" charset="0"/>
                <a:cs typeface="Arial" pitchFamily="34" charset="0"/>
              </a:rPr>
              <a:t>(</a:t>
            </a:r>
            <a:r>
              <a:rPr lang="en-TT" sz="2800" baseline="-25000" dirty="0" err="1" smtClean="0">
                <a:solidFill>
                  <a:schemeClr val="tx1"/>
                </a:solidFill>
                <a:latin typeface="Arial" pitchFamily="34" charset="0"/>
                <a:cs typeface="Arial" pitchFamily="34" charset="0"/>
              </a:rPr>
              <a:t>aq</a:t>
            </a:r>
            <a:r>
              <a:rPr lang="en-TT" sz="2800" baseline="-25000" dirty="0" smtClean="0">
                <a:solidFill>
                  <a:schemeClr val="tx1"/>
                </a:solidFill>
                <a:latin typeface="Arial" pitchFamily="34" charset="0"/>
                <a:cs typeface="Arial" pitchFamily="34" charset="0"/>
              </a:rPr>
              <a:t>)</a:t>
            </a:r>
            <a:r>
              <a:rPr lang="en-TT" sz="2800" dirty="0" smtClean="0"/>
              <a:t> </a:t>
            </a:r>
            <a:r>
              <a:rPr lang="en-TT" sz="2800" dirty="0" smtClean="0">
                <a:solidFill>
                  <a:schemeClr val="tx1"/>
                </a:solidFill>
              </a:rPr>
              <a:t>→</a:t>
            </a:r>
            <a:r>
              <a:rPr lang="en-TT" sz="2800" baseline="-25000" dirty="0" smtClean="0">
                <a:solidFill>
                  <a:schemeClr val="tx1"/>
                </a:solidFill>
                <a:latin typeface="Arial" pitchFamily="34" charset="0"/>
                <a:cs typeface="Arial" pitchFamily="34" charset="0"/>
              </a:rPr>
              <a:t>  </a:t>
            </a:r>
            <a:r>
              <a:rPr lang="en-TT" sz="2800" dirty="0" smtClean="0">
                <a:solidFill>
                  <a:schemeClr val="tx1"/>
                </a:solidFill>
                <a:latin typeface="Arial" pitchFamily="34" charset="0"/>
                <a:cs typeface="Arial" pitchFamily="34" charset="0"/>
              </a:rPr>
              <a:t>BaSO</a:t>
            </a:r>
            <a:r>
              <a:rPr lang="en-TT" sz="2800" baseline="-25000" dirty="0" smtClean="0">
                <a:solidFill>
                  <a:schemeClr val="tx1"/>
                </a:solidFill>
                <a:latin typeface="Arial" pitchFamily="34" charset="0"/>
                <a:cs typeface="Arial" pitchFamily="34" charset="0"/>
              </a:rPr>
              <a:t>4(s)</a:t>
            </a:r>
            <a:endParaRPr lang="en-TT" sz="2800" baseline="-250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xmlns="" val="25999113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88640"/>
            <a:ext cx="7772400" cy="866527"/>
          </a:xfrm>
        </p:spPr>
        <p:txBody>
          <a:bodyPr/>
          <a:lstStyle/>
          <a:p>
            <a:r>
              <a:rPr lang="en-TT" b="1" dirty="0" smtClean="0">
                <a:ln w="12700">
                  <a:solidFill>
                    <a:schemeClr val="tx1"/>
                  </a:solidFill>
                  <a:prstDash val="solid"/>
                </a:ln>
                <a:solidFill>
                  <a:schemeClr val="accent6">
                    <a:lumMod val="50000"/>
                  </a:schemeClr>
                </a:solidFill>
                <a:effectLst>
                  <a:outerShdw blurRad="41275" dist="20320" dir="1800000" algn="tl" rotWithShape="0">
                    <a:srgbClr val="000000">
                      <a:alpha val="40000"/>
                    </a:srgbClr>
                  </a:outerShdw>
                </a:effectLst>
                <a:latin typeface="Arial" pitchFamily="34" charset="0"/>
                <a:cs typeface="Arial" pitchFamily="34" charset="0"/>
              </a:rPr>
              <a:t>Redox Reactions</a:t>
            </a:r>
            <a:endParaRPr lang="en-TT" b="1" dirty="0">
              <a:ln w="12700">
                <a:solidFill>
                  <a:schemeClr val="tx1"/>
                </a:solidFill>
                <a:prstDash val="solid"/>
              </a:ln>
              <a:solidFill>
                <a:schemeClr val="accent6">
                  <a:lumMod val="50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251520" y="980728"/>
            <a:ext cx="8712968" cy="5616624"/>
          </a:xfrm>
        </p:spPr>
        <p:txBody>
          <a:bodyPr>
            <a:normAutofit/>
          </a:bodyPr>
          <a:lstStyle/>
          <a:p>
            <a:pPr algn="l"/>
            <a:r>
              <a:rPr lang="en-TT" sz="2800" dirty="0" smtClean="0">
                <a:solidFill>
                  <a:schemeClr val="tx1"/>
                </a:solidFill>
                <a:latin typeface="Arial" pitchFamily="34" charset="0"/>
                <a:cs typeface="Arial" pitchFamily="34" charset="0"/>
              </a:rPr>
              <a:t>Redox reactions or oxidation-reduction reactions are chemical reactions in which one reactant is oxidised and the other is reduced or both change is oxidation number.</a:t>
            </a: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843808" y="2420888"/>
            <a:ext cx="3528392" cy="4248472"/>
          </a:xfrm>
          <a:prstGeom prst="rect">
            <a:avLst/>
          </a:prstGeom>
        </p:spPr>
      </p:pic>
    </p:spTree>
    <p:extLst>
      <p:ext uri="{BB962C8B-B14F-4D97-AF65-F5344CB8AC3E}">
        <p14:creationId xmlns:p14="http://schemas.microsoft.com/office/powerpoint/2010/main" xmlns="" val="33398483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839200" cy="1199728"/>
          </a:xfrm>
        </p:spPr>
        <p:txBody>
          <a:bodyPr>
            <a:noAutofit/>
          </a:bodyPr>
          <a:lstStyle/>
          <a:p>
            <a:r>
              <a:rPr lang="en-TT" sz="4000" b="1" dirty="0" smtClean="0">
                <a:ln w="12700">
                  <a:solidFill>
                    <a:sysClr val="windowText" lastClr="000000"/>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Can you spot three (3) differences?</a:t>
            </a:r>
            <a:endParaRPr lang="en-TT" sz="4000" b="1" dirty="0">
              <a:ln w="12700">
                <a:solidFill>
                  <a:sysClr val="windowText" lastClr="000000"/>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38200" y="1676400"/>
            <a:ext cx="7848600" cy="4743450"/>
          </a:xfrm>
          <a:prstGeom prst="rect">
            <a:avLst/>
          </a:prstGeom>
        </p:spPr>
      </p:pic>
    </p:spTree>
    <p:extLst>
      <p:ext uri="{BB962C8B-B14F-4D97-AF65-F5344CB8AC3E}">
        <p14:creationId xmlns:p14="http://schemas.microsoft.com/office/powerpoint/2010/main" xmlns="" val="226643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332656"/>
            <a:ext cx="7772400" cy="1082551"/>
          </a:xfrm>
        </p:spPr>
        <p:txBody>
          <a:bodyPr>
            <a:normAutofit fontScale="90000"/>
          </a:bodyPr>
          <a:lstStyle/>
          <a:p>
            <a:r>
              <a:rPr lang="en-TT" b="1" dirty="0" smtClean="0">
                <a:ln w="12700">
                  <a:solidFill>
                    <a:sysClr val="windowText" lastClr="000000"/>
                  </a:solidFill>
                  <a:prstDash val="solid"/>
                </a:ln>
                <a:solidFill>
                  <a:schemeClr val="accent6">
                    <a:lumMod val="50000"/>
                  </a:schemeClr>
                </a:solidFill>
                <a:effectLst>
                  <a:outerShdw blurRad="41275" dist="20320" dir="1800000" algn="tl" rotWithShape="0">
                    <a:srgbClr val="000000">
                      <a:alpha val="40000"/>
                    </a:srgbClr>
                  </a:outerShdw>
                </a:effectLst>
                <a:latin typeface="Arial" pitchFamily="34" charset="0"/>
                <a:cs typeface="Arial" pitchFamily="34" charset="0"/>
              </a:rPr>
              <a:t>Example of a Redox Reaction</a:t>
            </a:r>
            <a:endParaRPr lang="en-TT" b="1" dirty="0">
              <a:ln w="12700">
                <a:solidFill>
                  <a:sysClr val="windowText" lastClr="000000"/>
                </a:solidFill>
                <a:prstDash val="solid"/>
              </a:ln>
              <a:solidFill>
                <a:schemeClr val="accent6">
                  <a:lumMod val="50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251520" y="1268760"/>
            <a:ext cx="8640960" cy="5400600"/>
          </a:xfrm>
        </p:spPr>
        <p:txBody>
          <a:bodyPr>
            <a:normAutofit/>
          </a:bodyPr>
          <a:lstStyle/>
          <a:p>
            <a:pPr algn="l"/>
            <a:r>
              <a:rPr lang="en-TT" sz="2800" dirty="0" smtClean="0">
                <a:solidFill>
                  <a:schemeClr val="tx1"/>
                </a:solidFill>
              </a:rPr>
              <a:t>One of many examples is when zinc metal is placed in a solution of copper sulphate, the copper is reduced and appears as a black coating on the zinc.</a:t>
            </a:r>
            <a:endParaRPr lang="en-TT" sz="2800" dirty="0" smtClean="0">
              <a:solidFill>
                <a:schemeClr val="tx1"/>
              </a:solidFill>
              <a:latin typeface="Arial" pitchFamily="34" charset="0"/>
              <a:cs typeface="Arial" pitchFamily="34" charset="0"/>
            </a:endParaRPr>
          </a:p>
          <a:p>
            <a:endParaRPr lang="en-TT" dirty="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259632" y="2708920"/>
            <a:ext cx="6696744" cy="3888432"/>
          </a:xfrm>
          <a:prstGeom prst="rect">
            <a:avLst/>
          </a:prstGeom>
        </p:spPr>
      </p:pic>
    </p:spTree>
    <p:extLst>
      <p:ext uri="{BB962C8B-B14F-4D97-AF65-F5344CB8AC3E}">
        <p14:creationId xmlns:p14="http://schemas.microsoft.com/office/powerpoint/2010/main" xmlns="" val="19734405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188640"/>
            <a:ext cx="8712968" cy="1010543"/>
          </a:xfrm>
        </p:spPr>
        <p:txBody>
          <a:bodyPr>
            <a:normAutofit/>
          </a:bodyPr>
          <a:lstStyle/>
          <a:p>
            <a:r>
              <a:rPr lang="en-TT" b="1" dirty="0" smtClean="0">
                <a:ln w="12700">
                  <a:solidFill>
                    <a:sysClr val="windowText" lastClr="000000"/>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Reversible Chemical Reactions</a:t>
            </a:r>
            <a:endParaRPr lang="en-TT" b="1" dirty="0">
              <a:ln w="12700">
                <a:solidFill>
                  <a:sysClr val="windowText" lastClr="000000"/>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179512" y="1124744"/>
            <a:ext cx="8856984" cy="5616624"/>
          </a:xfrm>
        </p:spPr>
        <p:txBody>
          <a:bodyPr>
            <a:normAutofit/>
          </a:bodyPr>
          <a:lstStyle/>
          <a:p>
            <a:pPr algn="l"/>
            <a:r>
              <a:rPr lang="en-TT" sz="2800" dirty="0" smtClean="0">
                <a:solidFill>
                  <a:schemeClr val="tx1"/>
                </a:solidFill>
                <a:latin typeface="Arial" pitchFamily="34" charset="0"/>
                <a:cs typeface="Arial" pitchFamily="34" charset="0"/>
              </a:rPr>
              <a:t>There are certain chemical reactions which, under certain conditions, are </a:t>
            </a:r>
            <a:r>
              <a:rPr lang="en-TT" sz="2800" dirty="0" smtClean="0">
                <a:solidFill>
                  <a:srgbClr val="FF0000"/>
                </a:solidFill>
                <a:latin typeface="Arial" pitchFamily="34" charset="0"/>
                <a:cs typeface="Arial" pitchFamily="34" charset="0"/>
              </a:rPr>
              <a:t>reversible</a:t>
            </a:r>
            <a:r>
              <a:rPr lang="en-TT" sz="2800" dirty="0" smtClean="0">
                <a:solidFill>
                  <a:schemeClr val="tx1"/>
                </a:solidFill>
                <a:latin typeface="Arial" pitchFamily="34" charset="0"/>
                <a:cs typeface="Arial" pitchFamily="34" charset="0"/>
              </a:rPr>
              <a:t>, i.e. </a:t>
            </a:r>
            <a:r>
              <a:rPr lang="en-TT" sz="2800" dirty="0" smtClean="0">
                <a:solidFill>
                  <a:srgbClr val="FF0000"/>
                </a:solidFill>
                <a:latin typeface="Arial" pitchFamily="34" charset="0"/>
                <a:cs typeface="Arial" pitchFamily="34" charset="0"/>
              </a:rPr>
              <a:t>the products can react to produce the original reactants again</a:t>
            </a:r>
            <a:r>
              <a:rPr lang="en-TT" sz="2800" dirty="0" smtClean="0">
                <a:solidFill>
                  <a:schemeClr val="tx1"/>
                </a:solidFill>
                <a:latin typeface="Arial" pitchFamily="34" charset="0"/>
                <a:cs typeface="Arial" pitchFamily="34" charset="0"/>
              </a:rPr>
              <a:t>. These are known as </a:t>
            </a:r>
            <a:r>
              <a:rPr lang="en-TT" sz="2800" dirty="0" smtClean="0">
                <a:solidFill>
                  <a:srgbClr val="FF0000"/>
                </a:solidFill>
                <a:latin typeface="Arial" pitchFamily="34" charset="0"/>
                <a:cs typeface="Arial" pitchFamily="34" charset="0"/>
              </a:rPr>
              <a:t>reversible chemical reactions</a:t>
            </a:r>
            <a:r>
              <a:rPr lang="en-TT" sz="2800" dirty="0" smtClean="0">
                <a:solidFill>
                  <a:schemeClr val="tx1"/>
                </a:solidFill>
                <a:latin typeface="Arial" pitchFamily="34" charset="0"/>
                <a:cs typeface="Arial" pitchFamily="34" charset="0"/>
              </a:rPr>
              <a:t>. </a:t>
            </a:r>
          </a:p>
          <a:p>
            <a:pPr algn="l"/>
            <a:endParaRPr lang="en-TT" sz="2800" dirty="0">
              <a:solidFill>
                <a:schemeClr val="tx1"/>
              </a:solidFill>
              <a:latin typeface="Arial" pitchFamily="34" charset="0"/>
              <a:cs typeface="Arial" pitchFamily="34" charset="0"/>
            </a:endParaRPr>
          </a:p>
          <a:p>
            <a:pPr algn="l"/>
            <a:r>
              <a:rPr lang="en-TT" sz="2800" u="sng" dirty="0" smtClean="0">
                <a:solidFill>
                  <a:srgbClr val="FF0000"/>
                </a:solidFill>
                <a:latin typeface="Arial" pitchFamily="34" charset="0"/>
                <a:cs typeface="Arial" pitchFamily="34" charset="0"/>
              </a:rPr>
              <a:t>Most reactions are not reversible</a:t>
            </a:r>
            <a:r>
              <a:rPr lang="en-TT" sz="2800" dirty="0" smtClean="0">
                <a:solidFill>
                  <a:schemeClr val="tx1"/>
                </a:solidFill>
                <a:latin typeface="Arial" pitchFamily="34" charset="0"/>
                <a:cs typeface="Arial" pitchFamily="34" charset="0"/>
              </a:rPr>
              <a:t>; they can only proceed in one direction.</a:t>
            </a:r>
          </a:p>
          <a:p>
            <a:pPr algn="l"/>
            <a:endParaRPr lang="en-TT" sz="2800" dirty="0" smtClean="0">
              <a:solidFill>
                <a:schemeClr val="tx1"/>
              </a:solidFill>
              <a:latin typeface="Arial" pitchFamily="34" charset="0"/>
              <a:cs typeface="Arial" pitchFamily="34" charset="0"/>
            </a:endParaRPr>
          </a:p>
          <a:p>
            <a:pPr algn="l"/>
            <a:r>
              <a:rPr lang="en-TT" sz="2800" dirty="0" smtClean="0">
                <a:solidFill>
                  <a:schemeClr val="tx1"/>
                </a:solidFill>
                <a:latin typeface="Arial" pitchFamily="34" charset="0"/>
                <a:cs typeface="Arial" pitchFamily="34" charset="0"/>
              </a:rPr>
              <a:t>If a reaction is </a:t>
            </a:r>
            <a:r>
              <a:rPr lang="en-TT" sz="2800" dirty="0" smtClean="0">
                <a:solidFill>
                  <a:srgbClr val="FF0000"/>
                </a:solidFill>
                <a:latin typeface="Arial" pitchFamily="34" charset="0"/>
                <a:cs typeface="Arial" pitchFamily="34" charset="0"/>
              </a:rPr>
              <a:t>reversible</a:t>
            </a:r>
            <a:r>
              <a:rPr lang="en-TT" sz="2800" dirty="0" smtClean="0">
                <a:solidFill>
                  <a:schemeClr val="tx1"/>
                </a:solidFill>
                <a:latin typeface="Arial" pitchFamily="34" charset="0"/>
                <a:cs typeface="Arial" pitchFamily="34" charset="0"/>
              </a:rPr>
              <a:t> a </a:t>
            </a:r>
            <a:r>
              <a:rPr lang="en-TT" sz="2800" dirty="0" smtClean="0">
                <a:solidFill>
                  <a:srgbClr val="FF0000"/>
                </a:solidFill>
                <a:latin typeface="Arial" pitchFamily="34" charset="0"/>
                <a:cs typeface="Arial" pitchFamily="34" charset="0"/>
              </a:rPr>
              <a:t>double arrow</a:t>
            </a:r>
            <a:r>
              <a:rPr lang="en-TT" sz="2800" dirty="0" smtClean="0">
                <a:solidFill>
                  <a:schemeClr val="tx1"/>
                </a:solidFill>
                <a:latin typeface="Arial" pitchFamily="34" charset="0"/>
                <a:cs typeface="Arial" pitchFamily="34" charset="0"/>
              </a:rPr>
              <a:t> (       )is used. In a reversible reaction we refer to the </a:t>
            </a:r>
            <a:r>
              <a:rPr lang="en-TT" sz="2800" dirty="0" smtClean="0">
                <a:solidFill>
                  <a:srgbClr val="FF0000"/>
                </a:solidFill>
                <a:latin typeface="Arial" pitchFamily="34" charset="0"/>
                <a:cs typeface="Arial" pitchFamily="34" charset="0"/>
              </a:rPr>
              <a:t>forward reaction </a:t>
            </a:r>
            <a:r>
              <a:rPr lang="en-TT" sz="2800" dirty="0" smtClean="0">
                <a:solidFill>
                  <a:schemeClr val="tx1"/>
                </a:solidFill>
                <a:latin typeface="Arial" pitchFamily="34" charset="0"/>
                <a:cs typeface="Arial" pitchFamily="34" charset="0"/>
              </a:rPr>
              <a:t>as proceeding from left to right and the </a:t>
            </a:r>
            <a:r>
              <a:rPr lang="en-TT" sz="2800" dirty="0" smtClean="0">
                <a:solidFill>
                  <a:srgbClr val="FF0000"/>
                </a:solidFill>
                <a:latin typeface="Arial" pitchFamily="34" charset="0"/>
                <a:cs typeface="Arial" pitchFamily="34" charset="0"/>
              </a:rPr>
              <a:t>reverse reaction </a:t>
            </a:r>
            <a:r>
              <a:rPr lang="en-TT" sz="2800" dirty="0" smtClean="0">
                <a:solidFill>
                  <a:schemeClr val="tx1"/>
                </a:solidFill>
                <a:latin typeface="Arial" pitchFamily="34" charset="0"/>
                <a:cs typeface="Arial" pitchFamily="34" charset="0"/>
              </a:rPr>
              <a:t>as proceeding from right to left. </a:t>
            </a:r>
            <a:endParaRPr lang="en-TT" sz="2800" dirty="0">
              <a:solidFill>
                <a:schemeClr val="tx1"/>
              </a:solidFill>
              <a:latin typeface="Arial" pitchFamily="34" charset="0"/>
              <a:cs typeface="Arial"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787601" y="5085184"/>
            <a:ext cx="742950" cy="190500"/>
          </a:xfrm>
          <a:prstGeom prst="rect">
            <a:avLst/>
          </a:prstGeom>
        </p:spPr>
      </p:pic>
    </p:spTree>
    <p:extLst>
      <p:ext uri="{BB962C8B-B14F-4D97-AF65-F5344CB8AC3E}">
        <p14:creationId xmlns:p14="http://schemas.microsoft.com/office/powerpoint/2010/main" xmlns="" val="1100702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16633"/>
            <a:ext cx="7772400" cy="1152128"/>
          </a:xfrm>
        </p:spPr>
        <p:txBody>
          <a:bodyPr>
            <a:normAutofit fontScale="90000"/>
          </a:bodyPr>
          <a:lstStyle/>
          <a:p>
            <a:r>
              <a:rPr lang="en-TT" b="1" dirty="0">
                <a:ln w="12700">
                  <a:solidFill>
                    <a:sysClr val="windowText" lastClr="000000"/>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Example of a </a:t>
            </a:r>
            <a:r>
              <a:rPr lang="en-TT" b="1" dirty="0" smtClean="0">
                <a:ln w="12700">
                  <a:solidFill>
                    <a:sysClr val="windowText" lastClr="000000"/>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Reversible Chemical Reaction</a:t>
            </a:r>
            <a:endParaRPr lang="en-TT" dirty="0">
              <a:solidFill>
                <a:schemeClr val="tx2"/>
              </a:solidFill>
            </a:endParaRPr>
          </a:p>
        </p:txBody>
      </p:sp>
      <p:sp>
        <p:nvSpPr>
          <p:cNvPr id="3" name="Subtitle 2"/>
          <p:cNvSpPr>
            <a:spLocks noGrp="1"/>
          </p:cNvSpPr>
          <p:nvPr>
            <p:ph type="subTitle" idx="1"/>
          </p:nvPr>
        </p:nvSpPr>
        <p:spPr>
          <a:xfrm>
            <a:off x="251520" y="1268760"/>
            <a:ext cx="8712968" cy="5400600"/>
          </a:xfrm>
        </p:spPr>
        <p:txBody>
          <a:bodyPr>
            <a:normAutofit/>
          </a:bodyPr>
          <a:lstStyle/>
          <a:p>
            <a:pPr algn="l"/>
            <a:r>
              <a:rPr lang="en-TT" sz="2800" dirty="0" smtClean="0">
                <a:solidFill>
                  <a:schemeClr val="tx1"/>
                </a:solidFill>
                <a:latin typeface="Arial" pitchFamily="34" charset="0"/>
                <a:cs typeface="Arial" pitchFamily="34" charset="0"/>
              </a:rPr>
              <a:t>When </a:t>
            </a:r>
            <a:r>
              <a:rPr lang="en-TT" sz="2800" dirty="0" smtClean="0">
                <a:solidFill>
                  <a:srgbClr val="FF0000"/>
                </a:solidFill>
                <a:latin typeface="Arial" pitchFamily="34" charset="0"/>
                <a:cs typeface="Arial" pitchFamily="34" charset="0"/>
              </a:rPr>
              <a:t>ammonium chloride solid </a:t>
            </a:r>
            <a:r>
              <a:rPr lang="en-TT" sz="2800" dirty="0" smtClean="0">
                <a:solidFill>
                  <a:schemeClr val="tx1"/>
                </a:solidFill>
                <a:latin typeface="Arial" pitchFamily="34" charset="0"/>
                <a:cs typeface="Arial" pitchFamily="34" charset="0"/>
              </a:rPr>
              <a:t>is heated it sublimes into </a:t>
            </a:r>
            <a:r>
              <a:rPr lang="en-TT" sz="2800" dirty="0" smtClean="0">
                <a:solidFill>
                  <a:srgbClr val="FF0000"/>
                </a:solidFill>
                <a:latin typeface="Arial" pitchFamily="34" charset="0"/>
                <a:cs typeface="Arial" pitchFamily="34" charset="0"/>
              </a:rPr>
              <a:t>ammonia</a:t>
            </a:r>
            <a:r>
              <a:rPr lang="en-TT" sz="2800" dirty="0" smtClean="0">
                <a:solidFill>
                  <a:schemeClr val="tx1"/>
                </a:solidFill>
                <a:latin typeface="Arial" pitchFamily="34" charset="0"/>
                <a:cs typeface="Arial" pitchFamily="34" charset="0"/>
              </a:rPr>
              <a:t> and </a:t>
            </a:r>
            <a:r>
              <a:rPr lang="en-TT" sz="2800" dirty="0" smtClean="0">
                <a:solidFill>
                  <a:srgbClr val="FF0000"/>
                </a:solidFill>
                <a:latin typeface="Arial" pitchFamily="34" charset="0"/>
                <a:cs typeface="Arial" pitchFamily="34" charset="0"/>
              </a:rPr>
              <a:t>hydrogen chloride</a:t>
            </a:r>
            <a:r>
              <a:rPr lang="en-TT" sz="2800" dirty="0" smtClean="0">
                <a:solidFill>
                  <a:schemeClr val="tx1"/>
                </a:solidFill>
                <a:latin typeface="Arial" pitchFamily="34" charset="0"/>
                <a:cs typeface="Arial" pitchFamily="34" charset="0"/>
              </a:rPr>
              <a:t> gas. On cooling the two gases recombine to from </a:t>
            </a:r>
            <a:r>
              <a:rPr lang="en-TT" sz="2800" dirty="0" smtClean="0">
                <a:solidFill>
                  <a:srgbClr val="FF0000"/>
                </a:solidFill>
                <a:latin typeface="Arial" pitchFamily="34" charset="0"/>
                <a:cs typeface="Arial" pitchFamily="34" charset="0"/>
              </a:rPr>
              <a:t>ammonium chloride</a:t>
            </a:r>
            <a:r>
              <a:rPr lang="en-TT" sz="2800" dirty="0" smtClean="0">
                <a:solidFill>
                  <a:schemeClr val="tx1"/>
                </a:solidFill>
                <a:latin typeface="Arial" pitchFamily="34" charset="0"/>
                <a:cs typeface="Arial" pitchFamily="34" charset="0"/>
              </a:rPr>
              <a:t> again.</a:t>
            </a:r>
          </a:p>
          <a:p>
            <a:pPr algn="l"/>
            <a:endParaRPr lang="en-TT" sz="2800" dirty="0" smtClean="0">
              <a:solidFill>
                <a:schemeClr val="tx1"/>
              </a:solidFill>
              <a:latin typeface="Arial" pitchFamily="34" charset="0"/>
              <a:cs typeface="Arial" pitchFamily="34" charset="0"/>
            </a:endParaRPr>
          </a:p>
          <a:p>
            <a:pPr algn="l"/>
            <a:r>
              <a:rPr lang="en-TT" sz="2400" dirty="0" smtClean="0">
                <a:solidFill>
                  <a:schemeClr val="tx1"/>
                </a:solidFill>
                <a:latin typeface="Arial" pitchFamily="34" charset="0"/>
                <a:cs typeface="Arial" pitchFamily="34" charset="0"/>
              </a:rPr>
              <a:t>NH</a:t>
            </a:r>
            <a:r>
              <a:rPr lang="en-TT" sz="2400" baseline="-25000" dirty="0" smtClean="0">
                <a:solidFill>
                  <a:schemeClr val="tx1"/>
                </a:solidFill>
                <a:latin typeface="Arial" pitchFamily="34" charset="0"/>
                <a:cs typeface="Arial" pitchFamily="34" charset="0"/>
              </a:rPr>
              <a:t>4</a:t>
            </a:r>
            <a:r>
              <a:rPr lang="en-TT" sz="2400" dirty="0" smtClean="0">
                <a:solidFill>
                  <a:schemeClr val="tx1"/>
                </a:solidFill>
                <a:latin typeface="Arial" pitchFamily="34" charset="0"/>
                <a:cs typeface="Arial" pitchFamily="34" charset="0"/>
              </a:rPr>
              <a:t>Cl</a:t>
            </a:r>
            <a:r>
              <a:rPr lang="en-TT" sz="2400" baseline="-25000" dirty="0" smtClean="0">
                <a:solidFill>
                  <a:schemeClr val="tx1"/>
                </a:solidFill>
                <a:latin typeface="Arial" pitchFamily="34" charset="0"/>
                <a:cs typeface="Arial" pitchFamily="34" charset="0"/>
              </a:rPr>
              <a:t>(s)</a:t>
            </a:r>
            <a:r>
              <a:rPr lang="en-TT" sz="2400" dirty="0" smtClean="0">
                <a:solidFill>
                  <a:schemeClr val="tx1"/>
                </a:solidFill>
                <a:latin typeface="Arial" pitchFamily="34" charset="0"/>
                <a:cs typeface="Arial" pitchFamily="34" charset="0"/>
              </a:rPr>
              <a:t>          NH</a:t>
            </a:r>
            <a:r>
              <a:rPr lang="en-TT" sz="2400" baseline="-25000" dirty="0" smtClean="0">
                <a:solidFill>
                  <a:schemeClr val="tx1"/>
                </a:solidFill>
                <a:latin typeface="Arial" pitchFamily="34" charset="0"/>
                <a:cs typeface="Arial" pitchFamily="34" charset="0"/>
              </a:rPr>
              <a:t>3(g) </a:t>
            </a:r>
            <a:r>
              <a:rPr lang="en-TT" sz="2400" dirty="0" smtClean="0">
                <a:solidFill>
                  <a:schemeClr val="tx1"/>
                </a:solidFill>
                <a:latin typeface="Arial" pitchFamily="34" charset="0"/>
                <a:cs typeface="Arial" pitchFamily="34" charset="0"/>
              </a:rPr>
              <a:t>+ </a:t>
            </a:r>
            <a:r>
              <a:rPr lang="en-TT" sz="2400" dirty="0" err="1" smtClean="0">
                <a:solidFill>
                  <a:schemeClr val="tx1"/>
                </a:solidFill>
                <a:latin typeface="Arial" pitchFamily="34" charset="0"/>
                <a:cs typeface="Arial" pitchFamily="34" charset="0"/>
              </a:rPr>
              <a:t>HCl</a:t>
            </a:r>
            <a:r>
              <a:rPr lang="en-TT" sz="2400" baseline="-25000" dirty="0" smtClean="0">
                <a:solidFill>
                  <a:schemeClr val="tx1"/>
                </a:solidFill>
                <a:latin typeface="Arial" pitchFamily="34" charset="0"/>
                <a:cs typeface="Arial" pitchFamily="34" charset="0"/>
              </a:rPr>
              <a:t>(g)</a:t>
            </a:r>
            <a:endParaRPr lang="en-TT" sz="2400" baseline="-25000" dirty="0">
              <a:solidFill>
                <a:schemeClr val="tx1"/>
              </a:solidFill>
              <a:latin typeface="Arial" pitchFamily="34" charset="0"/>
              <a:cs typeface="Arial"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403648" y="3717032"/>
            <a:ext cx="742950" cy="1905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211960" y="2636912"/>
            <a:ext cx="4680519" cy="4221088"/>
          </a:xfrm>
          <a:prstGeom prst="rect">
            <a:avLst/>
          </a:prstGeom>
        </p:spPr>
      </p:pic>
    </p:spTree>
    <p:extLst>
      <p:ext uri="{BB962C8B-B14F-4D97-AF65-F5344CB8AC3E}">
        <p14:creationId xmlns:p14="http://schemas.microsoft.com/office/powerpoint/2010/main" xmlns="" val="113156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16633"/>
            <a:ext cx="7772400" cy="873967"/>
          </a:xfrm>
        </p:spPr>
        <p:txBody>
          <a:bodyPr>
            <a:normAutofit/>
          </a:bodyPr>
          <a:lstStyle/>
          <a:p>
            <a:r>
              <a:rPr lang="en-TT" b="1" dirty="0" smtClean="0">
                <a:ln w="12700">
                  <a:solidFill>
                    <a:sysClr val="windowText" lastClr="000000"/>
                  </a:solidFill>
                  <a:prstDash val="solid"/>
                </a:ln>
                <a:solidFill>
                  <a:srgbClr val="B33B7A"/>
                </a:solidFill>
                <a:effectLst>
                  <a:outerShdw blurRad="41275" dist="20320" dir="1800000" algn="tl" rotWithShape="0">
                    <a:srgbClr val="000000">
                      <a:alpha val="40000"/>
                    </a:srgbClr>
                  </a:outerShdw>
                </a:effectLst>
                <a:latin typeface="Arial" pitchFamily="34" charset="0"/>
                <a:cs typeface="Arial" pitchFamily="34" charset="0"/>
              </a:rPr>
              <a:t>Questions</a:t>
            </a:r>
            <a:endParaRPr lang="en-TT" dirty="0">
              <a:solidFill>
                <a:srgbClr val="B33B7A"/>
              </a:solidFill>
            </a:endParaRPr>
          </a:p>
        </p:txBody>
      </p:sp>
      <p:sp>
        <p:nvSpPr>
          <p:cNvPr id="3" name="Subtitle 2"/>
          <p:cNvSpPr>
            <a:spLocks noGrp="1"/>
          </p:cNvSpPr>
          <p:nvPr>
            <p:ph type="subTitle" idx="1"/>
          </p:nvPr>
        </p:nvSpPr>
        <p:spPr>
          <a:xfrm>
            <a:off x="251520" y="914400"/>
            <a:ext cx="8712968" cy="5754960"/>
          </a:xfrm>
        </p:spPr>
        <p:txBody>
          <a:bodyPr>
            <a:normAutofit/>
          </a:bodyPr>
          <a:lstStyle/>
          <a:p>
            <a:pPr algn="l"/>
            <a:r>
              <a:rPr lang="en-TT" sz="2400" dirty="0" smtClean="0">
                <a:solidFill>
                  <a:schemeClr val="tx1"/>
                </a:solidFill>
                <a:latin typeface="Arial" pitchFamily="34" charset="0"/>
                <a:cs typeface="Arial" pitchFamily="34" charset="0"/>
              </a:rPr>
              <a:t>1. Balance the following equations, and then classify the reactions as synthesis, decomposition, single displacement, ionic precipitation or neutralisation reactions:</a:t>
            </a:r>
          </a:p>
          <a:p>
            <a:pPr algn="l"/>
            <a:endParaRPr lang="en-US" sz="2400" dirty="0" smtClean="0">
              <a:solidFill>
                <a:schemeClr val="tx1"/>
              </a:solidFill>
              <a:latin typeface="Arial" pitchFamily="34" charset="0"/>
              <a:cs typeface="Arial" pitchFamily="34" charset="0"/>
            </a:endParaRPr>
          </a:p>
          <a:p>
            <a:pPr algn="l"/>
            <a:r>
              <a:rPr lang="en-TT" sz="2400" dirty="0" smtClean="0">
                <a:solidFill>
                  <a:schemeClr val="tx1"/>
                </a:solidFill>
                <a:latin typeface="Arial" pitchFamily="34" charset="0"/>
                <a:cs typeface="Arial" pitchFamily="34" charset="0"/>
              </a:rPr>
              <a:t>(a) H</a:t>
            </a:r>
            <a:r>
              <a:rPr lang="en-TT" sz="2400" baseline="-25000" dirty="0" smtClean="0">
                <a:solidFill>
                  <a:schemeClr val="tx1"/>
                </a:solidFill>
                <a:latin typeface="Arial" pitchFamily="34" charset="0"/>
                <a:cs typeface="Arial" pitchFamily="34" charset="0"/>
              </a:rPr>
              <a:t>2</a:t>
            </a:r>
            <a:r>
              <a:rPr lang="en-TT" sz="2400" dirty="0" smtClean="0">
                <a:solidFill>
                  <a:schemeClr val="tx1"/>
                </a:solidFill>
                <a:latin typeface="Arial" pitchFamily="34" charset="0"/>
                <a:cs typeface="Arial" pitchFamily="34" charset="0"/>
              </a:rPr>
              <a:t>CO</a:t>
            </a:r>
            <a:r>
              <a:rPr lang="en-TT" sz="2400" baseline="-25000" dirty="0" smtClean="0">
                <a:solidFill>
                  <a:schemeClr val="tx1"/>
                </a:solidFill>
                <a:latin typeface="Arial" pitchFamily="34" charset="0"/>
                <a:cs typeface="Arial" pitchFamily="34" charset="0"/>
              </a:rPr>
              <a:t>3(g)  </a:t>
            </a:r>
            <a:r>
              <a:rPr lang="en-TT" sz="2400" dirty="0" smtClean="0">
                <a:solidFill>
                  <a:schemeClr val="tx1"/>
                </a:solidFill>
                <a:latin typeface="Arial" pitchFamily="34" charset="0"/>
                <a:cs typeface="Arial" pitchFamily="34" charset="0"/>
              </a:rPr>
              <a:t>→ H</a:t>
            </a:r>
            <a:r>
              <a:rPr lang="en-TT" sz="2400" baseline="-25000" dirty="0" smtClean="0">
                <a:solidFill>
                  <a:schemeClr val="tx1"/>
                </a:solidFill>
                <a:latin typeface="Arial" pitchFamily="34" charset="0"/>
                <a:cs typeface="Arial" pitchFamily="34" charset="0"/>
              </a:rPr>
              <a:t>2</a:t>
            </a:r>
            <a:r>
              <a:rPr lang="en-TT" sz="2400" dirty="0" smtClean="0">
                <a:solidFill>
                  <a:schemeClr val="tx1"/>
                </a:solidFill>
                <a:latin typeface="Arial" pitchFamily="34" charset="0"/>
                <a:cs typeface="Arial" pitchFamily="34" charset="0"/>
              </a:rPr>
              <a:t>O</a:t>
            </a:r>
            <a:r>
              <a:rPr lang="en-TT" sz="2400" baseline="-25000" dirty="0" smtClean="0">
                <a:solidFill>
                  <a:schemeClr val="tx1"/>
                </a:solidFill>
                <a:latin typeface="Arial" pitchFamily="34" charset="0"/>
                <a:cs typeface="Arial" pitchFamily="34" charset="0"/>
              </a:rPr>
              <a:t>(l)</a:t>
            </a:r>
            <a:r>
              <a:rPr lang="en-TT" sz="2400" dirty="0" smtClean="0">
                <a:solidFill>
                  <a:schemeClr val="tx1"/>
                </a:solidFill>
                <a:latin typeface="Arial" pitchFamily="34" charset="0"/>
                <a:cs typeface="Arial" pitchFamily="34" charset="0"/>
              </a:rPr>
              <a:t> + CO</a:t>
            </a:r>
            <a:r>
              <a:rPr lang="en-TT" sz="2400" baseline="-25000" dirty="0" smtClean="0">
                <a:solidFill>
                  <a:schemeClr val="tx1"/>
                </a:solidFill>
                <a:latin typeface="Arial" pitchFamily="34" charset="0"/>
                <a:cs typeface="Arial" pitchFamily="34" charset="0"/>
              </a:rPr>
              <a:t>2(g)</a:t>
            </a:r>
            <a:endParaRPr lang="en-US" sz="2400" dirty="0" smtClean="0">
              <a:solidFill>
                <a:schemeClr val="tx1"/>
              </a:solidFill>
              <a:latin typeface="Arial" pitchFamily="34" charset="0"/>
              <a:cs typeface="Arial" pitchFamily="34" charset="0"/>
            </a:endParaRPr>
          </a:p>
          <a:p>
            <a:pPr algn="l"/>
            <a:r>
              <a:rPr lang="en-TT" sz="2400" dirty="0" smtClean="0">
                <a:solidFill>
                  <a:schemeClr val="tx1"/>
                </a:solidFill>
                <a:latin typeface="Arial" pitchFamily="34" charset="0"/>
                <a:cs typeface="Arial" pitchFamily="34" charset="0"/>
              </a:rPr>
              <a:t> </a:t>
            </a:r>
            <a:endParaRPr lang="en-US" sz="2400" dirty="0" smtClean="0">
              <a:solidFill>
                <a:schemeClr val="tx1"/>
              </a:solidFill>
              <a:latin typeface="Arial" pitchFamily="34" charset="0"/>
              <a:cs typeface="Arial" pitchFamily="34" charset="0"/>
            </a:endParaRPr>
          </a:p>
          <a:p>
            <a:pPr algn="l"/>
            <a:r>
              <a:rPr lang="en-TT" sz="2400" dirty="0" smtClean="0">
                <a:solidFill>
                  <a:schemeClr val="tx1"/>
                </a:solidFill>
                <a:latin typeface="Arial" pitchFamily="34" charset="0"/>
                <a:cs typeface="Arial" pitchFamily="34" charset="0"/>
              </a:rPr>
              <a:t>(b) Fe</a:t>
            </a:r>
            <a:r>
              <a:rPr lang="en-TT" sz="2400" baseline="-25000" dirty="0" smtClean="0">
                <a:solidFill>
                  <a:schemeClr val="tx1"/>
                </a:solidFill>
                <a:latin typeface="Arial" pitchFamily="34" charset="0"/>
                <a:cs typeface="Arial" pitchFamily="34" charset="0"/>
              </a:rPr>
              <a:t>(s)</a:t>
            </a:r>
            <a:r>
              <a:rPr lang="en-TT" sz="2400" dirty="0" smtClean="0">
                <a:solidFill>
                  <a:schemeClr val="tx1"/>
                </a:solidFill>
                <a:latin typeface="Arial" pitchFamily="34" charset="0"/>
                <a:cs typeface="Arial" pitchFamily="34" charset="0"/>
              </a:rPr>
              <a:t> + Cl</a:t>
            </a:r>
            <a:r>
              <a:rPr lang="en-TT" sz="2400" baseline="-25000" dirty="0" smtClean="0">
                <a:solidFill>
                  <a:schemeClr val="tx1"/>
                </a:solidFill>
                <a:latin typeface="Arial" pitchFamily="34" charset="0"/>
                <a:cs typeface="Arial" pitchFamily="34" charset="0"/>
              </a:rPr>
              <a:t>2(g) </a:t>
            </a:r>
            <a:r>
              <a:rPr lang="en-TT" sz="2400" dirty="0" smtClean="0">
                <a:solidFill>
                  <a:schemeClr val="tx1"/>
                </a:solidFill>
                <a:latin typeface="Arial" pitchFamily="34" charset="0"/>
                <a:cs typeface="Arial" pitchFamily="34" charset="0"/>
              </a:rPr>
              <a:t>→ FeCl</a:t>
            </a:r>
            <a:r>
              <a:rPr lang="en-TT" sz="2400" baseline="-25000" dirty="0" smtClean="0">
                <a:solidFill>
                  <a:schemeClr val="tx1"/>
                </a:solidFill>
                <a:latin typeface="Arial" pitchFamily="34" charset="0"/>
                <a:cs typeface="Arial" pitchFamily="34" charset="0"/>
              </a:rPr>
              <a:t>3(s)</a:t>
            </a:r>
            <a:endParaRPr lang="en-US" sz="2400" dirty="0" smtClean="0">
              <a:solidFill>
                <a:schemeClr val="tx1"/>
              </a:solidFill>
              <a:latin typeface="Arial" pitchFamily="34" charset="0"/>
              <a:cs typeface="Arial" pitchFamily="34" charset="0"/>
            </a:endParaRPr>
          </a:p>
          <a:p>
            <a:pPr algn="l"/>
            <a:r>
              <a:rPr lang="en-TT" sz="2400" dirty="0" smtClean="0">
                <a:solidFill>
                  <a:schemeClr val="tx1"/>
                </a:solidFill>
                <a:latin typeface="Arial" pitchFamily="34" charset="0"/>
                <a:cs typeface="Arial" pitchFamily="34" charset="0"/>
              </a:rPr>
              <a:t> </a:t>
            </a:r>
            <a:endParaRPr lang="en-US" sz="2400" dirty="0" smtClean="0">
              <a:solidFill>
                <a:schemeClr val="tx1"/>
              </a:solidFill>
              <a:latin typeface="Arial" pitchFamily="34" charset="0"/>
              <a:cs typeface="Arial" pitchFamily="34" charset="0"/>
            </a:endParaRPr>
          </a:p>
          <a:p>
            <a:pPr algn="l"/>
            <a:r>
              <a:rPr lang="en-TT" sz="2400" dirty="0" smtClean="0">
                <a:solidFill>
                  <a:schemeClr val="tx1"/>
                </a:solidFill>
                <a:latin typeface="Arial" pitchFamily="34" charset="0"/>
                <a:cs typeface="Arial" pitchFamily="34" charset="0"/>
              </a:rPr>
              <a:t>(c) Zn</a:t>
            </a:r>
            <a:r>
              <a:rPr lang="en-TT" sz="2400" baseline="-25000" dirty="0" smtClean="0">
                <a:solidFill>
                  <a:schemeClr val="tx1"/>
                </a:solidFill>
                <a:latin typeface="Arial" pitchFamily="34" charset="0"/>
                <a:cs typeface="Arial" pitchFamily="34" charset="0"/>
              </a:rPr>
              <a:t>(s)</a:t>
            </a:r>
            <a:r>
              <a:rPr lang="en-TT" sz="2400" dirty="0" smtClean="0">
                <a:solidFill>
                  <a:schemeClr val="tx1"/>
                </a:solidFill>
                <a:latin typeface="Arial" pitchFamily="34" charset="0"/>
                <a:cs typeface="Arial" pitchFamily="34" charset="0"/>
              </a:rPr>
              <a:t> + </a:t>
            </a:r>
            <a:r>
              <a:rPr lang="en-TT" sz="2400" dirty="0" err="1" smtClean="0">
                <a:solidFill>
                  <a:schemeClr val="tx1"/>
                </a:solidFill>
                <a:latin typeface="Arial" pitchFamily="34" charset="0"/>
                <a:cs typeface="Arial" pitchFamily="34" charset="0"/>
              </a:rPr>
              <a:t>HCl</a:t>
            </a:r>
            <a:r>
              <a:rPr lang="en-TT" sz="2400" baseline="-25000" dirty="0" smtClean="0">
                <a:solidFill>
                  <a:schemeClr val="tx1"/>
                </a:solidFill>
                <a:latin typeface="Arial" pitchFamily="34" charset="0"/>
                <a:cs typeface="Arial" pitchFamily="34" charset="0"/>
              </a:rPr>
              <a:t>(</a:t>
            </a:r>
            <a:r>
              <a:rPr lang="en-TT" sz="2400" baseline="-25000" dirty="0" err="1" smtClean="0">
                <a:solidFill>
                  <a:schemeClr val="tx1"/>
                </a:solidFill>
                <a:latin typeface="Arial" pitchFamily="34" charset="0"/>
                <a:cs typeface="Arial" pitchFamily="34" charset="0"/>
              </a:rPr>
              <a:t>aq</a:t>
            </a:r>
            <a:r>
              <a:rPr lang="en-TT" sz="2400" baseline="-25000" dirty="0" smtClean="0">
                <a:solidFill>
                  <a:schemeClr val="tx1"/>
                </a:solidFill>
                <a:latin typeface="Arial" pitchFamily="34" charset="0"/>
                <a:cs typeface="Arial" pitchFamily="34" charset="0"/>
              </a:rPr>
              <a:t>)  </a:t>
            </a:r>
            <a:r>
              <a:rPr lang="en-TT" sz="2400" dirty="0" smtClean="0">
                <a:solidFill>
                  <a:schemeClr val="tx1"/>
                </a:solidFill>
                <a:latin typeface="Arial" pitchFamily="34" charset="0"/>
                <a:cs typeface="Arial" pitchFamily="34" charset="0"/>
              </a:rPr>
              <a:t>→ ZnCl</a:t>
            </a:r>
            <a:r>
              <a:rPr lang="en-TT" sz="2400" baseline="-25000" dirty="0" smtClean="0">
                <a:solidFill>
                  <a:schemeClr val="tx1"/>
                </a:solidFill>
                <a:latin typeface="Arial" pitchFamily="34" charset="0"/>
                <a:cs typeface="Arial" pitchFamily="34" charset="0"/>
              </a:rPr>
              <a:t>2(</a:t>
            </a:r>
            <a:r>
              <a:rPr lang="en-TT" sz="2400" baseline="-25000" dirty="0" err="1" smtClean="0">
                <a:solidFill>
                  <a:schemeClr val="tx1"/>
                </a:solidFill>
                <a:latin typeface="Arial" pitchFamily="34" charset="0"/>
                <a:cs typeface="Arial" pitchFamily="34" charset="0"/>
              </a:rPr>
              <a:t>aq</a:t>
            </a:r>
            <a:r>
              <a:rPr lang="en-TT" sz="2400" baseline="-25000" dirty="0" smtClean="0">
                <a:solidFill>
                  <a:schemeClr val="tx1"/>
                </a:solidFill>
                <a:latin typeface="Arial" pitchFamily="34" charset="0"/>
                <a:cs typeface="Arial" pitchFamily="34" charset="0"/>
              </a:rPr>
              <a:t>) </a:t>
            </a:r>
            <a:r>
              <a:rPr lang="en-TT" sz="2400" dirty="0" smtClean="0">
                <a:solidFill>
                  <a:schemeClr val="tx1"/>
                </a:solidFill>
                <a:latin typeface="Arial" pitchFamily="34" charset="0"/>
                <a:cs typeface="Arial" pitchFamily="34" charset="0"/>
              </a:rPr>
              <a:t>+ H</a:t>
            </a:r>
            <a:r>
              <a:rPr lang="en-TT" sz="2400" baseline="-25000" dirty="0" smtClean="0">
                <a:solidFill>
                  <a:schemeClr val="tx1"/>
                </a:solidFill>
                <a:latin typeface="Arial" pitchFamily="34" charset="0"/>
                <a:cs typeface="Arial" pitchFamily="34" charset="0"/>
              </a:rPr>
              <a:t>2(g)</a:t>
            </a:r>
            <a:endParaRPr lang="en-US" sz="2400" dirty="0" smtClean="0">
              <a:solidFill>
                <a:schemeClr val="tx1"/>
              </a:solidFill>
              <a:latin typeface="Arial" pitchFamily="34" charset="0"/>
              <a:cs typeface="Arial" pitchFamily="34" charset="0"/>
            </a:endParaRPr>
          </a:p>
          <a:p>
            <a:pPr algn="l"/>
            <a:r>
              <a:rPr lang="en-TT" sz="2400" dirty="0" smtClean="0">
                <a:solidFill>
                  <a:schemeClr val="tx1"/>
                </a:solidFill>
                <a:latin typeface="Arial" pitchFamily="34" charset="0"/>
                <a:cs typeface="Arial" pitchFamily="34" charset="0"/>
              </a:rPr>
              <a:t> </a:t>
            </a:r>
            <a:endParaRPr lang="en-US" sz="2400" dirty="0" smtClean="0">
              <a:solidFill>
                <a:schemeClr val="tx1"/>
              </a:solidFill>
              <a:latin typeface="Arial" pitchFamily="34" charset="0"/>
              <a:cs typeface="Arial" pitchFamily="34" charset="0"/>
            </a:endParaRPr>
          </a:p>
          <a:p>
            <a:pPr algn="l"/>
            <a:r>
              <a:rPr lang="en-TT" sz="2400" dirty="0" smtClean="0">
                <a:solidFill>
                  <a:schemeClr val="tx1"/>
                </a:solidFill>
                <a:latin typeface="Arial" pitchFamily="34" charset="0"/>
                <a:cs typeface="Arial" pitchFamily="34" charset="0"/>
              </a:rPr>
              <a:t>(d) </a:t>
            </a:r>
            <a:r>
              <a:rPr lang="en-TT" sz="2400" dirty="0" err="1" smtClean="0">
                <a:solidFill>
                  <a:schemeClr val="tx1"/>
                </a:solidFill>
                <a:latin typeface="Arial" pitchFamily="34" charset="0"/>
                <a:cs typeface="Arial" pitchFamily="34" charset="0"/>
              </a:rPr>
              <a:t>NaOH</a:t>
            </a:r>
            <a:r>
              <a:rPr lang="en-TT" sz="2400" baseline="-25000" dirty="0" smtClean="0">
                <a:solidFill>
                  <a:schemeClr val="tx1"/>
                </a:solidFill>
                <a:latin typeface="Arial" pitchFamily="34" charset="0"/>
                <a:cs typeface="Arial" pitchFamily="34" charset="0"/>
              </a:rPr>
              <a:t>(</a:t>
            </a:r>
            <a:r>
              <a:rPr lang="en-TT" sz="2400" baseline="-25000" dirty="0" err="1" smtClean="0">
                <a:solidFill>
                  <a:schemeClr val="tx1"/>
                </a:solidFill>
                <a:latin typeface="Arial" pitchFamily="34" charset="0"/>
                <a:cs typeface="Arial" pitchFamily="34" charset="0"/>
              </a:rPr>
              <a:t>aq</a:t>
            </a:r>
            <a:r>
              <a:rPr lang="en-TT" sz="2400" baseline="-25000" dirty="0" smtClean="0">
                <a:solidFill>
                  <a:schemeClr val="tx1"/>
                </a:solidFill>
                <a:latin typeface="Arial" pitchFamily="34" charset="0"/>
                <a:cs typeface="Arial" pitchFamily="34" charset="0"/>
              </a:rPr>
              <a:t>)</a:t>
            </a:r>
            <a:r>
              <a:rPr lang="en-TT" sz="2400" dirty="0" smtClean="0">
                <a:solidFill>
                  <a:schemeClr val="tx1"/>
                </a:solidFill>
                <a:latin typeface="Arial" pitchFamily="34" charset="0"/>
                <a:cs typeface="Arial" pitchFamily="34" charset="0"/>
              </a:rPr>
              <a:t> + H</a:t>
            </a:r>
            <a:r>
              <a:rPr lang="en-TT" sz="2400" baseline="-25000" dirty="0" smtClean="0">
                <a:solidFill>
                  <a:schemeClr val="tx1"/>
                </a:solidFill>
                <a:latin typeface="Arial" pitchFamily="34" charset="0"/>
                <a:cs typeface="Arial" pitchFamily="34" charset="0"/>
              </a:rPr>
              <a:t>2</a:t>
            </a:r>
            <a:r>
              <a:rPr lang="en-TT" sz="2400" dirty="0" smtClean="0">
                <a:solidFill>
                  <a:schemeClr val="tx1"/>
                </a:solidFill>
                <a:latin typeface="Arial" pitchFamily="34" charset="0"/>
                <a:cs typeface="Arial" pitchFamily="34" charset="0"/>
              </a:rPr>
              <a:t>SO</a:t>
            </a:r>
            <a:r>
              <a:rPr lang="en-TT" sz="2400" baseline="-25000" dirty="0" smtClean="0">
                <a:solidFill>
                  <a:schemeClr val="tx1"/>
                </a:solidFill>
                <a:latin typeface="Arial" pitchFamily="34" charset="0"/>
                <a:cs typeface="Arial" pitchFamily="34" charset="0"/>
              </a:rPr>
              <a:t>4(</a:t>
            </a:r>
            <a:r>
              <a:rPr lang="en-TT" sz="2400" baseline="-25000" dirty="0" err="1" smtClean="0">
                <a:solidFill>
                  <a:schemeClr val="tx1"/>
                </a:solidFill>
                <a:latin typeface="Arial" pitchFamily="34" charset="0"/>
                <a:cs typeface="Arial" pitchFamily="34" charset="0"/>
              </a:rPr>
              <a:t>aq</a:t>
            </a:r>
            <a:r>
              <a:rPr lang="en-TT" sz="2400" baseline="-25000" dirty="0" smtClean="0">
                <a:solidFill>
                  <a:schemeClr val="tx1"/>
                </a:solidFill>
                <a:latin typeface="Arial" pitchFamily="34" charset="0"/>
                <a:cs typeface="Arial" pitchFamily="34" charset="0"/>
              </a:rPr>
              <a:t>)  </a:t>
            </a:r>
            <a:r>
              <a:rPr lang="en-TT" sz="2400" dirty="0" smtClean="0">
                <a:solidFill>
                  <a:schemeClr val="tx1"/>
                </a:solidFill>
                <a:latin typeface="Arial" pitchFamily="34" charset="0"/>
                <a:cs typeface="Arial" pitchFamily="34" charset="0"/>
              </a:rPr>
              <a:t>→ Na</a:t>
            </a:r>
            <a:r>
              <a:rPr lang="en-TT" sz="2400" baseline="-25000" dirty="0" smtClean="0">
                <a:solidFill>
                  <a:schemeClr val="tx1"/>
                </a:solidFill>
                <a:latin typeface="Arial" pitchFamily="34" charset="0"/>
                <a:cs typeface="Arial" pitchFamily="34" charset="0"/>
              </a:rPr>
              <a:t>2</a:t>
            </a:r>
            <a:r>
              <a:rPr lang="en-TT" sz="2400" dirty="0" smtClean="0">
                <a:solidFill>
                  <a:schemeClr val="tx1"/>
                </a:solidFill>
                <a:latin typeface="Arial" pitchFamily="34" charset="0"/>
                <a:cs typeface="Arial" pitchFamily="34" charset="0"/>
              </a:rPr>
              <a:t>SO</a:t>
            </a:r>
            <a:r>
              <a:rPr lang="en-TT" sz="2400" baseline="-25000" dirty="0" smtClean="0">
                <a:solidFill>
                  <a:schemeClr val="tx1"/>
                </a:solidFill>
                <a:latin typeface="Arial" pitchFamily="34" charset="0"/>
                <a:cs typeface="Arial" pitchFamily="34" charset="0"/>
              </a:rPr>
              <a:t>4(</a:t>
            </a:r>
            <a:r>
              <a:rPr lang="en-TT" sz="2400" baseline="-25000" dirty="0" err="1" smtClean="0">
                <a:solidFill>
                  <a:schemeClr val="tx1"/>
                </a:solidFill>
                <a:latin typeface="Arial" pitchFamily="34" charset="0"/>
                <a:cs typeface="Arial" pitchFamily="34" charset="0"/>
              </a:rPr>
              <a:t>aq</a:t>
            </a:r>
            <a:r>
              <a:rPr lang="en-TT" sz="2400" baseline="-25000" dirty="0" smtClean="0">
                <a:solidFill>
                  <a:schemeClr val="tx1"/>
                </a:solidFill>
                <a:latin typeface="Arial" pitchFamily="34" charset="0"/>
                <a:cs typeface="Arial" pitchFamily="34" charset="0"/>
              </a:rPr>
              <a:t>) </a:t>
            </a:r>
            <a:r>
              <a:rPr lang="en-TT" sz="2400" dirty="0" smtClean="0">
                <a:solidFill>
                  <a:schemeClr val="tx1"/>
                </a:solidFill>
                <a:latin typeface="Arial" pitchFamily="34" charset="0"/>
                <a:cs typeface="Arial" pitchFamily="34" charset="0"/>
              </a:rPr>
              <a:t>+ H</a:t>
            </a:r>
            <a:r>
              <a:rPr lang="en-TT" sz="2400" baseline="-25000" dirty="0" smtClean="0">
                <a:solidFill>
                  <a:schemeClr val="tx1"/>
                </a:solidFill>
                <a:latin typeface="Arial" pitchFamily="34" charset="0"/>
                <a:cs typeface="Arial" pitchFamily="34" charset="0"/>
              </a:rPr>
              <a:t>2</a:t>
            </a:r>
            <a:r>
              <a:rPr lang="en-TT" sz="2400" dirty="0" smtClean="0">
                <a:solidFill>
                  <a:schemeClr val="tx1"/>
                </a:solidFill>
                <a:latin typeface="Arial" pitchFamily="34" charset="0"/>
                <a:cs typeface="Arial" pitchFamily="34" charset="0"/>
              </a:rPr>
              <a:t>O</a:t>
            </a:r>
            <a:r>
              <a:rPr lang="en-TT" sz="2400" baseline="-25000" dirty="0" smtClean="0">
                <a:solidFill>
                  <a:schemeClr val="tx1"/>
                </a:solidFill>
                <a:latin typeface="Arial" pitchFamily="34" charset="0"/>
                <a:cs typeface="Arial" pitchFamily="34" charset="0"/>
              </a:rPr>
              <a:t>(l)</a:t>
            </a:r>
            <a:endParaRPr lang="en-US" sz="2400" dirty="0" smtClean="0">
              <a:solidFill>
                <a:schemeClr val="tx1"/>
              </a:solidFill>
              <a:latin typeface="Arial" pitchFamily="34" charset="0"/>
              <a:cs typeface="Arial" pitchFamily="34" charset="0"/>
            </a:endParaRPr>
          </a:p>
          <a:p>
            <a:pPr algn="l"/>
            <a:r>
              <a:rPr lang="en-TT" sz="2400" baseline="-25000" dirty="0" smtClean="0">
                <a:solidFill>
                  <a:schemeClr val="tx1"/>
                </a:solidFill>
                <a:latin typeface="Arial" pitchFamily="34" charset="0"/>
                <a:cs typeface="Arial" pitchFamily="34" charset="0"/>
              </a:rPr>
              <a:t> </a:t>
            </a:r>
            <a:endParaRPr lang="en-US" sz="2400" dirty="0" smtClean="0">
              <a:solidFill>
                <a:schemeClr val="tx1"/>
              </a:solidFill>
              <a:latin typeface="Arial" pitchFamily="34" charset="0"/>
              <a:cs typeface="Arial" pitchFamily="34" charset="0"/>
            </a:endParaRPr>
          </a:p>
          <a:p>
            <a:pPr algn="l"/>
            <a:r>
              <a:rPr lang="en-TT" sz="2400" dirty="0" smtClean="0">
                <a:solidFill>
                  <a:schemeClr val="tx1"/>
                </a:solidFill>
                <a:latin typeface="Arial" pitchFamily="34" charset="0"/>
                <a:cs typeface="Arial" pitchFamily="34" charset="0"/>
              </a:rPr>
              <a:t>(e) AgNO</a:t>
            </a:r>
            <a:r>
              <a:rPr lang="en-TT" sz="2400" baseline="-25000" dirty="0" smtClean="0">
                <a:solidFill>
                  <a:schemeClr val="tx1"/>
                </a:solidFill>
                <a:latin typeface="Arial" pitchFamily="34" charset="0"/>
                <a:cs typeface="Arial" pitchFamily="34" charset="0"/>
              </a:rPr>
              <a:t>3(</a:t>
            </a:r>
            <a:r>
              <a:rPr lang="en-TT" sz="2400" baseline="-25000" dirty="0" err="1" smtClean="0">
                <a:solidFill>
                  <a:schemeClr val="tx1"/>
                </a:solidFill>
                <a:latin typeface="Arial" pitchFamily="34" charset="0"/>
                <a:cs typeface="Arial" pitchFamily="34" charset="0"/>
              </a:rPr>
              <a:t>aq</a:t>
            </a:r>
            <a:r>
              <a:rPr lang="en-TT" sz="2400" baseline="-25000" dirty="0" smtClean="0">
                <a:solidFill>
                  <a:schemeClr val="tx1"/>
                </a:solidFill>
                <a:latin typeface="Arial" pitchFamily="34" charset="0"/>
                <a:cs typeface="Arial" pitchFamily="34" charset="0"/>
              </a:rPr>
              <a:t>)</a:t>
            </a:r>
            <a:r>
              <a:rPr lang="en-TT" sz="2400" dirty="0" smtClean="0">
                <a:solidFill>
                  <a:schemeClr val="tx1"/>
                </a:solidFill>
                <a:latin typeface="Arial" pitchFamily="34" charset="0"/>
                <a:cs typeface="Arial" pitchFamily="34" charset="0"/>
              </a:rPr>
              <a:t> + MgBr</a:t>
            </a:r>
            <a:r>
              <a:rPr lang="en-TT" sz="2400" baseline="-25000" dirty="0" smtClean="0">
                <a:solidFill>
                  <a:schemeClr val="tx1"/>
                </a:solidFill>
                <a:latin typeface="Arial" pitchFamily="34" charset="0"/>
                <a:cs typeface="Arial" pitchFamily="34" charset="0"/>
              </a:rPr>
              <a:t>2(</a:t>
            </a:r>
            <a:r>
              <a:rPr lang="en-TT" sz="2400" baseline="-25000" dirty="0" err="1" smtClean="0">
                <a:solidFill>
                  <a:schemeClr val="tx1"/>
                </a:solidFill>
                <a:latin typeface="Arial" pitchFamily="34" charset="0"/>
                <a:cs typeface="Arial" pitchFamily="34" charset="0"/>
              </a:rPr>
              <a:t>aq</a:t>
            </a:r>
            <a:r>
              <a:rPr lang="en-TT" sz="2400" baseline="-25000" dirty="0" smtClean="0">
                <a:solidFill>
                  <a:schemeClr val="tx1"/>
                </a:solidFill>
                <a:latin typeface="Arial" pitchFamily="34" charset="0"/>
                <a:cs typeface="Arial" pitchFamily="34" charset="0"/>
              </a:rPr>
              <a:t>)</a:t>
            </a:r>
            <a:r>
              <a:rPr lang="en-TT" sz="2400" dirty="0" smtClean="0">
                <a:solidFill>
                  <a:schemeClr val="tx1"/>
                </a:solidFill>
                <a:latin typeface="Arial" pitchFamily="34" charset="0"/>
                <a:cs typeface="Arial" pitchFamily="34" charset="0"/>
              </a:rPr>
              <a:t>→ </a:t>
            </a:r>
            <a:r>
              <a:rPr lang="en-TT" sz="2400" dirty="0" err="1" smtClean="0">
                <a:solidFill>
                  <a:schemeClr val="tx1"/>
                </a:solidFill>
                <a:latin typeface="Arial" pitchFamily="34" charset="0"/>
                <a:cs typeface="Arial" pitchFamily="34" charset="0"/>
              </a:rPr>
              <a:t>AgBr</a:t>
            </a:r>
            <a:r>
              <a:rPr lang="en-TT" sz="2400" baseline="-25000" dirty="0" smtClean="0">
                <a:solidFill>
                  <a:schemeClr val="tx1"/>
                </a:solidFill>
                <a:latin typeface="Arial" pitchFamily="34" charset="0"/>
                <a:cs typeface="Arial" pitchFamily="34" charset="0"/>
              </a:rPr>
              <a:t>(s) </a:t>
            </a:r>
            <a:r>
              <a:rPr lang="en-TT" sz="2400" dirty="0" smtClean="0">
                <a:solidFill>
                  <a:schemeClr val="tx1"/>
                </a:solidFill>
                <a:latin typeface="Arial" pitchFamily="34" charset="0"/>
                <a:cs typeface="Arial" pitchFamily="34" charset="0"/>
              </a:rPr>
              <a:t>+ Mg(NO</a:t>
            </a:r>
            <a:r>
              <a:rPr lang="en-TT" sz="2400" baseline="-25000" dirty="0" smtClean="0">
                <a:solidFill>
                  <a:schemeClr val="tx1"/>
                </a:solidFill>
                <a:latin typeface="Arial" pitchFamily="34" charset="0"/>
                <a:cs typeface="Arial" pitchFamily="34" charset="0"/>
              </a:rPr>
              <a:t>3</a:t>
            </a:r>
            <a:r>
              <a:rPr lang="en-TT" sz="2400" dirty="0" smtClean="0">
                <a:solidFill>
                  <a:schemeClr val="tx1"/>
                </a:solidFill>
                <a:latin typeface="Arial" pitchFamily="34" charset="0"/>
                <a:cs typeface="Arial" pitchFamily="34" charset="0"/>
              </a:rPr>
              <a:t>)</a:t>
            </a:r>
            <a:r>
              <a:rPr lang="en-TT" sz="2400" baseline="-25000" dirty="0" smtClean="0">
                <a:solidFill>
                  <a:schemeClr val="tx1"/>
                </a:solidFill>
                <a:latin typeface="Arial" pitchFamily="34" charset="0"/>
                <a:cs typeface="Arial" pitchFamily="34" charset="0"/>
              </a:rPr>
              <a:t>2(</a:t>
            </a:r>
            <a:r>
              <a:rPr lang="en-TT" sz="2400" baseline="-25000" dirty="0" err="1" smtClean="0">
                <a:solidFill>
                  <a:schemeClr val="tx1"/>
                </a:solidFill>
                <a:latin typeface="Arial" pitchFamily="34" charset="0"/>
                <a:cs typeface="Arial" pitchFamily="34" charset="0"/>
              </a:rPr>
              <a:t>aq</a:t>
            </a:r>
            <a:r>
              <a:rPr lang="en-TT" sz="2400" baseline="-25000" dirty="0" smtClean="0">
                <a:solidFill>
                  <a:schemeClr val="tx1"/>
                </a:solidFill>
                <a:latin typeface="Arial" pitchFamily="34" charset="0"/>
                <a:cs typeface="Arial" pitchFamily="34" charset="0"/>
              </a:rPr>
              <a:t>)</a:t>
            </a:r>
            <a:endParaRPr lang="en-US" sz="2400" dirty="0" smtClean="0">
              <a:solidFill>
                <a:schemeClr val="tx1"/>
              </a:solidFill>
              <a:latin typeface="Arial" pitchFamily="34" charset="0"/>
              <a:cs typeface="Arial" pitchFamily="34" charset="0"/>
            </a:endParaRPr>
          </a:p>
          <a:p>
            <a:pPr algn="l"/>
            <a:endParaRPr lang="en-TT" sz="2400" baseline="-250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xmlns="" val="113156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 calcmode="lin" valueType="num">
                                      <p:cBhvr additive="base">
                                        <p:cTn id="6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16633"/>
            <a:ext cx="7772400" cy="873967"/>
          </a:xfrm>
        </p:spPr>
        <p:txBody>
          <a:bodyPr>
            <a:normAutofit/>
          </a:bodyPr>
          <a:lstStyle/>
          <a:p>
            <a:r>
              <a:rPr lang="en-TT" b="1" dirty="0" smtClean="0">
                <a:ln w="12700">
                  <a:solidFill>
                    <a:sysClr val="windowText" lastClr="000000"/>
                  </a:solidFill>
                  <a:prstDash val="solid"/>
                </a:ln>
                <a:solidFill>
                  <a:srgbClr val="B33B7A"/>
                </a:solidFill>
                <a:effectLst>
                  <a:outerShdw blurRad="41275" dist="20320" dir="1800000" algn="tl" rotWithShape="0">
                    <a:srgbClr val="000000">
                      <a:alpha val="40000"/>
                    </a:srgbClr>
                  </a:outerShdw>
                </a:effectLst>
                <a:latin typeface="Arial" pitchFamily="34" charset="0"/>
                <a:cs typeface="Arial" pitchFamily="34" charset="0"/>
              </a:rPr>
              <a:t>Questions</a:t>
            </a:r>
            <a:endParaRPr lang="en-TT" dirty="0">
              <a:solidFill>
                <a:srgbClr val="B33B7A"/>
              </a:solidFill>
            </a:endParaRPr>
          </a:p>
        </p:txBody>
      </p:sp>
      <p:sp>
        <p:nvSpPr>
          <p:cNvPr id="3" name="Subtitle 2"/>
          <p:cNvSpPr>
            <a:spLocks noGrp="1"/>
          </p:cNvSpPr>
          <p:nvPr>
            <p:ph type="subTitle" idx="1"/>
          </p:nvPr>
        </p:nvSpPr>
        <p:spPr>
          <a:xfrm>
            <a:off x="251520" y="914400"/>
            <a:ext cx="8712968" cy="5754960"/>
          </a:xfrm>
        </p:spPr>
        <p:txBody>
          <a:bodyPr>
            <a:normAutofit/>
          </a:bodyPr>
          <a:lstStyle/>
          <a:p>
            <a:pPr algn="l"/>
            <a:r>
              <a:rPr lang="en-TT" sz="2400" dirty="0" smtClean="0">
                <a:solidFill>
                  <a:schemeClr val="tx1"/>
                </a:solidFill>
                <a:latin typeface="Arial" pitchFamily="34" charset="0"/>
                <a:cs typeface="Arial" pitchFamily="34" charset="0"/>
              </a:rPr>
              <a:t>2. (a) When a zinc strip is placed in lead nitrate solution, crystals grow. Explain why.</a:t>
            </a:r>
            <a:endParaRPr lang="en-US" sz="2400" dirty="0" smtClean="0">
              <a:solidFill>
                <a:schemeClr val="tx1"/>
              </a:solidFill>
              <a:latin typeface="Arial" pitchFamily="34" charset="0"/>
              <a:cs typeface="Arial" pitchFamily="34" charset="0"/>
            </a:endParaRPr>
          </a:p>
          <a:p>
            <a:pPr algn="l"/>
            <a:r>
              <a:rPr lang="en-TT" sz="2400" dirty="0" smtClean="0">
                <a:solidFill>
                  <a:schemeClr val="tx1"/>
                </a:solidFill>
                <a:latin typeface="Arial" pitchFamily="34" charset="0"/>
                <a:cs typeface="Arial" pitchFamily="34" charset="0"/>
              </a:rPr>
              <a:t> </a:t>
            </a:r>
            <a:endParaRPr lang="en-US" sz="2400" dirty="0" smtClean="0">
              <a:solidFill>
                <a:schemeClr val="tx1"/>
              </a:solidFill>
              <a:latin typeface="Arial" pitchFamily="34" charset="0"/>
              <a:cs typeface="Arial" pitchFamily="34" charset="0"/>
            </a:endParaRPr>
          </a:p>
          <a:p>
            <a:pPr algn="l"/>
            <a:r>
              <a:rPr lang="en-TT" sz="2400" dirty="0" smtClean="0">
                <a:solidFill>
                  <a:schemeClr val="tx1"/>
                </a:solidFill>
                <a:latin typeface="Arial" pitchFamily="34" charset="0"/>
                <a:cs typeface="Arial" pitchFamily="34" charset="0"/>
              </a:rPr>
              <a:t>(b) What happens when a lead strip is placed in silver nitrate solution?</a:t>
            </a:r>
            <a:endParaRPr lang="en-US" sz="2400" dirty="0" smtClean="0">
              <a:solidFill>
                <a:schemeClr val="tx1"/>
              </a:solidFill>
              <a:latin typeface="Arial" pitchFamily="34" charset="0"/>
              <a:cs typeface="Arial" pitchFamily="34" charset="0"/>
            </a:endParaRPr>
          </a:p>
          <a:p>
            <a:pPr algn="l"/>
            <a:r>
              <a:rPr lang="en-TT" sz="2400" dirty="0" smtClean="0">
                <a:solidFill>
                  <a:schemeClr val="tx1"/>
                </a:solidFill>
                <a:latin typeface="Arial" pitchFamily="34" charset="0"/>
                <a:cs typeface="Arial" pitchFamily="34" charset="0"/>
              </a:rPr>
              <a:t> </a:t>
            </a:r>
            <a:endParaRPr lang="en-US" sz="2400" dirty="0" smtClean="0">
              <a:solidFill>
                <a:schemeClr val="tx1"/>
              </a:solidFill>
              <a:latin typeface="Arial" pitchFamily="34" charset="0"/>
              <a:cs typeface="Arial" pitchFamily="34" charset="0"/>
            </a:endParaRPr>
          </a:p>
          <a:p>
            <a:pPr algn="l"/>
            <a:r>
              <a:rPr lang="en-TT" sz="2400" dirty="0" smtClean="0">
                <a:solidFill>
                  <a:schemeClr val="tx1"/>
                </a:solidFill>
                <a:latin typeface="Arial" pitchFamily="34" charset="0"/>
                <a:cs typeface="Arial" pitchFamily="34" charset="0"/>
              </a:rPr>
              <a:t>(c) Write word and balanced symbol equations for the reaction in part (a).</a:t>
            </a:r>
            <a:endParaRPr lang="en-US" sz="2400" dirty="0" smtClean="0">
              <a:solidFill>
                <a:schemeClr val="tx1"/>
              </a:solidFill>
              <a:latin typeface="Arial" pitchFamily="34" charset="0"/>
              <a:cs typeface="Arial" pitchFamily="34" charset="0"/>
            </a:endParaRPr>
          </a:p>
          <a:p>
            <a:pPr algn="l"/>
            <a:r>
              <a:rPr lang="en-TT" sz="2400" dirty="0" smtClean="0">
                <a:solidFill>
                  <a:schemeClr val="tx1"/>
                </a:solidFill>
                <a:latin typeface="Arial" pitchFamily="34" charset="0"/>
                <a:cs typeface="Arial" pitchFamily="34" charset="0"/>
              </a:rPr>
              <a:t> </a:t>
            </a:r>
            <a:endParaRPr lang="en-US" sz="2400" dirty="0" smtClean="0">
              <a:solidFill>
                <a:schemeClr val="tx1"/>
              </a:solidFill>
              <a:latin typeface="Arial" pitchFamily="34" charset="0"/>
              <a:cs typeface="Arial" pitchFamily="34" charset="0"/>
            </a:endParaRPr>
          </a:p>
          <a:p>
            <a:pPr algn="l"/>
            <a:r>
              <a:rPr lang="en-TT" sz="2400" dirty="0" smtClean="0">
                <a:solidFill>
                  <a:schemeClr val="tx1"/>
                </a:solidFill>
                <a:latin typeface="Arial" pitchFamily="34" charset="0"/>
                <a:cs typeface="Arial" pitchFamily="34" charset="0"/>
              </a:rPr>
              <a:t> (d) Write the ionic equation for the reaction in part (a).</a:t>
            </a:r>
            <a:endParaRPr lang="en-US" sz="2400" dirty="0" smtClean="0">
              <a:solidFill>
                <a:schemeClr val="tx1"/>
              </a:solidFill>
              <a:latin typeface="Arial" pitchFamily="34" charset="0"/>
              <a:cs typeface="Arial" pitchFamily="34" charset="0"/>
            </a:endParaRPr>
          </a:p>
          <a:p>
            <a:pPr algn="l"/>
            <a:r>
              <a:rPr lang="en-TT" sz="2400" dirty="0" smtClean="0">
                <a:solidFill>
                  <a:schemeClr val="tx1"/>
                </a:solidFill>
                <a:latin typeface="Arial" pitchFamily="34" charset="0"/>
                <a:cs typeface="Arial" pitchFamily="34" charset="0"/>
              </a:rPr>
              <a:t> </a:t>
            </a:r>
            <a:endParaRPr lang="en-US" sz="2400" dirty="0" smtClean="0">
              <a:solidFill>
                <a:schemeClr val="tx1"/>
              </a:solidFill>
              <a:latin typeface="Arial" pitchFamily="34" charset="0"/>
              <a:cs typeface="Arial" pitchFamily="34" charset="0"/>
            </a:endParaRPr>
          </a:p>
          <a:p>
            <a:pPr algn="l"/>
            <a:r>
              <a:rPr lang="en-TT" sz="2400" dirty="0" smtClean="0">
                <a:solidFill>
                  <a:schemeClr val="tx1"/>
                </a:solidFill>
                <a:latin typeface="Arial" pitchFamily="34" charset="0"/>
                <a:cs typeface="Arial" pitchFamily="34" charset="0"/>
              </a:rPr>
              <a:t>(e) Why is the reactivity series of metals useful to us?</a:t>
            </a:r>
            <a:endParaRPr lang="en-US" sz="24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xmlns="" val="113156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88640"/>
            <a:ext cx="7772400" cy="1470025"/>
          </a:xfrm>
        </p:spPr>
        <p:txBody>
          <a:bodyPr/>
          <a:lstStyle/>
          <a:p>
            <a:r>
              <a:rPr lang="en-TT" b="1" dirty="0" smtClean="0">
                <a:ln w="12700">
                  <a:solidFill>
                    <a:sysClr val="windowText" lastClr="000000"/>
                  </a:solidFill>
                  <a:prstDash val="solid"/>
                </a:ln>
                <a:solidFill>
                  <a:srgbClr val="CC0066"/>
                </a:solidFill>
                <a:effectLst>
                  <a:outerShdw blurRad="41275" dist="20320" dir="1800000" algn="tl" rotWithShape="0">
                    <a:srgbClr val="000000">
                      <a:alpha val="40000"/>
                    </a:srgbClr>
                  </a:outerShdw>
                </a:effectLst>
                <a:latin typeface="Arial" pitchFamily="34" charset="0"/>
                <a:cs typeface="Arial" pitchFamily="34" charset="0"/>
              </a:rPr>
              <a:t>Making Predictions using the Reactivity Series</a:t>
            </a:r>
            <a:endParaRPr lang="en-TT" b="1" dirty="0">
              <a:ln w="12700">
                <a:solidFill>
                  <a:sysClr val="windowText" lastClr="000000"/>
                </a:solidFill>
                <a:prstDash val="solid"/>
              </a:ln>
              <a:solidFill>
                <a:srgbClr val="CC0066"/>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251520" y="1700808"/>
            <a:ext cx="8712968" cy="4968552"/>
          </a:xfrm>
        </p:spPr>
        <p:txBody>
          <a:bodyPr>
            <a:normAutofit/>
          </a:bodyPr>
          <a:lstStyle/>
          <a:p>
            <a:pPr algn="l"/>
            <a:r>
              <a:rPr lang="en-TT" sz="2800" dirty="0" smtClean="0">
                <a:solidFill>
                  <a:schemeClr val="tx1"/>
                </a:solidFill>
                <a:latin typeface="Arial" pitchFamily="34" charset="0"/>
                <a:cs typeface="Arial" pitchFamily="34" charset="0"/>
              </a:rPr>
              <a:t>You can make predictions about unfamiliar metals if you know their position in the reactivity series.</a:t>
            </a:r>
            <a:endParaRPr lang="en-TT" sz="2800" dirty="0">
              <a:solidFill>
                <a:schemeClr val="tx1"/>
              </a:solidFill>
              <a:latin typeface="Arial" pitchFamily="34" charset="0"/>
              <a:cs typeface="Arial"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39552" y="2564904"/>
            <a:ext cx="7704856" cy="3816423"/>
          </a:xfrm>
          <a:prstGeom prst="rect">
            <a:avLst/>
          </a:prstGeom>
        </p:spPr>
      </p:pic>
    </p:spTree>
    <p:extLst>
      <p:ext uri="{BB962C8B-B14F-4D97-AF65-F5344CB8AC3E}">
        <p14:creationId xmlns:p14="http://schemas.microsoft.com/office/powerpoint/2010/main" xmlns="" val="333337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16632"/>
            <a:ext cx="8928992" cy="866527"/>
          </a:xfrm>
        </p:spPr>
        <p:txBody>
          <a:bodyPr>
            <a:normAutofit/>
          </a:bodyPr>
          <a:lstStyle/>
          <a:p>
            <a:r>
              <a:rPr lang="en-TT" sz="4000" b="1" dirty="0" smtClean="0">
                <a:ln w="12700">
                  <a:solidFill>
                    <a:sysClr val="windowText" lastClr="000000"/>
                  </a:solidFill>
                  <a:prstDash val="solid"/>
                </a:ln>
                <a:solidFill>
                  <a:srgbClr val="0070C0"/>
                </a:solidFill>
                <a:effectLst>
                  <a:outerShdw blurRad="41275" dist="20320" dir="1800000" algn="tl" rotWithShape="0">
                    <a:srgbClr val="000000">
                      <a:alpha val="40000"/>
                    </a:srgbClr>
                  </a:outerShdw>
                </a:effectLst>
                <a:latin typeface="Arial" pitchFamily="34" charset="0"/>
                <a:cs typeface="Arial" pitchFamily="34" charset="0"/>
              </a:rPr>
              <a:t>A problem involving manganese</a:t>
            </a:r>
            <a:endParaRPr lang="en-TT" sz="4000" b="1" dirty="0">
              <a:ln w="12700">
                <a:solidFill>
                  <a:sysClr val="windowText" lastClr="000000"/>
                </a:solidFill>
                <a:prstDash val="solid"/>
              </a:ln>
              <a:solidFill>
                <a:srgbClr val="0070C0"/>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431032" y="990600"/>
            <a:ext cx="8712968" cy="5688632"/>
          </a:xfrm>
        </p:spPr>
        <p:txBody>
          <a:bodyPr>
            <a:normAutofit fontScale="92500"/>
          </a:bodyPr>
          <a:lstStyle/>
          <a:p>
            <a:pPr algn="l"/>
            <a:r>
              <a:rPr lang="en-TT" sz="2800" dirty="0" smtClean="0">
                <a:solidFill>
                  <a:schemeClr val="tx1"/>
                </a:solidFill>
                <a:latin typeface="Arial" pitchFamily="34" charset="0"/>
                <a:cs typeface="Arial" pitchFamily="34" charset="0"/>
              </a:rPr>
              <a:t>Manganese, </a:t>
            </a:r>
            <a:r>
              <a:rPr lang="en-TT" sz="2800" dirty="0" err="1" smtClean="0">
                <a:solidFill>
                  <a:schemeClr val="tx1"/>
                </a:solidFill>
                <a:latin typeface="Arial" pitchFamily="34" charset="0"/>
                <a:cs typeface="Arial" pitchFamily="34" charset="0"/>
              </a:rPr>
              <a:t>Mn</a:t>
            </a:r>
            <a:r>
              <a:rPr lang="en-TT" sz="2800" dirty="0" smtClean="0">
                <a:solidFill>
                  <a:schemeClr val="tx1"/>
                </a:solidFill>
                <a:latin typeface="Arial" pitchFamily="34" charset="0"/>
                <a:cs typeface="Arial" pitchFamily="34" charset="0"/>
              </a:rPr>
              <a:t>, lies between aluminium and zinc in the Reactivity Series and forms a 2+ ion. Solutions of manganese(II) salts are very, very pale pink (almost colourless).</a:t>
            </a:r>
          </a:p>
          <a:p>
            <a:pPr algn="l"/>
            <a:endParaRPr lang="en-TT" sz="2800" dirty="0" smtClean="0">
              <a:solidFill>
                <a:schemeClr val="tx1"/>
              </a:solidFill>
              <a:latin typeface="Arial" pitchFamily="34" charset="0"/>
              <a:cs typeface="Arial" pitchFamily="34" charset="0"/>
            </a:endParaRPr>
          </a:p>
          <a:p>
            <a:pPr marL="514350" indent="-514350" algn="l">
              <a:buAutoNum type="alphaLcParenBoth"/>
            </a:pPr>
            <a:r>
              <a:rPr lang="en-TT" sz="2800" dirty="0" smtClean="0">
                <a:solidFill>
                  <a:schemeClr val="tx1"/>
                </a:solidFill>
                <a:latin typeface="Arial" pitchFamily="34" charset="0"/>
                <a:cs typeface="Arial" pitchFamily="34" charset="0"/>
              </a:rPr>
              <a:t>Use the Reactivity Series to predict whether manganese will react with copper(II) sulphate solution. If it will react, describe what you would see, name the products and write an equation for the reaction.</a:t>
            </a:r>
          </a:p>
          <a:p>
            <a:pPr marL="514350" indent="-514350" algn="l">
              <a:buAutoNum type="alphaLcParenBoth"/>
            </a:pPr>
            <a:endParaRPr lang="en-TT" sz="2800" dirty="0" smtClean="0">
              <a:solidFill>
                <a:schemeClr val="tx1"/>
              </a:solidFill>
              <a:latin typeface="Arial" pitchFamily="34" charset="0"/>
              <a:cs typeface="Arial" pitchFamily="34" charset="0"/>
            </a:endParaRPr>
          </a:p>
          <a:p>
            <a:pPr marL="514350" indent="-514350" algn="l">
              <a:buAutoNum type="alphaLcParenBoth"/>
            </a:pPr>
            <a:r>
              <a:rPr lang="en-TT" sz="2800" dirty="0" smtClean="0">
                <a:solidFill>
                  <a:schemeClr val="tx1"/>
                </a:solidFill>
                <a:latin typeface="Arial" pitchFamily="34" charset="0"/>
                <a:cs typeface="Arial" pitchFamily="34" charset="0"/>
              </a:rPr>
              <a:t>Explain why you would expect manganese to react with steam. Name the products of the reaction and write the equation.</a:t>
            </a:r>
            <a:endParaRPr lang="en-TT" sz="28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xmlns="" val="1526677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diamond(in)">
                                      <p:cBhvr>
                                        <p:cTn id="10" dur="2000"/>
                                        <p:tgtEl>
                                          <p:spTgt spid="3">
                                            <p:txEl>
                                              <p:pRg st="2" end="2"/>
                                            </p:txEl>
                                          </p:spTgt>
                                        </p:tgtEl>
                                      </p:cBhvr>
                                    </p:animEffect>
                                  </p:childTnLst>
                                </p:cTn>
                              </p:par>
                              <p:par>
                                <p:cTn id="11" presetID="8" presetClass="entr" presetSubtype="16"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diamond(in)">
                                      <p:cBhvr>
                                        <p:cTn id="13"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9592" y="188640"/>
            <a:ext cx="7772400" cy="650503"/>
          </a:xfrm>
        </p:spPr>
        <p:txBody>
          <a:bodyPr>
            <a:normAutofit fontScale="90000"/>
          </a:bodyPr>
          <a:lstStyle/>
          <a:p>
            <a:r>
              <a:rPr lang="en-TT" b="1" dirty="0" smtClean="0">
                <a:ln w="12700">
                  <a:solidFill>
                    <a:sysClr val="windowText" lastClr="000000"/>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rPr>
              <a:t>Answer</a:t>
            </a:r>
            <a:endParaRPr lang="en-TT" b="1" dirty="0">
              <a:ln w="12700">
                <a:solidFill>
                  <a:sysClr val="windowText" lastClr="000000"/>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179512" y="836712"/>
            <a:ext cx="8712968" cy="5832648"/>
          </a:xfrm>
        </p:spPr>
        <p:txBody>
          <a:bodyPr>
            <a:normAutofit/>
          </a:bodyPr>
          <a:lstStyle/>
          <a:p>
            <a:pPr algn="l">
              <a:buAutoNum type="alphaLcParenBoth"/>
            </a:pPr>
            <a:r>
              <a:rPr lang="en-TT" sz="2800" dirty="0" smtClean="0">
                <a:solidFill>
                  <a:srgbClr val="FF0000"/>
                </a:solidFill>
                <a:latin typeface="Arial" pitchFamily="34" charset="0"/>
                <a:cs typeface="Arial" pitchFamily="34" charset="0"/>
              </a:rPr>
              <a:t>Manganese is above copper in the Reactivity Series </a:t>
            </a:r>
            <a:r>
              <a:rPr lang="en-TT" sz="2800" dirty="0" smtClean="0">
                <a:solidFill>
                  <a:schemeClr val="tx1"/>
                </a:solidFill>
                <a:latin typeface="Arial" pitchFamily="34" charset="0"/>
                <a:cs typeface="Arial" pitchFamily="34" charset="0"/>
              </a:rPr>
              <a:t>and so will </a:t>
            </a:r>
            <a:r>
              <a:rPr lang="en-TT" sz="2800" dirty="0" smtClean="0">
                <a:solidFill>
                  <a:srgbClr val="FF0000"/>
                </a:solidFill>
                <a:latin typeface="Arial" pitchFamily="34" charset="0"/>
                <a:cs typeface="Arial" pitchFamily="34" charset="0"/>
              </a:rPr>
              <a:t>displace</a:t>
            </a:r>
            <a:r>
              <a:rPr lang="en-TT" sz="2800" dirty="0" smtClean="0">
                <a:solidFill>
                  <a:schemeClr val="tx1"/>
                </a:solidFill>
                <a:latin typeface="Arial" pitchFamily="34" charset="0"/>
                <a:cs typeface="Arial" pitchFamily="34" charset="0"/>
              </a:rPr>
              <a:t> it from the copper(II) sulphate. </a:t>
            </a:r>
          </a:p>
          <a:p>
            <a:pPr marL="514350" indent="-514350" algn="l">
              <a:buAutoNum type="alphaLcParenBoth"/>
            </a:pPr>
            <a:endParaRPr lang="en-TT" sz="2800" dirty="0" smtClean="0">
              <a:solidFill>
                <a:schemeClr val="tx1"/>
              </a:solidFill>
              <a:latin typeface="Arial" pitchFamily="34" charset="0"/>
              <a:cs typeface="Arial" pitchFamily="34" charset="0"/>
            </a:endParaRPr>
          </a:p>
          <a:p>
            <a:pPr algn="l"/>
            <a:r>
              <a:rPr lang="en-TT" sz="2800" dirty="0" smtClean="0">
                <a:solidFill>
                  <a:schemeClr val="tx1"/>
                </a:solidFill>
                <a:latin typeface="Arial" pitchFamily="34" charset="0"/>
                <a:cs typeface="Arial" pitchFamily="34" charset="0"/>
              </a:rPr>
              <a:t>A </a:t>
            </a:r>
            <a:r>
              <a:rPr lang="en-TT" sz="2800" dirty="0" smtClean="0">
                <a:solidFill>
                  <a:srgbClr val="FF0000"/>
                </a:solidFill>
                <a:latin typeface="Arial" pitchFamily="34" charset="0"/>
                <a:cs typeface="Arial" pitchFamily="34" charset="0"/>
              </a:rPr>
              <a:t>brown deposit of copper </a:t>
            </a:r>
            <a:r>
              <a:rPr lang="en-TT" sz="2800" dirty="0" smtClean="0">
                <a:solidFill>
                  <a:schemeClr val="tx1"/>
                </a:solidFill>
                <a:latin typeface="Arial" pitchFamily="34" charset="0"/>
                <a:cs typeface="Arial" pitchFamily="34" charset="0"/>
              </a:rPr>
              <a:t>will be formed. The colour of the </a:t>
            </a:r>
            <a:r>
              <a:rPr lang="en-TT" sz="2800" dirty="0" smtClean="0">
                <a:solidFill>
                  <a:srgbClr val="FF0000"/>
                </a:solidFill>
                <a:latin typeface="Arial" pitchFamily="34" charset="0"/>
                <a:cs typeface="Arial" pitchFamily="34" charset="0"/>
              </a:rPr>
              <a:t>solution</a:t>
            </a:r>
            <a:r>
              <a:rPr lang="en-TT" sz="2800" dirty="0" smtClean="0">
                <a:solidFill>
                  <a:schemeClr val="tx1"/>
                </a:solidFill>
                <a:latin typeface="Arial" pitchFamily="34" charset="0"/>
                <a:cs typeface="Arial" pitchFamily="34" charset="0"/>
              </a:rPr>
              <a:t> will </a:t>
            </a:r>
            <a:r>
              <a:rPr lang="en-TT" sz="2800" dirty="0" smtClean="0">
                <a:solidFill>
                  <a:srgbClr val="FF0000"/>
                </a:solidFill>
                <a:latin typeface="Arial" pitchFamily="34" charset="0"/>
                <a:cs typeface="Arial" pitchFamily="34" charset="0"/>
              </a:rPr>
              <a:t>fade from blue </a:t>
            </a:r>
            <a:r>
              <a:rPr lang="en-TT" sz="2800" dirty="0" smtClean="0">
                <a:solidFill>
                  <a:schemeClr val="tx1"/>
                </a:solidFill>
                <a:latin typeface="Arial" pitchFamily="34" charset="0"/>
                <a:cs typeface="Arial" pitchFamily="34" charset="0"/>
              </a:rPr>
              <a:t>and leave a </a:t>
            </a:r>
            <a:r>
              <a:rPr lang="en-TT" sz="2800" dirty="0" smtClean="0">
                <a:solidFill>
                  <a:srgbClr val="FF0000"/>
                </a:solidFill>
                <a:latin typeface="Arial" pitchFamily="34" charset="0"/>
                <a:cs typeface="Arial" pitchFamily="34" charset="0"/>
              </a:rPr>
              <a:t>very pale pink </a:t>
            </a:r>
            <a:r>
              <a:rPr lang="en-TT" sz="2800" dirty="0" smtClean="0">
                <a:solidFill>
                  <a:schemeClr val="tx1"/>
                </a:solidFill>
                <a:latin typeface="Arial" pitchFamily="34" charset="0"/>
                <a:cs typeface="Arial" pitchFamily="34" charset="0"/>
              </a:rPr>
              <a:t>(virtually colourless) solution of manganese(II) sulphate.</a:t>
            </a:r>
          </a:p>
          <a:p>
            <a:pPr algn="l"/>
            <a:endParaRPr lang="en-TT" sz="2800" dirty="0" smtClean="0">
              <a:solidFill>
                <a:schemeClr val="tx1"/>
              </a:solidFill>
              <a:latin typeface="Arial" pitchFamily="34" charset="0"/>
              <a:cs typeface="Arial" pitchFamily="34" charset="0"/>
            </a:endParaRPr>
          </a:p>
          <a:p>
            <a:pPr algn="l"/>
            <a:r>
              <a:rPr lang="en-TT" sz="2800" dirty="0" err="1" smtClean="0">
                <a:solidFill>
                  <a:schemeClr val="tx1"/>
                </a:solidFill>
                <a:latin typeface="Arial" pitchFamily="34" charset="0"/>
                <a:cs typeface="Arial" pitchFamily="34" charset="0"/>
              </a:rPr>
              <a:t>Mn</a:t>
            </a:r>
            <a:r>
              <a:rPr lang="en-TT" sz="2800" baseline="-25000" dirty="0" smtClean="0">
                <a:solidFill>
                  <a:schemeClr val="tx1"/>
                </a:solidFill>
                <a:latin typeface="Arial" pitchFamily="34" charset="0"/>
                <a:cs typeface="Arial" pitchFamily="34" charset="0"/>
              </a:rPr>
              <a:t>(s) </a:t>
            </a:r>
            <a:r>
              <a:rPr lang="en-TT" sz="2800" dirty="0" smtClean="0">
                <a:solidFill>
                  <a:schemeClr val="tx1"/>
                </a:solidFill>
                <a:latin typeface="Arial" pitchFamily="34" charset="0"/>
                <a:cs typeface="Arial" pitchFamily="34" charset="0"/>
              </a:rPr>
              <a:t>+ CuSO</a:t>
            </a:r>
            <a:r>
              <a:rPr lang="en-TT" sz="2800" baseline="-25000" dirty="0" smtClean="0">
                <a:solidFill>
                  <a:schemeClr val="tx1"/>
                </a:solidFill>
                <a:latin typeface="Arial" pitchFamily="34" charset="0"/>
                <a:cs typeface="Arial" pitchFamily="34" charset="0"/>
              </a:rPr>
              <a:t>4(</a:t>
            </a:r>
            <a:r>
              <a:rPr lang="en-TT" sz="2800" baseline="-25000" dirty="0" err="1" smtClean="0">
                <a:solidFill>
                  <a:schemeClr val="tx1"/>
                </a:solidFill>
                <a:latin typeface="Arial" pitchFamily="34" charset="0"/>
                <a:cs typeface="Arial" pitchFamily="34" charset="0"/>
              </a:rPr>
              <a:t>aq</a:t>
            </a:r>
            <a:r>
              <a:rPr lang="en-TT" sz="2800" baseline="-25000" dirty="0" smtClean="0">
                <a:solidFill>
                  <a:schemeClr val="tx1"/>
                </a:solidFill>
                <a:latin typeface="Arial" pitchFamily="34" charset="0"/>
                <a:cs typeface="Arial" pitchFamily="34" charset="0"/>
              </a:rPr>
              <a:t>) </a:t>
            </a:r>
            <a:r>
              <a:rPr lang="en-TT" sz="2800" dirty="0" smtClean="0">
                <a:solidFill>
                  <a:schemeClr val="tx1"/>
                </a:solidFill>
              </a:rPr>
              <a:t>→ </a:t>
            </a:r>
            <a:r>
              <a:rPr lang="en-TT" sz="2800" dirty="0" smtClean="0">
                <a:solidFill>
                  <a:schemeClr val="tx1"/>
                </a:solidFill>
                <a:latin typeface="Arial" pitchFamily="34" charset="0"/>
                <a:cs typeface="Arial" pitchFamily="34" charset="0"/>
              </a:rPr>
              <a:t>MnSO</a:t>
            </a:r>
            <a:r>
              <a:rPr lang="en-TT" sz="2800" baseline="-25000" dirty="0" smtClean="0">
                <a:solidFill>
                  <a:schemeClr val="tx1"/>
                </a:solidFill>
                <a:latin typeface="Arial" pitchFamily="34" charset="0"/>
                <a:cs typeface="Arial" pitchFamily="34" charset="0"/>
              </a:rPr>
              <a:t>4(</a:t>
            </a:r>
            <a:r>
              <a:rPr lang="en-TT" sz="2800" baseline="-25000" dirty="0" err="1" smtClean="0">
                <a:solidFill>
                  <a:schemeClr val="tx1"/>
                </a:solidFill>
                <a:latin typeface="Arial" pitchFamily="34" charset="0"/>
                <a:cs typeface="Arial" pitchFamily="34" charset="0"/>
              </a:rPr>
              <a:t>aq</a:t>
            </a:r>
            <a:r>
              <a:rPr lang="en-TT" sz="2800" baseline="-25000" dirty="0" smtClean="0">
                <a:solidFill>
                  <a:schemeClr val="tx1"/>
                </a:solidFill>
                <a:latin typeface="Arial" pitchFamily="34" charset="0"/>
                <a:cs typeface="Arial" pitchFamily="34" charset="0"/>
              </a:rPr>
              <a:t>) </a:t>
            </a:r>
            <a:r>
              <a:rPr lang="en-TT" sz="2800" dirty="0" smtClean="0">
                <a:solidFill>
                  <a:schemeClr val="tx1"/>
                </a:solidFill>
                <a:latin typeface="Arial" pitchFamily="34" charset="0"/>
                <a:cs typeface="Arial" pitchFamily="34" charset="0"/>
              </a:rPr>
              <a:t>+ Cu</a:t>
            </a:r>
            <a:r>
              <a:rPr lang="en-TT" sz="2800" baseline="-25000" dirty="0" smtClean="0">
                <a:solidFill>
                  <a:schemeClr val="tx1"/>
                </a:solidFill>
                <a:latin typeface="Arial" pitchFamily="34" charset="0"/>
                <a:cs typeface="Arial" pitchFamily="34" charset="0"/>
              </a:rPr>
              <a:t>(s)</a:t>
            </a:r>
            <a:endParaRPr lang="en-TT" sz="2800" baseline="-250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xmlns="" val="368895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3528" y="260648"/>
            <a:ext cx="8568952" cy="6336704"/>
          </a:xfrm>
        </p:spPr>
        <p:txBody>
          <a:bodyPr>
            <a:normAutofit/>
          </a:bodyPr>
          <a:lstStyle/>
          <a:p>
            <a:pPr algn="l"/>
            <a:r>
              <a:rPr lang="en-TT" sz="2800" dirty="0" smtClean="0">
                <a:solidFill>
                  <a:schemeClr val="tx1"/>
                </a:solidFill>
                <a:latin typeface="Arial" pitchFamily="34" charset="0"/>
                <a:cs typeface="Arial" pitchFamily="34" charset="0"/>
              </a:rPr>
              <a:t>(b) </a:t>
            </a:r>
            <a:r>
              <a:rPr lang="en-TT" sz="2800" dirty="0" smtClean="0">
                <a:solidFill>
                  <a:srgbClr val="FF0000"/>
                </a:solidFill>
                <a:latin typeface="Arial" pitchFamily="34" charset="0"/>
                <a:cs typeface="Arial" pitchFamily="34" charset="0"/>
              </a:rPr>
              <a:t>Manganese is above hydrogen in the Reactivity Series </a:t>
            </a:r>
            <a:r>
              <a:rPr lang="en-TT" sz="2800" dirty="0" smtClean="0">
                <a:solidFill>
                  <a:schemeClr val="tx1"/>
                </a:solidFill>
                <a:latin typeface="Arial" pitchFamily="34" charset="0"/>
                <a:cs typeface="Arial" pitchFamily="34" charset="0"/>
              </a:rPr>
              <a:t>and so reacts with steam to give </a:t>
            </a:r>
            <a:r>
              <a:rPr lang="en-TT" sz="2800" dirty="0" smtClean="0">
                <a:solidFill>
                  <a:srgbClr val="FF0000"/>
                </a:solidFill>
                <a:latin typeface="Arial" pitchFamily="34" charset="0"/>
                <a:cs typeface="Arial" pitchFamily="34" charset="0"/>
              </a:rPr>
              <a:t>hydrogen</a:t>
            </a:r>
            <a:r>
              <a:rPr lang="en-TT" sz="2800" dirty="0" smtClean="0">
                <a:solidFill>
                  <a:schemeClr val="tx1"/>
                </a:solidFill>
                <a:latin typeface="Arial" pitchFamily="34" charset="0"/>
                <a:cs typeface="Arial" pitchFamily="34" charset="0"/>
              </a:rPr>
              <a:t> and the </a:t>
            </a:r>
            <a:r>
              <a:rPr lang="en-TT" sz="2800" dirty="0" smtClean="0">
                <a:solidFill>
                  <a:srgbClr val="FF0000"/>
                </a:solidFill>
                <a:latin typeface="Arial" pitchFamily="34" charset="0"/>
                <a:cs typeface="Arial" pitchFamily="34" charset="0"/>
              </a:rPr>
              <a:t>metal oxide </a:t>
            </a:r>
            <a:r>
              <a:rPr lang="en-TT" sz="2800" dirty="0" smtClean="0">
                <a:solidFill>
                  <a:schemeClr val="tx1"/>
                </a:solidFill>
                <a:latin typeface="Arial" pitchFamily="34" charset="0"/>
                <a:cs typeface="Arial" pitchFamily="34" charset="0"/>
              </a:rPr>
              <a:t>– in this case, </a:t>
            </a:r>
            <a:r>
              <a:rPr lang="en-TT" sz="2800" dirty="0" smtClean="0">
                <a:solidFill>
                  <a:srgbClr val="FF0000"/>
                </a:solidFill>
                <a:latin typeface="Arial" pitchFamily="34" charset="0"/>
                <a:cs typeface="Arial" pitchFamily="34" charset="0"/>
              </a:rPr>
              <a:t>manganese(II) oxide</a:t>
            </a:r>
            <a:r>
              <a:rPr lang="en-TT" sz="2800" dirty="0" smtClean="0">
                <a:solidFill>
                  <a:schemeClr val="tx1"/>
                </a:solidFill>
                <a:latin typeface="Arial" pitchFamily="34" charset="0"/>
                <a:cs typeface="Arial" pitchFamily="34" charset="0"/>
              </a:rPr>
              <a:t>.</a:t>
            </a:r>
          </a:p>
          <a:p>
            <a:pPr algn="l"/>
            <a:r>
              <a:rPr lang="en-TT" sz="2800" dirty="0" smtClean="0">
                <a:solidFill>
                  <a:schemeClr val="tx1"/>
                </a:solidFill>
                <a:latin typeface="Arial" pitchFamily="34" charset="0"/>
                <a:cs typeface="Arial" pitchFamily="34" charset="0"/>
              </a:rPr>
              <a:t>You couldn’t predict the colour of the manganese(II) oxide and the question doesn’t ask you to do it.</a:t>
            </a:r>
          </a:p>
          <a:p>
            <a:pPr algn="l"/>
            <a:endParaRPr lang="en-TT" sz="2800" dirty="0">
              <a:solidFill>
                <a:schemeClr val="tx1"/>
              </a:solidFill>
              <a:latin typeface="Arial" pitchFamily="34" charset="0"/>
              <a:cs typeface="Arial" pitchFamily="34" charset="0"/>
            </a:endParaRPr>
          </a:p>
          <a:p>
            <a:pPr algn="l"/>
            <a:r>
              <a:rPr lang="en-TT" sz="2800" dirty="0" err="1">
                <a:solidFill>
                  <a:schemeClr val="tx1"/>
                </a:solidFill>
                <a:latin typeface="Arial" pitchFamily="34" charset="0"/>
                <a:cs typeface="Arial" pitchFamily="34" charset="0"/>
              </a:rPr>
              <a:t>Mn</a:t>
            </a:r>
            <a:r>
              <a:rPr lang="en-TT" sz="2800" baseline="-25000" dirty="0">
                <a:solidFill>
                  <a:schemeClr val="tx1"/>
                </a:solidFill>
                <a:latin typeface="Arial" pitchFamily="34" charset="0"/>
                <a:cs typeface="Arial" pitchFamily="34" charset="0"/>
              </a:rPr>
              <a:t>(s) </a:t>
            </a:r>
            <a:r>
              <a:rPr lang="en-TT" sz="2800" dirty="0">
                <a:solidFill>
                  <a:schemeClr val="tx1"/>
                </a:solidFill>
                <a:latin typeface="Arial" pitchFamily="34" charset="0"/>
                <a:cs typeface="Arial" pitchFamily="34" charset="0"/>
              </a:rPr>
              <a:t>+ </a:t>
            </a:r>
            <a:r>
              <a:rPr lang="en-TT" sz="2800" dirty="0" smtClean="0">
                <a:solidFill>
                  <a:schemeClr val="tx1"/>
                </a:solidFill>
                <a:latin typeface="Arial" pitchFamily="34" charset="0"/>
                <a:cs typeface="Arial" pitchFamily="34" charset="0"/>
              </a:rPr>
              <a:t>H</a:t>
            </a:r>
            <a:r>
              <a:rPr lang="en-TT" sz="2800" baseline="-25000" dirty="0" smtClean="0">
                <a:solidFill>
                  <a:schemeClr val="tx1"/>
                </a:solidFill>
                <a:latin typeface="Arial" pitchFamily="34" charset="0"/>
                <a:cs typeface="Arial" pitchFamily="34" charset="0"/>
              </a:rPr>
              <a:t>2</a:t>
            </a:r>
            <a:r>
              <a:rPr lang="en-TT" sz="2800" dirty="0" smtClean="0">
                <a:solidFill>
                  <a:schemeClr val="tx1"/>
                </a:solidFill>
                <a:latin typeface="Arial" pitchFamily="34" charset="0"/>
                <a:cs typeface="Arial" pitchFamily="34" charset="0"/>
              </a:rPr>
              <a:t>O</a:t>
            </a:r>
            <a:r>
              <a:rPr lang="en-TT" sz="2800" baseline="-25000" dirty="0" smtClean="0">
                <a:solidFill>
                  <a:schemeClr val="tx1"/>
                </a:solidFill>
                <a:latin typeface="Arial" pitchFamily="34" charset="0"/>
                <a:cs typeface="Arial" pitchFamily="34" charset="0"/>
              </a:rPr>
              <a:t>(g) </a:t>
            </a:r>
            <a:r>
              <a:rPr lang="en-TT" sz="2800" dirty="0">
                <a:solidFill>
                  <a:schemeClr val="tx1"/>
                </a:solidFill>
              </a:rPr>
              <a:t>→ </a:t>
            </a:r>
            <a:r>
              <a:rPr lang="en-TT" sz="2800" dirty="0" err="1" smtClean="0">
                <a:solidFill>
                  <a:schemeClr val="tx1"/>
                </a:solidFill>
                <a:latin typeface="Arial" pitchFamily="34" charset="0"/>
                <a:cs typeface="Arial" pitchFamily="34" charset="0"/>
              </a:rPr>
              <a:t>MnO</a:t>
            </a:r>
            <a:r>
              <a:rPr lang="en-TT" sz="2800" baseline="-25000" dirty="0" smtClean="0">
                <a:solidFill>
                  <a:schemeClr val="tx1"/>
                </a:solidFill>
                <a:latin typeface="Arial" pitchFamily="34" charset="0"/>
                <a:cs typeface="Arial" pitchFamily="34" charset="0"/>
              </a:rPr>
              <a:t>(</a:t>
            </a:r>
            <a:r>
              <a:rPr lang="en-TT" sz="2800" baseline="-25000" dirty="0" err="1" smtClean="0">
                <a:solidFill>
                  <a:schemeClr val="tx1"/>
                </a:solidFill>
                <a:latin typeface="Arial" pitchFamily="34" charset="0"/>
                <a:cs typeface="Arial" pitchFamily="34" charset="0"/>
              </a:rPr>
              <a:t>aq</a:t>
            </a:r>
            <a:r>
              <a:rPr lang="en-TT" sz="2800" baseline="-25000" dirty="0">
                <a:solidFill>
                  <a:schemeClr val="tx1"/>
                </a:solidFill>
                <a:latin typeface="Arial" pitchFamily="34" charset="0"/>
                <a:cs typeface="Arial" pitchFamily="34" charset="0"/>
              </a:rPr>
              <a:t>) </a:t>
            </a:r>
            <a:r>
              <a:rPr lang="en-TT" sz="2800" dirty="0">
                <a:solidFill>
                  <a:schemeClr val="tx1"/>
                </a:solidFill>
                <a:latin typeface="Arial" pitchFamily="34" charset="0"/>
                <a:cs typeface="Arial" pitchFamily="34" charset="0"/>
              </a:rPr>
              <a:t>+ </a:t>
            </a:r>
            <a:r>
              <a:rPr lang="en-TT" sz="2800" dirty="0" smtClean="0">
                <a:solidFill>
                  <a:schemeClr val="tx1"/>
                </a:solidFill>
                <a:latin typeface="Arial" pitchFamily="34" charset="0"/>
                <a:cs typeface="Arial" pitchFamily="34" charset="0"/>
              </a:rPr>
              <a:t>H</a:t>
            </a:r>
            <a:r>
              <a:rPr lang="en-TT" sz="2800" baseline="-25000" dirty="0" smtClean="0">
                <a:solidFill>
                  <a:schemeClr val="tx1"/>
                </a:solidFill>
                <a:latin typeface="Arial" pitchFamily="34" charset="0"/>
                <a:cs typeface="Arial" pitchFamily="34" charset="0"/>
              </a:rPr>
              <a:t>2(g</a:t>
            </a:r>
            <a:r>
              <a:rPr lang="en-TT" sz="2800" baseline="-25000" dirty="0">
                <a:solidFill>
                  <a:schemeClr val="tx1"/>
                </a:solidFill>
                <a:latin typeface="Arial" pitchFamily="34" charset="0"/>
                <a:cs typeface="Arial" pitchFamily="34" charset="0"/>
              </a:rPr>
              <a:t>)</a:t>
            </a:r>
          </a:p>
        </p:txBody>
      </p:sp>
    </p:spTree>
    <p:extLst>
      <p:ext uri="{BB962C8B-B14F-4D97-AF65-F5344CB8AC3E}">
        <p14:creationId xmlns:p14="http://schemas.microsoft.com/office/powerpoint/2010/main" xmlns="" val="2501206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16632"/>
            <a:ext cx="8928992" cy="1658615"/>
          </a:xfrm>
        </p:spPr>
        <p:txBody>
          <a:bodyPr>
            <a:normAutofit/>
          </a:bodyPr>
          <a:lstStyle/>
          <a:p>
            <a:r>
              <a:rPr lang="en-TT" b="1" dirty="0" smtClean="0">
                <a:ln w="12700">
                  <a:solidFill>
                    <a:sysClr val="windowText" lastClr="000000"/>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Oxidation-reduction reactions</a:t>
            </a:r>
            <a:endParaRPr lang="en-TT" b="1" dirty="0">
              <a:ln w="12700">
                <a:solidFill>
                  <a:sysClr val="windowText" lastClr="000000"/>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843808" y="1412776"/>
            <a:ext cx="3960440" cy="5125297"/>
          </a:xfrm>
          <a:prstGeom prst="rect">
            <a:avLst/>
          </a:prstGeom>
        </p:spPr>
      </p:pic>
    </p:spTree>
    <p:extLst>
      <p:ext uri="{BB962C8B-B14F-4D97-AF65-F5344CB8AC3E}">
        <p14:creationId xmlns:p14="http://schemas.microsoft.com/office/powerpoint/2010/main" xmlns="" val="27525069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839200" cy="609600"/>
          </a:xfrm>
        </p:spPr>
        <p:txBody>
          <a:bodyPr>
            <a:noAutofit/>
          </a:bodyPr>
          <a:lstStyle/>
          <a:p>
            <a:r>
              <a:rPr lang="en-TT" sz="2800" b="1" dirty="0" smtClean="0">
                <a:ln w="12700">
                  <a:solidFill>
                    <a:sysClr val="windowText" lastClr="000000"/>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Can you spot the differences in the reactions?</a:t>
            </a:r>
            <a:endParaRPr lang="en-TT" sz="2800" b="1" dirty="0">
              <a:ln w="12700">
                <a:solidFill>
                  <a:sysClr val="windowText" lastClr="000000"/>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4" name="Rectangle 3"/>
          <p:cNvSpPr/>
          <p:nvPr/>
        </p:nvSpPr>
        <p:spPr>
          <a:xfrm>
            <a:off x="381000" y="762000"/>
            <a:ext cx="8534400" cy="5706177"/>
          </a:xfrm>
          <a:prstGeom prst="rect">
            <a:avLst/>
          </a:prstGeom>
        </p:spPr>
        <p:txBody>
          <a:bodyPr wrap="square">
            <a:spAutoFit/>
          </a:bodyPr>
          <a:lstStyle/>
          <a:p>
            <a:pPr lvl="0">
              <a:spcBef>
                <a:spcPct val="20000"/>
              </a:spcBef>
            </a:pPr>
            <a:r>
              <a:rPr lang="en-TT" sz="2400" dirty="0" smtClean="0">
                <a:solidFill>
                  <a:prstClr val="black"/>
                </a:solidFill>
                <a:latin typeface="Arial" pitchFamily="34" charset="0"/>
                <a:cs typeface="Arial" pitchFamily="34" charset="0"/>
              </a:rPr>
              <a:t>(1) 2Mg</a:t>
            </a:r>
            <a:r>
              <a:rPr lang="en-TT" sz="2400" baseline="-25000" dirty="0" smtClean="0">
                <a:solidFill>
                  <a:prstClr val="black"/>
                </a:solidFill>
                <a:latin typeface="Arial" pitchFamily="34" charset="0"/>
                <a:cs typeface="Arial" pitchFamily="34" charset="0"/>
              </a:rPr>
              <a:t>(s</a:t>
            </a:r>
            <a:r>
              <a:rPr lang="en-TT" sz="2400" baseline="-25000" dirty="0">
                <a:solidFill>
                  <a:prstClr val="black"/>
                </a:solidFill>
                <a:latin typeface="Arial" pitchFamily="34" charset="0"/>
                <a:cs typeface="Arial" pitchFamily="34" charset="0"/>
              </a:rPr>
              <a:t>) </a:t>
            </a:r>
            <a:r>
              <a:rPr lang="en-TT" sz="2400" dirty="0">
                <a:solidFill>
                  <a:prstClr val="black"/>
                </a:solidFill>
                <a:latin typeface="Arial" pitchFamily="34" charset="0"/>
                <a:cs typeface="Arial" pitchFamily="34" charset="0"/>
              </a:rPr>
              <a:t>+ O</a:t>
            </a:r>
            <a:r>
              <a:rPr lang="en-TT" sz="2400" baseline="-25000" dirty="0">
                <a:solidFill>
                  <a:prstClr val="black"/>
                </a:solidFill>
                <a:latin typeface="Arial" pitchFamily="34" charset="0"/>
                <a:cs typeface="Arial" pitchFamily="34" charset="0"/>
              </a:rPr>
              <a:t>2(g) </a:t>
            </a:r>
            <a:r>
              <a:rPr lang="en-TT" sz="2400" dirty="0">
                <a:solidFill>
                  <a:prstClr val="black"/>
                </a:solidFill>
              </a:rPr>
              <a:t>→ </a:t>
            </a:r>
            <a:r>
              <a:rPr lang="en-TT" sz="2400" dirty="0">
                <a:solidFill>
                  <a:prstClr val="black"/>
                </a:solidFill>
                <a:latin typeface="Arial" pitchFamily="34" charset="0"/>
                <a:cs typeface="Arial" pitchFamily="34" charset="0"/>
              </a:rPr>
              <a:t>2MgO</a:t>
            </a:r>
            <a:r>
              <a:rPr lang="en-TT" sz="2400" baseline="-25000" dirty="0">
                <a:solidFill>
                  <a:prstClr val="black"/>
                </a:solidFill>
                <a:latin typeface="Arial" pitchFamily="34" charset="0"/>
                <a:cs typeface="Arial" pitchFamily="34" charset="0"/>
              </a:rPr>
              <a:t>(s</a:t>
            </a:r>
            <a:r>
              <a:rPr lang="en-TT" sz="2400" baseline="-25000" dirty="0" smtClean="0">
                <a:solidFill>
                  <a:prstClr val="black"/>
                </a:solidFill>
                <a:latin typeface="Arial" pitchFamily="34" charset="0"/>
                <a:cs typeface="Arial" pitchFamily="34" charset="0"/>
              </a:rPr>
              <a:t>)   </a:t>
            </a:r>
          </a:p>
          <a:p>
            <a:pPr lvl="0">
              <a:spcBef>
                <a:spcPct val="20000"/>
              </a:spcBef>
            </a:pPr>
            <a:endParaRPr lang="en-TT" sz="2400" baseline="-25000" dirty="0">
              <a:solidFill>
                <a:prstClr val="black"/>
              </a:solidFill>
              <a:latin typeface="Arial" pitchFamily="34" charset="0"/>
              <a:cs typeface="Arial" pitchFamily="34" charset="0"/>
            </a:endParaRPr>
          </a:p>
          <a:p>
            <a:pPr lvl="0">
              <a:spcBef>
                <a:spcPct val="20000"/>
              </a:spcBef>
            </a:pPr>
            <a:r>
              <a:rPr lang="en-TT" sz="2400" dirty="0" smtClean="0">
                <a:solidFill>
                  <a:prstClr val="black"/>
                </a:solidFill>
                <a:latin typeface="Arial" pitchFamily="34" charset="0"/>
                <a:cs typeface="Arial" pitchFamily="34" charset="0"/>
              </a:rPr>
              <a:t>(2)</a:t>
            </a:r>
            <a:r>
              <a:rPr lang="en-TT" sz="2400" dirty="0">
                <a:solidFill>
                  <a:prstClr val="black"/>
                </a:solidFill>
                <a:latin typeface="Arial" pitchFamily="34" charset="0"/>
                <a:cs typeface="Arial" pitchFamily="34" charset="0"/>
              </a:rPr>
              <a:t> CaCO</a:t>
            </a:r>
            <a:r>
              <a:rPr lang="en-TT" sz="2400" baseline="-25000" dirty="0">
                <a:solidFill>
                  <a:prstClr val="black"/>
                </a:solidFill>
                <a:latin typeface="Arial" pitchFamily="34" charset="0"/>
                <a:cs typeface="Arial" pitchFamily="34" charset="0"/>
              </a:rPr>
              <a:t>3(s) </a:t>
            </a:r>
            <a:r>
              <a:rPr lang="en-TT" sz="2400" dirty="0" smtClean="0">
                <a:solidFill>
                  <a:prstClr val="black"/>
                </a:solidFill>
              </a:rPr>
              <a:t>→</a:t>
            </a:r>
            <a:r>
              <a:rPr lang="en-TT" sz="2400" dirty="0" smtClean="0">
                <a:solidFill>
                  <a:prstClr val="black"/>
                </a:solidFill>
                <a:latin typeface="Arial" pitchFamily="34" charset="0"/>
                <a:cs typeface="Arial" pitchFamily="34" charset="0"/>
              </a:rPr>
              <a:t>  </a:t>
            </a:r>
            <a:r>
              <a:rPr lang="en-TT" sz="2400" dirty="0" err="1">
                <a:solidFill>
                  <a:prstClr val="black"/>
                </a:solidFill>
                <a:latin typeface="Arial" pitchFamily="34" charset="0"/>
                <a:cs typeface="Arial" pitchFamily="34" charset="0"/>
              </a:rPr>
              <a:t>CaO</a:t>
            </a:r>
            <a:r>
              <a:rPr lang="en-TT" sz="2400" baseline="-25000" dirty="0">
                <a:solidFill>
                  <a:prstClr val="black"/>
                </a:solidFill>
                <a:latin typeface="Arial" pitchFamily="34" charset="0"/>
                <a:cs typeface="Arial" pitchFamily="34" charset="0"/>
              </a:rPr>
              <a:t>(s) </a:t>
            </a:r>
            <a:r>
              <a:rPr lang="en-TT" sz="2400" dirty="0">
                <a:solidFill>
                  <a:prstClr val="black"/>
                </a:solidFill>
                <a:latin typeface="Arial" pitchFamily="34" charset="0"/>
                <a:cs typeface="Arial" pitchFamily="34" charset="0"/>
              </a:rPr>
              <a:t>+ CO</a:t>
            </a:r>
            <a:r>
              <a:rPr lang="en-TT" sz="2400" baseline="-25000" dirty="0">
                <a:solidFill>
                  <a:prstClr val="black"/>
                </a:solidFill>
                <a:latin typeface="Arial" pitchFamily="34" charset="0"/>
                <a:cs typeface="Arial" pitchFamily="34" charset="0"/>
              </a:rPr>
              <a:t>2(g)</a:t>
            </a:r>
          </a:p>
          <a:p>
            <a:pPr lvl="0">
              <a:spcBef>
                <a:spcPct val="20000"/>
              </a:spcBef>
            </a:pPr>
            <a:endParaRPr lang="en-TT" sz="2400" dirty="0">
              <a:solidFill>
                <a:prstClr val="black"/>
              </a:solidFill>
              <a:latin typeface="Arial" pitchFamily="34" charset="0"/>
              <a:cs typeface="Arial" pitchFamily="34" charset="0"/>
            </a:endParaRPr>
          </a:p>
          <a:p>
            <a:pPr lvl="0">
              <a:spcBef>
                <a:spcPct val="20000"/>
              </a:spcBef>
            </a:pPr>
            <a:r>
              <a:rPr lang="en-TT" sz="2400" dirty="0" smtClean="0">
                <a:solidFill>
                  <a:prstClr val="black"/>
                </a:solidFill>
                <a:latin typeface="Arial" pitchFamily="34" charset="0"/>
                <a:cs typeface="Arial" pitchFamily="34" charset="0"/>
              </a:rPr>
              <a:t>(3) </a:t>
            </a:r>
            <a:r>
              <a:rPr lang="en-TT" sz="2400" dirty="0" err="1">
                <a:solidFill>
                  <a:prstClr val="black"/>
                </a:solidFill>
                <a:latin typeface="Arial" pitchFamily="34" charset="0"/>
                <a:cs typeface="Arial" pitchFamily="34" charset="0"/>
              </a:rPr>
              <a:t>NaOH</a:t>
            </a:r>
            <a:r>
              <a:rPr lang="en-TT" sz="2400" baseline="-25000" dirty="0">
                <a:solidFill>
                  <a:prstClr val="black"/>
                </a:solidFill>
                <a:latin typeface="Arial" pitchFamily="34" charset="0"/>
                <a:cs typeface="Arial" pitchFamily="34" charset="0"/>
              </a:rPr>
              <a:t>(</a:t>
            </a:r>
            <a:r>
              <a:rPr lang="en-TT" sz="2400" baseline="-25000" dirty="0" err="1">
                <a:solidFill>
                  <a:prstClr val="black"/>
                </a:solidFill>
                <a:latin typeface="Arial" pitchFamily="34" charset="0"/>
                <a:cs typeface="Arial" pitchFamily="34" charset="0"/>
              </a:rPr>
              <a:t>aq</a:t>
            </a:r>
            <a:r>
              <a:rPr lang="en-TT" sz="2400" baseline="-25000" dirty="0">
                <a:solidFill>
                  <a:prstClr val="black"/>
                </a:solidFill>
                <a:latin typeface="Arial" pitchFamily="34" charset="0"/>
                <a:cs typeface="Arial" pitchFamily="34" charset="0"/>
              </a:rPr>
              <a:t>) </a:t>
            </a:r>
            <a:r>
              <a:rPr lang="en-TT" sz="2400" dirty="0">
                <a:solidFill>
                  <a:prstClr val="black"/>
                </a:solidFill>
                <a:latin typeface="Arial" pitchFamily="34" charset="0"/>
                <a:cs typeface="Arial" pitchFamily="34" charset="0"/>
              </a:rPr>
              <a:t>+ </a:t>
            </a:r>
            <a:r>
              <a:rPr lang="en-TT" sz="2400" dirty="0" err="1">
                <a:solidFill>
                  <a:prstClr val="black"/>
                </a:solidFill>
                <a:latin typeface="Arial" pitchFamily="34" charset="0"/>
                <a:cs typeface="Arial" pitchFamily="34" charset="0"/>
              </a:rPr>
              <a:t>HCl</a:t>
            </a:r>
            <a:r>
              <a:rPr lang="en-TT" sz="2400" baseline="-25000" dirty="0">
                <a:solidFill>
                  <a:prstClr val="black"/>
                </a:solidFill>
                <a:latin typeface="Arial" pitchFamily="34" charset="0"/>
                <a:cs typeface="Arial" pitchFamily="34" charset="0"/>
              </a:rPr>
              <a:t>(</a:t>
            </a:r>
            <a:r>
              <a:rPr lang="en-TT" sz="2400" baseline="-25000" dirty="0" err="1">
                <a:solidFill>
                  <a:prstClr val="black"/>
                </a:solidFill>
                <a:latin typeface="Arial" pitchFamily="34" charset="0"/>
                <a:cs typeface="Arial" pitchFamily="34" charset="0"/>
              </a:rPr>
              <a:t>aq</a:t>
            </a:r>
            <a:r>
              <a:rPr lang="en-TT" sz="2400" baseline="-25000" dirty="0">
                <a:solidFill>
                  <a:prstClr val="black"/>
                </a:solidFill>
                <a:latin typeface="Arial" pitchFamily="34" charset="0"/>
                <a:cs typeface="Arial" pitchFamily="34" charset="0"/>
              </a:rPr>
              <a:t>) </a:t>
            </a:r>
            <a:r>
              <a:rPr lang="en-TT" sz="2400" dirty="0">
                <a:solidFill>
                  <a:prstClr val="black"/>
                </a:solidFill>
                <a:latin typeface="Arial" pitchFamily="34" charset="0"/>
                <a:cs typeface="Arial" pitchFamily="34" charset="0"/>
              </a:rPr>
              <a:t>→ </a:t>
            </a:r>
            <a:r>
              <a:rPr lang="en-TT" sz="2400" dirty="0" err="1">
                <a:solidFill>
                  <a:prstClr val="black"/>
                </a:solidFill>
                <a:latin typeface="Arial" pitchFamily="34" charset="0"/>
                <a:cs typeface="Arial" pitchFamily="34" charset="0"/>
              </a:rPr>
              <a:t>NaCl</a:t>
            </a:r>
            <a:r>
              <a:rPr lang="en-TT" sz="2400" baseline="-25000" dirty="0">
                <a:solidFill>
                  <a:prstClr val="black"/>
                </a:solidFill>
                <a:latin typeface="Arial" pitchFamily="34" charset="0"/>
                <a:cs typeface="Arial" pitchFamily="34" charset="0"/>
              </a:rPr>
              <a:t>(</a:t>
            </a:r>
            <a:r>
              <a:rPr lang="en-TT" sz="2400" baseline="-25000" dirty="0" err="1">
                <a:solidFill>
                  <a:prstClr val="black"/>
                </a:solidFill>
                <a:latin typeface="Arial" pitchFamily="34" charset="0"/>
                <a:cs typeface="Arial" pitchFamily="34" charset="0"/>
              </a:rPr>
              <a:t>aq</a:t>
            </a:r>
            <a:r>
              <a:rPr lang="en-TT" sz="2400" baseline="-25000" dirty="0">
                <a:solidFill>
                  <a:prstClr val="black"/>
                </a:solidFill>
                <a:latin typeface="Arial" pitchFamily="34" charset="0"/>
                <a:cs typeface="Arial" pitchFamily="34" charset="0"/>
              </a:rPr>
              <a:t>) </a:t>
            </a:r>
            <a:r>
              <a:rPr lang="en-TT" sz="2400" dirty="0">
                <a:solidFill>
                  <a:prstClr val="black"/>
                </a:solidFill>
                <a:latin typeface="Arial" pitchFamily="34" charset="0"/>
                <a:cs typeface="Arial" pitchFamily="34" charset="0"/>
              </a:rPr>
              <a:t>+ H</a:t>
            </a:r>
            <a:r>
              <a:rPr lang="en-TT" sz="2400" baseline="-25000" dirty="0">
                <a:solidFill>
                  <a:prstClr val="black"/>
                </a:solidFill>
                <a:latin typeface="Arial" pitchFamily="34" charset="0"/>
                <a:cs typeface="Arial" pitchFamily="34" charset="0"/>
              </a:rPr>
              <a:t>2</a:t>
            </a:r>
            <a:r>
              <a:rPr lang="en-TT" sz="2400" dirty="0">
                <a:solidFill>
                  <a:prstClr val="black"/>
                </a:solidFill>
                <a:latin typeface="Arial" pitchFamily="34" charset="0"/>
                <a:cs typeface="Arial" pitchFamily="34" charset="0"/>
              </a:rPr>
              <a:t>O</a:t>
            </a:r>
            <a:r>
              <a:rPr lang="en-TT" sz="2400" baseline="-25000" dirty="0">
                <a:solidFill>
                  <a:prstClr val="black"/>
                </a:solidFill>
                <a:latin typeface="Arial" pitchFamily="34" charset="0"/>
                <a:cs typeface="Arial" pitchFamily="34" charset="0"/>
              </a:rPr>
              <a:t>(l)</a:t>
            </a:r>
            <a:endParaRPr lang="en-TT" sz="2400" dirty="0" smtClean="0">
              <a:solidFill>
                <a:prstClr val="black"/>
              </a:solidFill>
              <a:latin typeface="Arial" pitchFamily="34" charset="0"/>
              <a:cs typeface="Arial" pitchFamily="34" charset="0"/>
            </a:endParaRPr>
          </a:p>
          <a:p>
            <a:pPr lvl="0">
              <a:spcBef>
                <a:spcPct val="20000"/>
              </a:spcBef>
            </a:pPr>
            <a:endParaRPr lang="en-TT" sz="2400" dirty="0">
              <a:solidFill>
                <a:prstClr val="black"/>
              </a:solidFill>
              <a:latin typeface="Arial" pitchFamily="34" charset="0"/>
              <a:cs typeface="Arial" pitchFamily="34" charset="0"/>
            </a:endParaRPr>
          </a:p>
          <a:p>
            <a:pPr lvl="0">
              <a:spcBef>
                <a:spcPct val="20000"/>
              </a:spcBef>
            </a:pPr>
            <a:r>
              <a:rPr lang="en-TT" sz="2400" dirty="0" smtClean="0">
                <a:solidFill>
                  <a:prstClr val="black"/>
                </a:solidFill>
                <a:latin typeface="Arial" pitchFamily="34" charset="0"/>
                <a:cs typeface="Arial" pitchFamily="34" charset="0"/>
              </a:rPr>
              <a:t>(4) </a:t>
            </a:r>
            <a:r>
              <a:rPr lang="en-TT" sz="2400" dirty="0">
                <a:solidFill>
                  <a:prstClr val="black"/>
                </a:solidFill>
                <a:latin typeface="Arial" pitchFamily="34" charset="0"/>
                <a:cs typeface="Arial" pitchFamily="34" charset="0"/>
              </a:rPr>
              <a:t>2Al</a:t>
            </a:r>
            <a:r>
              <a:rPr lang="en-TT" sz="2400" baseline="-25000" dirty="0">
                <a:solidFill>
                  <a:prstClr val="black"/>
                </a:solidFill>
                <a:latin typeface="Arial" pitchFamily="34" charset="0"/>
                <a:cs typeface="Arial" pitchFamily="34" charset="0"/>
              </a:rPr>
              <a:t>(s) </a:t>
            </a:r>
            <a:r>
              <a:rPr lang="en-TT" sz="2400" dirty="0">
                <a:solidFill>
                  <a:prstClr val="black"/>
                </a:solidFill>
                <a:latin typeface="Arial" pitchFamily="34" charset="0"/>
                <a:cs typeface="Arial" pitchFamily="34" charset="0"/>
              </a:rPr>
              <a:t>+ 3CuSO</a:t>
            </a:r>
            <a:r>
              <a:rPr lang="en-TT" sz="2400" baseline="-25000" dirty="0">
                <a:solidFill>
                  <a:prstClr val="black"/>
                </a:solidFill>
                <a:latin typeface="Arial" pitchFamily="34" charset="0"/>
                <a:cs typeface="Arial" pitchFamily="34" charset="0"/>
              </a:rPr>
              <a:t>4(</a:t>
            </a:r>
            <a:r>
              <a:rPr lang="en-TT" sz="2400" baseline="-25000" dirty="0" err="1">
                <a:solidFill>
                  <a:prstClr val="black"/>
                </a:solidFill>
                <a:latin typeface="Arial" pitchFamily="34" charset="0"/>
                <a:cs typeface="Arial" pitchFamily="34" charset="0"/>
              </a:rPr>
              <a:t>aq</a:t>
            </a:r>
            <a:r>
              <a:rPr lang="en-TT" sz="2400" baseline="-25000" dirty="0">
                <a:solidFill>
                  <a:prstClr val="black"/>
                </a:solidFill>
                <a:latin typeface="Arial" pitchFamily="34" charset="0"/>
                <a:cs typeface="Arial" pitchFamily="34" charset="0"/>
              </a:rPr>
              <a:t>) </a:t>
            </a:r>
            <a:r>
              <a:rPr lang="en-TT" sz="2400" dirty="0">
                <a:solidFill>
                  <a:prstClr val="black"/>
                </a:solidFill>
              </a:rPr>
              <a:t>→</a:t>
            </a:r>
            <a:r>
              <a:rPr lang="en-TT" sz="2400" baseline="-25000" dirty="0">
                <a:solidFill>
                  <a:prstClr val="black"/>
                </a:solidFill>
                <a:latin typeface="Arial" pitchFamily="34" charset="0"/>
                <a:cs typeface="Arial" pitchFamily="34" charset="0"/>
              </a:rPr>
              <a:t> </a:t>
            </a:r>
            <a:r>
              <a:rPr lang="en-TT" sz="2400" dirty="0">
                <a:solidFill>
                  <a:prstClr val="black"/>
                </a:solidFill>
                <a:latin typeface="Arial" pitchFamily="34" charset="0"/>
                <a:cs typeface="Arial" pitchFamily="34" charset="0"/>
              </a:rPr>
              <a:t>Al</a:t>
            </a:r>
            <a:r>
              <a:rPr lang="en-TT" sz="2400" baseline="-25000" dirty="0">
                <a:solidFill>
                  <a:prstClr val="black"/>
                </a:solidFill>
                <a:latin typeface="Arial" pitchFamily="34" charset="0"/>
                <a:cs typeface="Arial" pitchFamily="34" charset="0"/>
              </a:rPr>
              <a:t>2</a:t>
            </a:r>
            <a:r>
              <a:rPr lang="en-TT" sz="2400" dirty="0">
                <a:solidFill>
                  <a:prstClr val="black"/>
                </a:solidFill>
                <a:latin typeface="Arial" pitchFamily="34" charset="0"/>
                <a:cs typeface="Arial" pitchFamily="34" charset="0"/>
              </a:rPr>
              <a:t>(SO</a:t>
            </a:r>
            <a:r>
              <a:rPr lang="en-TT" sz="2400" baseline="-25000" dirty="0">
                <a:solidFill>
                  <a:prstClr val="black"/>
                </a:solidFill>
                <a:latin typeface="Arial" pitchFamily="34" charset="0"/>
                <a:cs typeface="Arial" pitchFamily="34" charset="0"/>
              </a:rPr>
              <a:t>4</a:t>
            </a:r>
            <a:r>
              <a:rPr lang="en-TT" sz="2400" dirty="0">
                <a:solidFill>
                  <a:prstClr val="black"/>
                </a:solidFill>
                <a:latin typeface="Arial" pitchFamily="34" charset="0"/>
                <a:cs typeface="Arial" pitchFamily="34" charset="0"/>
              </a:rPr>
              <a:t>)</a:t>
            </a:r>
            <a:r>
              <a:rPr lang="en-TT" sz="2400" baseline="-25000" dirty="0">
                <a:solidFill>
                  <a:prstClr val="black"/>
                </a:solidFill>
                <a:latin typeface="Arial" pitchFamily="34" charset="0"/>
                <a:cs typeface="Arial" pitchFamily="34" charset="0"/>
              </a:rPr>
              <a:t>3(</a:t>
            </a:r>
            <a:r>
              <a:rPr lang="en-TT" sz="2400" baseline="-25000" dirty="0" err="1">
                <a:solidFill>
                  <a:prstClr val="black"/>
                </a:solidFill>
                <a:latin typeface="Arial" pitchFamily="34" charset="0"/>
                <a:cs typeface="Arial" pitchFamily="34" charset="0"/>
              </a:rPr>
              <a:t>aq</a:t>
            </a:r>
            <a:r>
              <a:rPr lang="en-TT" sz="2400" baseline="-25000" dirty="0">
                <a:solidFill>
                  <a:prstClr val="black"/>
                </a:solidFill>
                <a:latin typeface="Arial" pitchFamily="34" charset="0"/>
                <a:cs typeface="Arial" pitchFamily="34" charset="0"/>
              </a:rPr>
              <a:t>) </a:t>
            </a:r>
            <a:r>
              <a:rPr lang="en-TT" sz="2400" dirty="0">
                <a:solidFill>
                  <a:prstClr val="black"/>
                </a:solidFill>
                <a:latin typeface="Arial" pitchFamily="34" charset="0"/>
                <a:cs typeface="Arial" pitchFamily="34" charset="0"/>
              </a:rPr>
              <a:t>+ 3Cu</a:t>
            </a:r>
            <a:r>
              <a:rPr lang="en-TT" sz="2400" baseline="-25000" dirty="0">
                <a:solidFill>
                  <a:prstClr val="black"/>
                </a:solidFill>
                <a:latin typeface="Arial" pitchFamily="34" charset="0"/>
                <a:cs typeface="Arial" pitchFamily="34" charset="0"/>
              </a:rPr>
              <a:t>(s)</a:t>
            </a:r>
          </a:p>
          <a:p>
            <a:pPr lvl="0">
              <a:spcBef>
                <a:spcPct val="20000"/>
              </a:spcBef>
            </a:pPr>
            <a:endParaRPr lang="en-TT" sz="2400" dirty="0">
              <a:solidFill>
                <a:prstClr val="black"/>
              </a:solidFill>
              <a:latin typeface="Arial" pitchFamily="34" charset="0"/>
              <a:cs typeface="Arial" pitchFamily="34" charset="0"/>
            </a:endParaRPr>
          </a:p>
          <a:p>
            <a:pPr lvl="0">
              <a:spcBef>
                <a:spcPct val="20000"/>
              </a:spcBef>
            </a:pPr>
            <a:r>
              <a:rPr lang="en-TT" sz="2400" dirty="0" smtClean="0">
                <a:solidFill>
                  <a:prstClr val="black"/>
                </a:solidFill>
                <a:latin typeface="Arial" pitchFamily="34" charset="0"/>
                <a:cs typeface="Arial" pitchFamily="34" charset="0"/>
              </a:rPr>
              <a:t>(5) </a:t>
            </a:r>
            <a:r>
              <a:rPr lang="en-TT" sz="2400" dirty="0">
                <a:solidFill>
                  <a:prstClr val="black"/>
                </a:solidFill>
                <a:latin typeface="Arial" pitchFamily="34" charset="0"/>
                <a:cs typeface="Arial" pitchFamily="34" charset="0"/>
              </a:rPr>
              <a:t>AgNO</a:t>
            </a:r>
            <a:r>
              <a:rPr lang="en-TT" sz="2400" baseline="-25000" dirty="0">
                <a:solidFill>
                  <a:prstClr val="black"/>
                </a:solidFill>
                <a:latin typeface="Arial" pitchFamily="34" charset="0"/>
                <a:cs typeface="Arial" pitchFamily="34" charset="0"/>
              </a:rPr>
              <a:t>3(</a:t>
            </a:r>
            <a:r>
              <a:rPr lang="en-TT" sz="2400" baseline="-25000" dirty="0" err="1">
                <a:solidFill>
                  <a:prstClr val="black"/>
                </a:solidFill>
                <a:latin typeface="Arial" pitchFamily="34" charset="0"/>
                <a:cs typeface="Arial" pitchFamily="34" charset="0"/>
              </a:rPr>
              <a:t>aq</a:t>
            </a:r>
            <a:r>
              <a:rPr lang="en-TT" sz="2400" baseline="-25000" dirty="0">
                <a:solidFill>
                  <a:prstClr val="black"/>
                </a:solidFill>
                <a:latin typeface="Arial" pitchFamily="34" charset="0"/>
                <a:cs typeface="Arial" pitchFamily="34" charset="0"/>
              </a:rPr>
              <a:t>) </a:t>
            </a:r>
            <a:r>
              <a:rPr lang="en-TT" sz="2400" dirty="0">
                <a:solidFill>
                  <a:prstClr val="black"/>
                </a:solidFill>
                <a:latin typeface="Arial" pitchFamily="34" charset="0"/>
                <a:cs typeface="Arial" pitchFamily="34" charset="0"/>
              </a:rPr>
              <a:t>+ </a:t>
            </a:r>
            <a:r>
              <a:rPr lang="en-TT" sz="2400" dirty="0" err="1">
                <a:solidFill>
                  <a:prstClr val="black"/>
                </a:solidFill>
                <a:latin typeface="Arial" pitchFamily="34" charset="0"/>
                <a:cs typeface="Arial" pitchFamily="34" charset="0"/>
              </a:rPr>
              <a:t>KBr</a:t>
            </a:r>
            <a:r>
              <a:rPr lang="en-TT" sz="2400" baseline="-25000" dirty="0">
                <a:solidFill>
                  <a:prstClr val="black"/>
                </a:solidFill>
                <a:latin typeface="Arial" pitchFamily="34" charset="0"/>
                <a:cs typeface="Arial" pitchFamily="34" charset="0"/>
              </a:rPr>
              <a:t>(</a:t>
            </a:r>
            <a:r>
              <a:rPr lang="en-TT" sz="2400" baseline="-25000" dirty="0" err="1">
                <a:solidFill>
                  <a:prstClr val="black"/>
                </a:solidFill>
                <a:latin typeface="Arial" pitchFamily="34" charset="0"/>
                <a:cs typeface="Arial" pitchFamily="34" charset="0"/>
              </a:rPr>
              <a:t>aq</a:t>
            </a:r>
            <a:r>
              <a:rPr lang="en-TT" sz="2400" baseline="-25000" dirty="0">
                <a:solidFill>
                  <a:prstClr val="black"/>
                </a:solidFill>
                <a:latin typeface="Arial" pitchFamily="34" charset="0"/>
                <a:cs typeface="Arial" pitchFamily="34" charset="0"/>
              </a:rPr>
              <a:t>) </a:t>
            </a:r>
            <a:r>
              <a:rPr lang="en-TT" sz="2400" dirty="0">
                <a:solidFill>
                  <a:prstClr val="black"/>
                </a:solidFill>
              </a:rPr>
              <a:t>→</a:t>
            </a:r>
            <a:r>
              <a:rPr lang="en-TT" sz="2400" dirty="0">
                <a:solidFill>
                  <a:prstClr val="black">
                    <a:tint val="75000"/>
                  </a:prstClr>
                </a:solidFill>
              </a:rPr>
              <a:t> </a:t>
            </a:r>
            <a:r>
              <a:rPr lang="en-TT" sz="2400" dirty="0" err="1">
                <a:solidFill>
                  <a:prstClr val="black"/>
                </a:solidFill>
                <a:latin typeface="Arial" pitchFamily="34" charset="0"/>
                <a:cs typeface="Arial" pitchFamily="34" charset="0"/>
              </a:rPr>
              <a:t>AgBr</a:t>
            </a:r>
            <a:r>
              <a:rPr lang="en-TT" sz="2400" baseline="-25000" dirty="0">
                <a:solidFill>
                  <a:prstClr val="black"/>
                </a:solidFill>
                <a:latin typeface="Arial" pitchFamily="34" charset="0"/>
                <a:cs typeface="Arial" pitchFamily="34" charset="0"/>
              </a:rPr>
              <a:t>(s) </a:t>
            </a:r>
            <a:r>
              <a:rPr lang="en-TT" sz="2400" dirty="0">
                <a:solidFill>
                  <a:prstClr val="black"/>
                </a:solidFill>
                <a:latin typeface="Arial" pitchFamily="34" charset="0"/>
                <a:cs typeface="Arial" pitchFamily="34" charset="0"/>
              </a:rPr>
              <a:t>+ KNO</a:t>
            </a:r>
            <a:r>
              <a:rPr lang="en-TT" sz="2400" baseline="-25000" dirty="0">
                <a:solidFill>
                  <a:prstClr val="black"/>
                </a:solidFill>
                <a:latin typeface="Arial" pitchFamily="34" charset="0"/>
                <a:cs typeface="Arial" pitchFamily="34" charset="0"/>
              </a:rPr>
              <a:t>3(</a:t>
            </a:r>
            <a:r>
              <a:rPr lang="en-TT" sz="2400" baseline="-25000" dirty="0" err="1">
                <a:solidFill>
                  <a:prstClr val="black"/>
                </a:solidFill>
                <a:latin typeface="Arial" pitchFamily="34" charset="0"/>
                <a:cs typeface="Arial" pitchFamily="34" charset="0"/>
              </a:rPr>
              <a:t>aq</a:t>
            </a:r>
            <a:r>
              <a:rPr lang="en-TT" sz="2400" baseline="-25000" dirty="0">
                <a:solidFill>
                  <a:prstClr val="black"/>
                </a:solidFill>
                <a:latin typeface="Arial" pitchFamily="34" charset="0"/>
                <a:cs typeface="Arial" pitchFamily="34" charset="0"/>
              </a:rPr>
              <a:t>)</a:t>
            </a:r>
          </a:p>
          <a:p>
            <a:pPr lvl="0">
              <a:spcBef>
                <a:spcPct val="20000"/>
              </a:spcBef>
            </a:pPr>
            <a:endParaRPr lang="en-TT" sz="2400" dirty="0">
              <a:solidFill>
                <a:prstClr val="black"/>
              </a:solidFill>
              <a:latin typeface="Arial" pitchFamily="34" charset="0"/>
              <a:cs typeface="Arial" pitchFamily="34" charset="0"/>
            </a:endParaRPr>
          </a:p>
          <a:p>
            <a:pPr lvl="0">
              <a:spcBef>
                <a:spcPct val="20000"/>
              </a:spcBef>
            </a:pPr>
            <a:r>
              <a:rPr lang="en-TT" sz="2400" dirty="0" smtClean="0">
                <a:solidFill>
                  <a:prstClr val="black"/>
                </a:solidFill>
                <a:latin typeface="Arial" pitchFamily="34" charset="0"/>
                <a:cs typeface="Arial" pitchFamily="34" charset="0"/>
              </a:rPr>
              <a:t>(6)</a:t>
            </a:r>
            <a:r>
              <a:rPr lang="en-TT" sz="2400" dirty="0">
                <a:solidFill>
                  <a:prstClr val="black"/>
                </a:solidFill>
                <a:latin typeface="Arial" pitchFamily="34" charset="0"/>
                <a:cs typeface="Arial" pitchFamily="34" charset="0"/>
              </a:rPr>
              <a:t> Zn</a:t>
            </a:r>
            <a:r>
              <a:rPr lang="en-TT" sz="2400" baseline="-25000" dirty="0">
                <a:solidFill>
                  <a:prstClr val="black"/>
                </a:solidFill>
                <a:latin typeface="Arial" pitchFamily="34" charset="0"/>
                <a:cs typeface="Arial" pitchFamily="34" charset="0"/>
              </a:rPr>
              <a:t>(s)</a:t>
            </a:r>
            <a:r>
              <a:rPr lang="en-TT" sz="2400" dirty="0">
                <a:solidFill>
                  <a:prstClr val="black"/>
                </a:solidFill>
                <a:latin typeface="Arial" pitchFamily="34" charset="0"/>
                <a:cs typeface="Arial" pitchFamily="34" charset="0"/>
              </a:rPr>
              <a:t> + CuSO</a:t>
            </a:r>
            <a:r>
              <a:rPr lang="en-TT" sz="2400" baseline="-25000" dirty="0">
                <a:solidFill>
                  <a:prstClr val="black"/>
                </a:solidFill>
                <a:latin typeface="Arial" pitchFamily="34" charset="0"/>
                <a:cs typeface="Arial" pitchFamily="34" charset="0"/>
              </a:rPr>
              <a:t>4(</a:t>
            </a:r>
            <a:r>
              <a:rPr lang="en-TT" sz="2400" baseline="-25000" dirty="0" err="1">
                <a:solidFill>
                  <a:prstClr val="black"/>
                </a:solidFill>
                <a:latin typeface="Arial" pitchFamily="34" charset="0"/>
                <a:cs typeface="Arial" pitchFamily="34" charset="0"/>
              </a:rPr>
              <a:t>aq</a:t>
            </a:r>
            <a:r>
              <a:rPr lang="en-TT" sz="2400" baseline="-25000" dirty="0">
                <a:solidFill>
                  <a:prstClr val="black"/>
                </a:solidFill>
                <a:latin typeface="Arial" pitchFamily="34" charset="0"/>
                <a:cs typeface="Arial" pitchFamily="34" charset="0"/>
              </a:rPr>
              <a:t>) </a:t>
            </a:r>
            <a:r>
              <a:rPr lang="en-TT" sz="2400" dirty="0">
                <a:solidFill>
                  <a:prstClr val="black"/>
                </a:solidFill>
              </a:rPr>
              <a:t>→ </a:t>
            </a:r>
            <a:r>
              <a:rPr lang="en-TT" sz="2400" dirty="0">
                <a:solidFill>
                  <a:prstClr val="black"/>
                </a:solidFill>
                <a:latin typeface="Arial" pitchFamily="34" charset="0"/>
                <a:cs typeface="Arial" pitchFamily="34" charset="0"/>
              </a:rPr>
              <a:t>ZnSO</a:t>
            </a:r>
            <a:r>
              <a:rPr lang="en-TT" sz="2400" baseline="-25000" dirty="0">
                <a:solidFill>
                  <a:prstClr val="black"/>
                </a:solidFill>
                <a:latin typeface="Arial" pitchFamily="34" charset="0"/>
                <a:cs typeface="Arial" pitchFamily="34" charset="0"/>
              </a:rPr>
              <a:t>4(</a:t>
            </a:r>
            <a:r>
              <a:rPr lang="en-TT" sz="2400" baseline="-25000" dirty="0" err="1">
                <a:solidFill>
                  <a:prstClr val="black"/>
                </a:solidFill>
                <a:latin typeface="Arial" pitchFamily="34" charset="0"/>
                <a:cs typeface="Arial" pitchFamily="34" charset="0"/>
              </a:rPr>
              <a:t>aq</a:t>
            </a:r>
            <a:r>
              <a:rPr lang="en-TT" sz="2400" baseline="-25000" dirty="0">
                <a:solidFill>
                  <a:prstClr val="black"/>
                </a:solidFill>
                <a:latin typeface="Arial" pitchFamily="34" charset="0"/>
                <a:cs typeface="Arial" pitchFamily="34" charset="0"/>
              </a:rPr>
              <a:t>) </a:t>
            </a:r>
            <a:r>
              <a:rPr lang="en-TT" sz="2400" dirty="0">
                <a:solidFill>
                  <a:prstClr val="black"/>
                </a:solidFill>
                <a:latin typeface="Arial" pitchFamily="34" charset="0"/>
                <a:cs typeface="Arial" pitchFamily="34" charset="0"/>
              </a:rPr>
              <a:t>+ Cu</a:t>
            </a:r>
            <a:r>
              <a:rPr lang="en-TT" sz="2400" baseline="-25000" dirty="0">
                <a:solidFill>
                  <a:prstClr val="black"/>
                </a:solidFill>
                <a:latin typeface="Arial" pitchFamily="34" charset="0"/>
                <a:cs typeface="Arial" pitchFamily="34" charset="0"/>
              </a:rPr>
              <a:t>(s)</a:t>
            </a:r>
          </a:p>
          <a:p>
            <a:pPr lvl="0">
              <a:spcBef>
                <a:spcPct val="20000"/>
              </a:spcBef>
            </a:pPr>
            <a:endParaRPr lang="en-TT" sz="2400" dirty="0">
              <a:solidFill>
                <a:prstClr val="black"/>
              </a:solidFill>
              <a:latin typeface="Arial" pitchFamily="34" charset="0"/>
              <a:cs typeface="Arial" pitchFamily="34" charset="0"/>
            </a:endParaRPr>
          </a:p>
          <a:p>
            <a:pPr lvl="0">
              <a:spcBef>
                <a:spcPct val="20000"/>
              </a:spcBef>
            </a:pPr>
            <a:r>
              <a:rPr lang="en-TT" sz="2400" dirty="0" smtClean="0">
                <a:solidFill>
                  <a:prstClr val="black"/>
                </a:solidFill>
                <a:latin typeface="Arial" pitchFamily="34" charset="0"/>
                <a:cs typeface="Arial" pitchFamily="34" charset="0"/>
              </a:rPr>
              <a:t>(7) </a:t>
            </a:r>
            <a:r>
              <a:rPr lang="en-TT" sz="2400" dirty="0">
                <a:solidFill>
                  <a:prstClr val="black"/>
                </a:solidFill>
                <a:latin typeface="Arial" pitchFamily="34" charset="0"/>
                <a:cs typeface="Arial" pitchFamily="34" charset="0"/>
              </a:rPr>
              <a:t>NH</a:t>
            </a:r>
            <a:r>
              <a:rPr lang="en-TT" sz="2400" baseline="-25000" dirty="0">
                <a:solidFill>
                  <a:prstClr val="black"/>
                </a:solidFill>
                <a:latin typeface="Arial" pitchFamily="34" charset="0"/>
                <a:cs typeface="Arial" pitchFamily="34" charset="0"/>
              </a:rPr>
              <a:t>4</a:t>
            </a:r>
            <a:r>
              <a:rPr lang="en-TT" sz="2400" dirty="0">
                <a:solidFill>
                  <a:prstClr val="black"/>
                </a:solidFill>
                <a:latin typeface="Arial" pitchFamily="34" charset="0"/>
                <a:cs typeface="Arial" pitchFamily="34" charset="0"/>
              </a:rPr>
              <a:t>Cl</a:t>
            </a:r>
            <a:r>
              <a:rPr lang="en-TT" sz="2400" baseline="-25000" dirty="0">
                <a:solidFill>
                  <a:prstClr val="black"/>
                </a:solidFill>
                <a:latin typeface="Arial" pitchFamily="34" charset="0"/>
                <a:cs typeface="Arial" pitchFamily="34" charset="0"/>
              </a:rPr>
              <a:t>(s)</a:t>
            </a:r>
            <a:r>
              <a:rPr lang="en-TT" sz="2400" dirty="0">
                <a:solidFill>
                  <a:prstClr val="black"/>
                </a:solidFill>
                <a:latin typeface="Arial" pitchFamily="34" charset="0"/>
                <a:cs typeface="Arial" pitchFamily="34" charset="0"/>
              </a:rPr>
              <a:t>          NH</a:t>
            </a:r>
            <a:r>
              <a:rPr lang="en-TT" sz="2400" baseline="-25000" dirty="0">
                <a:solidFill>
                  <a:prstClr val="black"/>
                </a:solidFill>
                <a:latin typeface="Arial" pitchFamily="34" charset="0"/>
                <a:cs typeface="Arial" pitchFamily="34" charset="0"/>
              </a:rPr>
              <a:t>3(g) </a:t>
            </a:r>
            <a:r>
              <a:rPr lang="en-TT" sz="2400" dirty="0">
                <a:solidFill>
                  <a:prstClr val="black"/>
                </a:solidFill>
                <a:latin typeface="Arial" pitchFamily="34" charset="0"/>
                <a:cs typeface="Arial" pitchFamily="34" charset="0"/>
              </a:rPr>
              <a:t>+ </a:t>
            </a:r>
            <a:r>
              <a:rPr lang="en-TT" sz="2400" dirty="0" err="1">
                <a:solidFill>
                  <a:prstClr val="black"/>
                </a:solidFill>
                <a:latin typeface="Arial" pitchFamily="34" charset="0"/>
                <a:cs typeface="Arial" pitchFamily="34" charset="0"/>
              </a:rPr>
              <a:t>HCl</a:t>
            </a:r>
            <a:r>
              <a:rPr lang="en-TT" sz="2400" baseline="-25000" dirty="0">
                <a:solidFill>
                  <a:prstClr val="black"/>
                </a:solidFill>
                <a:latin typeface="Arial" pitchFamily="34" charset="0"/>
                <a:cs typeface="Arial" pitchFamily="34" charset="0"/>
              </a:rPr>
              <a:t>(g</a:t>
            </a:r>
            <a:r>
              <a:rPr lang="en-TT" sz="2400" baseline="-25000" dirty="0" smtClean="0">
                <a:solidFill>
                  <a:prstClr val="black"/>
                </a:solidFill>
                <a:latin typeface="Arial" pitchFamily="34" charset="0"/>
                <a:cs typeface="Arial" pitchFamily="34" charset="0"/>
              </a:rPr>
              <a:t>)</a:t>
            </a:r>
            <a:endParaRPr lang="en-TT" sz="2800" baseline="-25000" dirty="0">
              <a:solidFill>
                <a:prstClr val="black"/>
              </a:solidFill>
              <a:latin typeface="Arial" pitchFamily="34" charset="0"/>
              <a:cs typeface="Arial"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057400" y="6096742"/>
            <a:ext cx="744537" cy="1889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5186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188640"/>
            <a:ext cx="7772400" cy="938535"/>
          </a:xfrm>
        </p:spPr>
        <p:txBody>
          <a:bodyPr/>
          <a:lstStyle/>
          <a:p>
            <a:r>
              <a:rPr lang="en-TT" b="1" dirty="0" smtClean="0">
                <a:ln w="12700">
                  <a:solidFill>
                    <a:sysClr val="windowText" lastClr="000000"/>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Oxidation and reduction</a:t>
            </a:r>
            <a:endParaRPr lang="en-TT" b="1" dirty="0">
              <a:ln w="12700">
                <a:solidFill>
                  <a:sysClr val="windowText" lastClr="000000"/>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251520" y="1052736"/>
            <a:ext cx="8712968" cy="5544616"/>
          </a:xfrm>
        </p:spPr>
        <p:txBody>
          <a:bodyPr>
            <a:normAutofit/>
          </a:bodyPr>
          <a:lstStyle/>
          <a:p>
            <a:pPr algn="l"/>
            <a:r>
              <a:rPr lang="en-TT" sz="2800" dirty="0" smtClean="0">
                <a:solidFill>
                  <a:schemeClr val="tx1"/>
                </a:solidFill>
                <a:latin typeface="Arial" pitchFamily="34" charset="0"/>
                <a:cs typeface="Arial" pitchFamily="34" charset="0"/>
              </a:rPr>
              <a:t>Oxidation and reduction – oxygen </a:t>
            </a:r>
            <a:r>
              <a:rPr lang="en-TT" sz="2800" dirty="0" err="1" smtClean="0">
                <a:solidFill>
                  <a:schemeClr val="tx1"/>
                </a:solidFill>
                <a:latin typeface="Arial" pitchFamily="34" charset="0"/>
                <a:cs typeface="Arial" pitchFamily="34" charset="0"/>
              </a:rPr>
              <a:t>transer</a:t>
            </a:r>
            <a:endParaRPr lang="en-TT" sz="2800" dirty="0" smtClean="0">
              <a:solidFill>
                <a:schemeClr val="tx1"/>
              </a:solidFill>
              <a:latin typeface="Arial" pitchFamily="34" charset="0"/>
              <a:cs typeface="Arial" pitchFamily="34" charset="0"/>
            </a:endParaRPr>
          </a:p>
          <a:p>
            <a:pPr algn="l"/>
            <a:r>
              <a:rPr lang="en-TT" sz="2800" dirty="0" smtClean="0">
                <a:solidFill>
                  <a:schemeClr val="tx1"/>
                </a:solidFill>
                <a:latin typeface="Arial" pitchFamily="34" charset="0"/>
                <a:cs typeface="Arial" pitchFamily="34" charset="0"/>
              </a:rPr>
              <a:t>A substance has been </a:t>
            </a:r>
            <a:r>
              <a:rPr lang="en-TT" sz="2800" dirty="0" smtClean="0">
                <a:solidFill>
                  <a:srgbClr val="FF0000"/>
                </a:solidFill>
                <a:latin typeface="Arial" pitchFamily="34" charset="0"/>
                <a:cs typeface="Arial" pitchFamily="34" charset="0"/>
              </a:rPr>
              <a:t>oxidised</a:t>
            </a:r>
            <a:r>
              <a:rPr lang="en-TT" sz="2800" dirty="0" smtClean="0">
                <a:solidFill>
                  <a:schemeClr val="tx1"/>
                </a:solidFill>
                <a:latin typeface="Arial" pitchFamily="34" charset="0"/>
                <a:cs typeface="Arial" pitchFamily="34" charset="0"/>
              </a:rPr>
              <a:t> if it </a:t>
            </a:r>
            <a:r>
              <a:rPr lang="en-TT" sz="2800" dirty="0" smtClean="0">
                <a:solidFill>
                  <a:srgbClr val="FF0000"/>
                </a:solidFill>
                <a:latin typeface="Arial" pitchFamily="34" charset="0"/>
                <a:cs typeface="Arial" pitchFamily="34" charset="0"/>
              </a:rPr>
              <a:t>gains oxygen</a:t>
            </a:r>
            <a:r>
              <a:rPr lang="en-TT" sz="2800" dirty="0" smtClean="0">
                <a:solidFill>
                  <a:schemeClr val="tx1"/>
                </a:solidFill>
                <a:latin typeface="Arial" pitchFamily="34" charset="0"/>
                <a:cs typeface="Arial" pitchFamily="34" charset="0"/>
              </a:rPr>
              <a:t>. Oxidation is gain of oxygen.</a:t>
            </a:r>
          </a:p>
          <a:p>
            <a:pPr algn="l"/>
            <a:r>
              <a:rPr lang="en-TT" sz="2800" dirty="0" smtClean="0">
                <a:solidFill>
                  <a:schemeClr val="tx1"/>
                </a:solidFill>
                <a:latin typeface="Arial" pitchFamily="34" charset="0"/>
                <a:cs typeface="Arial" pitchFamily="34" charset="0"/>
              </a:rPr>
              <a:t>A substance has been </a:t>
            </a:r>
            <a:r>
              <a:rPr lang="en-TT" sz="2800" dirty="0" smtClean="0">
                <a:solidFill>
                  <a:srgbClr val="FF0000"/>
                </a:solidFill>
                <a:latin typeface="Arial" pitchFamily="34" charset="0"/>
                <a:cs typeface="Arial" pitchFamily="34" charset="0"/>
              </a:rPr>
              <a:t>reduced</a:t>
            </a:r>
            <a:r>
              <a:rPr lang="en-TT" sz="2800" dirty="0" smtClean="0">
                <a:solidFill>
                  <a:schemeClr val="tx1"/>
                </a:solidFill>
                <a:latin typeface="Arial" pitchFamily="34" charset="0"/>
                <a:cs typeface="Arial" pitchFamily="34" charset="0"/>
              </a:rPr>
              <a:t> if it </a:t>
            </a:r>
            <a:r>
              <a:rPr lang="en-TT" sz="2800" dirty="0" smtClean="0">
                <a:solidFill>
                  <a:srgbClr val="FF0000"/>
                </a:solidFill>
                <a:latin typeface="Arial" pitchFamily="34" charset="0"/>
                <a:cs typeface="Arial" pitchFamily="34" charset="0"/>
              </a:rPr>
              <a:t>loses oxygen</a:t>
            </a:r>
            <a:r>
              <a:rPr lang="en-TT" sz="2800" dirty="0" smtClean="0">
                <a:solidFill>
                  <a:schemeClr val="tx1"/>
                </a:solidFill>
                <a:latin typeface="Arial" pitchFamily="34" charset="0"/>
                <a:cs typeface="Arial" pitchFamily="34" charset="0"/>
              </a:rPr>
              <a:t>. Reduction is loss of oxygen.</a:t>
            </a:r>
            <a:endParaRPr lang="en-TT" sz="2800" dirty="0">
              <a:solidFill>
                <a:schemeClr val="tx1"/>
              </a:solidFill>
              <a:latin typeface="Arial" pitchFamily="34" charset="0"/>
              <a:cs typeface="Arial"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2964" y="3731397"/>
            <a:ext cx="9144000" cy="3099816"/>
          </a:xfrm>
          <a:prstGeom prst="rect">
            <a:avLst/>
          </a:prstGeom>
        </p:spPr>
      </p:pic>
    </p:spTree>
    <p:extLst>
      <p:ext uri="{BB962C8B-B14F-4D97-AF65-F5344CB8AC3E}">
        <p14:creationId xmlns:p14="http://schemas.microsoft.com/office/powerpoint/2010/main" xmlns="" val="3179378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circle(in)">
                                      <p:cBhvr>
                                        <p:cTn id="2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260648"/>
            <a:ext cx="7772400" cy="866527"/>
          </a:xfrm>
        </p:spPr>
        <p:txBody>
          <a:bodyPr/>
          <a:lstStyle/>
          <a:p>
            <a:r>
              <a:rPr lang="en-TT" b="1" dirty="0" smtClean="0">
                <a:ln w="12700">
                  <a:solidFill>
                    <a:sysClr val="windowText" lastClr="000000"/>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rPr>
              <a:t>Red</a:t>
            </a:r>
            <a:r>
              <a:rPr lang="en-TT" b="1" dirty="0" smtClean="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rPr>
              <a:t>ox</a:t>
            </a:r>
            <a:r>
              <a:rPr lang="en-TT"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 </a:t>
            </a:r>
            <a:r>
              <a:rPr lang="en-TT" b="1" dirty="0" smtClean="0">
                <a:ln w="12700">
                  <a:solidFill>
                    <a:sysClr val="windowText" lastClr="000000"/>
                  </a:solidFill>
                  <a:prstDash val="solid"/>
                </a:ln>
                <a:effectLst>
                  <a:outerShdw blurRad="41275" dist="20320" dir="1800000" algn="tl" rotWithShape="0">
                    <a:srgbClr val="000000">
                      <a:alpha val="40000"/>
                    </a:srgbClr>
                  </a:outerShdw>
                </a:effectLst>
                <a:latin typeface="Arial" pitchFamily="34" charset="0"/>
                <a:cs typeface="Arial" pitchFamily="34" charset="0"/>
              </a:rPr>
              <a:t>Reactions</a:t>
            </a:r>
            <a:endParaRPr lang="en-TT" b="1" dirty="0">
              <a:ln w="12700">
                <a:solidFill>
                  <a:sysClr val="windowText" lastClr="000000"/>
                </a:solidFill>
                <a:prstDash val="solid"/>
              </a:ln>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251520" y="1124744"/>
            <a:ext cx="8784976" cy="5544616"/>
          </a:xfrm>
        </p:spPr>
        <p:txBody>
          <a:bodyPr>
            <a:normAutofit/>
          </a:bodyPr>
          <a:lstStyle/>
          <a:p>
            <a:pPr algn="l"/>
            <a:r>
              <a:rPr lang="en-TT" sz="2800" dirty="0" smtClean="0">
                <a:solidFill>
                  <a:schemeClr val="tx1"/>
                </a:solidFill>
                <a:latin typeface="Arial" pitchFamily="34" charset="0"/>
                <a:cs typeface="Arial" pitchFamily="34" charset="0"/>
              </a:rPr>
              <a:t>A </a:t>
            </a:r>
            <a:r>
              <a:rPr lang="en-TT" sz="2800" dirty="0" smtClean="0">
                <a:solidFill>
                  <a:srgbClr val="FF0000"/>
                </a:solidFill>
                <a:latin typeface="Arial" pitchFamily="34" charset="0"/>
                <a:cs typeface="Arial" pitchFamily="34" charset="0"/>
              </a:rPr>
              <a:t>red</a:t>
            </a:r>
            <a:r>
              <a:rPr lang="en-TT" sz="2800" dirty="0" smtClean="0">
                <a:solidFill>
                  <a:schemeClr val="accent1"/>
                </a:solidFill>
                <a:latin typeface="Arial" pitchFamily="34" charset="0"/>
                <a:cs typeface="Arial" pitchFamily="34" charset="0"/>
              </a:rPr>
              <a:t>ox</a:t>
            </a:r>
            <a:r>
              <a:rPr lang="en-TT" sz="2800" dirty="0" smtClean="0">
                <a:solidFill>
                  <a:schemeClr val="tx1"/>
                </a:solidFill>
                <a:latin typeface="Arial" pitchFamily="34" charset="0"/>
                <a:cs typeface="Arial" pitchFamily="34" charset="0"/>
              </a:rPr>
              <a:t> reaction is one in which both </a:t>
            </a:r>
            <a:r>
              <a:rPr lang="en-TT" sz="2800" dirty="0" smtClean="0">
                <a:solidFill>
                  <a:srgbClr val="FF0000"/>
                </a:solidFill>
                <a:latin typeface="Arial" pitchFamily="34" charset="0"/>
                <a:cs typeface="Arial" pitchFamily="34" charset="0"/>
              </a:rPr>
              <a:t>reduction</a:t>
            </a:r>
            <a:r>
              <a:rPr lang="en-TT" sz="2800" dirty="0" smtClean="0">
                <a:solidFill>
                  <a:schemeClr val="tx1"/>
                </a:solidFill>
                <a:latin typeface="Arial" pitchFamily="34" charset="0"/>
                <a:cs typeface="Arial" pitchFamily="34" charset="0"/>
              </a:rPr>
              <a:t> and </a:t>
            </a:r>
            <a:r>
              <a:rPr lang="en-TT" sz="2800" dirty="0" smtClean="0">
                <a:solidFill>
                  <a:schemeClr val="accent1"/>
                </a:solidFill>
                <a:latin typeface="Arial" pitchFamily="34" charset="0"/>
                <a:cs typeface="Arial" pitchFamily="34" charset="0"/>
              </a:rPr>
              <a:t>oxidation</a:t>
            </a:r>
            <a:r>
              <a:rPr lang="en-TT" sz="2800" dirty="0" smtClean="0">
                <a:solidFill>
                  <a:schemeClr val="tx1"/>
                </a:solidFill>
                <a:latin typeface="Arial" pitchFamily="34" charset="0"/>
                <a:cs typeface="Arial" pitchFamily="34" charset="0"/>
              </a:rPr>
              <a:t> are occurring.</a:t>
            </a:r>
          </a:p>
          <a:p>
            <a:pPr algn="l"/>
            <a:endParaRPr lang="en-TT" sz="2800" dirty="0" smtClean="0">
              <a:solidFill>
                <a:schemeClr val="tx1"/>
              </a:solidFill>
              <a:latin typeface="Arial" pitchFamily="34" charset="0"/>
              <a:cs typeface="Arial" pitchFamily="34" charset="0"/>
            </a:endParaRPr>
          </a:p>
          <a:p>
            <a:pPr algn="l"/>
            <a:r>
              <a:rPr lang="en-TT" sz="2800" dirty="0" smtClean="0">
                <a:solidFill>
                  <a:schemeClr val="accent1"/>
                </a:solidFill>
                <a:latin typeface="Arial" pitchFamily="34" charset="0"/>
                <a:cs typeface="Arial" pitchFamily="34" charset="0"/>
              </a:rPr>
              <a:t>Oxidation</a:t>
            </a:r>
            <a:r>
              <a:rPr lang="en-TT" sz="2800" dirty="0" smtClean="0">
                <a:solidFill>
                  <a:schemeClr val="tx1"/>
                </a:solidFill>
                <a:latin typeface="Arial" pitchFamily="34" charset="0"/>
                <a:cs typeface="Arial" pitchFamily="34" charset="0"/>
              </a:rPr>
              <a:t> and </a:t>
            </a:r>
            <a:r>
              <a:rPr lang="en-TT" sz="2800" dirty="0" smtClean="0">
                <a:solidFill>
                  <a:srgbClr val="FF0000"/>
                </a:solidFill>
                <a:latin typeface="Arial" pitchFamily="34" charset="0"/>
                <a:cs typeface="Arial" pitchFamily="34" charset="0"/>
              </a:rPr>
              <a:t>reduction</a:t>
            </a:r>
            <a:r>
              <a:rPr lang="en-TT" sz="2800" dirty="0" smtClean="0">
                <a:solidFill>
                  <a:schemeClr val="tx1"/>
                </a:solidFill>
                <a:latin typeface="Arial" pitchFamily="34" charset="0"/>
                <a:cs typeface="Arial" pitchFamily="34" charset="0"/>
              </a:rPr>
              <a:t> always go hand-in-hand.</a:t>
            </a:r>
            <a:endParaRPr lang="en-TT" sz="2800" dirty="0">
              <a:solidFill>
                <a:schemeClr val="tx1"/>
              </a:solidFill>
              <a:latin typeface="Arial" pitchFamily="34" charset="0"/>
              <a:cs typeface="Arial"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979712" y="3068960"/>
            <a:ext cx="5544616" cy="3585584"/>
          </a:xfrm>
          <a:prstGeom prst="rect">
            <a:avLst/>
          </a:prstGeom>
        </p:spPr>
      </p:pic>
    </p:spTree>
    <p:extLst>
      <p:ext uri="{BB962C8B-B14F-4D97-AF65-F5344CB8AC3E}">
        <p14:creationId xmlns:p14="http://schemas.microsoft.com/office/powerpoint/2010/main" xmlns="" val="3553321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9592" y="188640"/>
            <a:ext cx="7772400" cy="794519"/>
          </a:xfrm>
        </p:spPr>
        <p:txBody>
          <a:bodyPr>
            <a:normAutofit fontScale="90000"/>
          </a:bodyPr>
          <a:lstStyle/>
          <a:p>
            <a:r>
              <a:rPr lang="en-TT" b="1" dirty="0" smtClean="0">
                <a:ln w="12700">
                  <a:solidFill>
                    <a:sysClr val="windowText" lastClr="000000"/>
                  </a:solidFill>
                  <a:prstDash val="solid"/>
                </a:ln>
                <a:solidFill>
                  <a:schemeClr val="accent4">
                    <a:lumMod val="75000"/>
                  </a:schemeClr>
                </a:solidFill>
                <a:effectLst>
                  <a:outerShdw blurRad="41275" dist="20320" dir="1800000" algn="tl" rotWithShape="0">
                    <a:srgbClr val="000000">
                      <a:alpha val="40000"/>
                    </a:srgbClr>
                  </a:outerShdw>
                </a:effectLst>
                <a:latin typeface="Arial" pitchFamily="34" charset="0"/>
                <a:cs typeface="Arial" pitchFamily="34" charset="0"/>
              </a:rPr>
              <a:t>Reducing &amp; Oxidising Agents</a:t>
            </a:r>
            <a:endParaRPr lang="en-TT" b="1" dirty="0">
              <a:ln w="12700">
                <a:solidFill>
                  <a:sysClr val="windowText" lastClr="000000"/>
                </a:solidFill>
                <a:prstDash val="solid"/>
              </a:ln>
              <a:solidFill>
                <a:schemeClr val="accent4">
                  <a:lumMod val="75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179512" y="980728"/>
            <a:ext cx="8856984" cy="5688632"/>
          </a:xfrm>
        </p:spPr>
        <p:txBody>
          <a:bodyPr>
            <a:normAutofit fontScale="92500"/>
          </a:bodyPr>
          <a:lstStyle/>
          <a:p>
            <a:pPr algn="l"/>
            <a:endParaRPr lang="en-TT" sz="2800" dirty="0" smtClean="0">
              <a:solidFill>
                <a:schemeClr val="tx1"/>
              </a:solidFill>
              <a:latin typeface="Arial" pitchFamily="34" charset="0"/>
              <a:cs typeface="Arial" pitchFamily="34" charset="0"/>
            </a:endParaRPr>
          </a:p>
          <a:p>
            <a:pPr algn="l"/>
            <a:endParaRPr lang="en-TT" sz="2800" dirty="0">
              <a:solidFill>
                <a:schemeClr val="tx1"/>
              </a:solidFill>
              <a:latin typeface="Arial" pitchFamily="34" charset="0"/>
              <a:cs typeface="Arial" pitchFamily="34" charset="0"/>
            </a:endParaRPr>
          </a:p>
          <a:p>
            <a:pPr algn="l"/>
            <a:endParaRPr lang="en-TT" sz="2800" dirty="0" smtClean="0">
              <a:solidFill>
                <a:schemeClr val="tx1"/>
              </a:solidFill>
              <a:latin typeface="Arial" pitchFamily="34" charset="0"/>
              <a:cs typeface="Arial" pitchFamily="34" charset="0"/>
            </a:endParaRPr>
          </a:p>
          <a:p>
            <a:pPr algn="l"/>
            <a:endParaRPr lang="en-TT" sz="2800" dirty="0">
              <a:solidFill>
                <a:schemeClr val="tx1"/>
              </a:solidFill>
              <a:latin typeface="Arial" pitchFamily="34" charset="0"/>
              <a:cs typeface="Arial" pitchFamily="34" charset="0"/>
            </a:endParaRPr>
          </a:p>
          <a:p>
            <a:pPr algn="l"/>
            <a:endParaRPr lang="en-TT" sz="2800" dirty="0" smtClean="0">
              <a:solidFill>
                <a:schemeClr val="tx1"/>
              </a:solidFill>
              <a:latin typeface="Arial" pitchFamily="34" charset="0"/>
              <a:cs typeface="Arial" pitchFamily="34" charset="0"/>
            </a:endParaRPr>
          </a:p>
          <a:p>
            <a:pPr algn="l"/>
            <a:endParaRPr lang="en-TT" sz="2800" dirty="0">
              <a:solidFill>
                <a:schemeClr val="tx1"/>
              </a:solidFill>
              <a:latin typeface="Arial" pitchFamily="34" charset="0"/>
              <a:cs typeface="Arial" pitchFamily="34" charset="0"/>
            </a:endParaRPr>
          </a:p>
          <a:p>
            <a:pPr algn="l"/>
            <a:endParaRPr lang="en-TT" sz="2800" dirty="0" smtClean="0">
              <a:solidFill>
                <a:schemeClr val="tx1"/>
              </a:solidFill>
              <a:latin typeface="Arial" pitchFamily="34" charset="0"/>
              <a:cs typeface="Arial" pitchFamily="34" charset="0"/>
            </a:endParaRPr>
          </a:p>
          <a:p>
            <a:pPr algn="l"/>
            <a:r>
              <a:rPr lang="en-TT" sz="2800" dirty="0" smtClean="0">
                <a:solidFill>
                  <a:schemeClr val="tx1"/>
                </a:solidFill>
                <a:latin typeface="Arial" pitchFamily="34" charset="0"/>
                <a:cs typeface="Arial" pitchFamily="34" charset="0"/>
              </a:rPr>
              <a:t>A </a:t>
            </a:r>
            <a:r>
              <a:rPr lang="en-TT" sz="2800" dirty="0" smtClean="0">
                <a:solidFill>
                  <a:srgbClr val="FF0000"/>
                </a:solidFill>
                <a:latin typeface="Arial" pitchFamily="34" charset="0"/>
                <a:cs typeface="Arial" pitchFamily="34" charset="0"/>
              </a:rPr>
              <a:t>reducing agent</a:t>
            </a:r>
            <a:r>
              <a:rPr lang="en-TT" sz="2800" dirty="0" smtClean="0">
                <a:solidFill>
                  <a:schemeClr val="tx1"/>
                </a:solidFill>
                <a:latin typeface="Arial" pitchFamily="34" charset="0"/>
                <a:cs typeface="Arial" pitchFamily="34" charset="0"/>
              </a:rPr>
              <a:t> is a substance that </a:t>
            </a:r>
            <a:r>
              <a:rPr lang="en-TT" sz="2800" dirty="0" smtClean="0">
                <a:solidFill>
                  <a:srgbClr val="FF0000"/>
                </a:solidFill>
                <a:latin typeface="Arial" pitchFamily="34" charset="0"/>
                <a:cs typeface="Arial" pitchFamily="34" charset="0"/>
              </a:rPr>
              <a:t>reduces</a:t>
            </a:r>
            <a:r>
              <a:rPr lang="en-TT" sz="2800" dirty="0" smtClean="0">
                <a:solidFill>
                  <a:schemeClr val="tx1"/>
                </a:solidFill>
                <a:latin typeface="Arial" pitchFamily="34" charset="0"/>
                <a:cs typeface="Arial" pitchFamily="34" charset="0"/>
              </a:rPr>
              <a:t> something else. In this case the </a:t>
            </a:r>
            <a:r>
              <a:rPr lang="en-TT" sz="2800" u="sng" dirty="0" smtClean="0">
                <a:solidFill>
                  <a:srgbClr val="FF0000"/>
                </a:solidFill>
                <a:latin typeface="Arial" pitchFamily="34" charset="0"/>
                <a:cs typeface="Arial" pitchFamily="34" charset="0"/>
              </a:rPr>
              <a:t>magnesium is the reducing agent</a:t>
            </a:r>
            <a:r>
              <a:rPr lang="en-TT" sz="2800" dirty="0" smtClean="0">
                <a:solidFill>
                  <a:schemeClr val="tx1"/>
                </a:solidFill>
                <a:latin typeface="Arial" pitchFamily="34" charset="0"/>
                <a:cs typeface="Arial" pitchFamily="34" charset="0"/>
              </a:rPr>
              <a:t>.</a:t>
            </a:r>
          </a:p>
          <a:p>
            <a:pPr algn="l"/>
            <a:r>
              <a:rPr lang="en-TT" sz="2800" dirty="0" smtClean="0">
                <a:solidFill>
                  <a:schemeClr val="tx1"/>
                </a:solidFill>
                <a:latin typeface="Arial" pitchFamily="34" charset="0"/>
                <a:cs typeface="Arial" pitchFamily="34" charset="0"/>
              </a:rPr>
              <a:t>An </a:t>
            </a:r>
            <a:r>
              <a:rPr lang="en-TT" sz="2800" dirty="0" smtClean="0">
                <a:solidFill>
                  <a:srgbClr val="FF0000"/>
                </a:solidFill>
                <a:latin typeface="Arial" pitchFamily="34" charset="0"/>
                <a:cs typeface="Arial" pitchFamily="34" charset="0"/>
              </a:rPr>
              <a:t>oxidising agent </a:t>
            </a:r>
            <a:r>
              <a:rPr lang="en-TT" sz="2800" dirty="0" smtClean="0">
                <a:solidFill>
                  <a:schemeClr val="tx1"/>
                </a:solidFill>
                <a:latin typeface="Arial" pitchFamily="34" charset="0"/>
                <a:cs typeface="Arial" pitchFamily="34" charset="0"/>
              </a:rPr>
              <a:t>is a substance that </a:t>
            </a:r>
            <a:r>
              <a:rPr lang="en-TT" sz="2800" dirty="0" smtClean="0">
                <a:solidFill>
                  <a:srgbClr val="FF0000"/>
                </a:solidFill>
                <a:latin typeface="Arial" pitchFamily="34" charset="0"/>
                <a:cs typeface="Arial" pitchFamily="34" charset="0"/>
              </a:rPr>
              <a:t>oxidises</a:t>
            </a:r>
            <a:r>
              <a:rPr lang="en-TT" sz="2800" dirty="0" smtClean="0">
                <a:solidFill>
                  <a:schemeClr val="tx1"/>
                </a:solidFill>
                <a:latin typeface="Arial" pitchFamily="34" charset="0"/>
                <a:cs typeface="Arial" pitchFamily="34" charset="0"/>
              </a:rPr>
              <a:t> something else. The </a:t>
            </a:r>
            <a:r>
              <a:rPr lang="en-TT" sz="2800" u="sng" dirty="0" smtClean="0">
                <a:solidFill>
                  <a:srgbClr val="FF0000"/>
                </a:solidFill>
                <a:latin typeface="Arial" pitchFamily="34" charset="0"/>
                <a:cs typeface="Arial" pitchFamily="34" charset="0"/>
              </a:rPr>
              <a:t>copper(II) oxide is the oxidising agent</a:t>
            </a:r>
            <a:r>
              <a:rPr lang="en-TT" sz="2800" dirty="0" smtClean="0">
                <a:solidFill>
                  <a:schemeClr val="tx1"/>
                </a:solidFill>
                <a:latin typeface="Arial" pitchFamily="34" charset="0"/>
                <a:cs typeface="Arial" pitchFamily="34" charset="0"/>
              </a:rPr>
              <a:t> in this reaction.</a:t>
            </a:r>
            <a:endParaRPr lang="en-TT" sz="2800" dirty="0">
              <a:solidFill>
                <a:schemeClr val="tx1"/>
              </a:solidFill>
              <a:latin typeface="Arial" pitchFamily="34" charset="0"/>
              <a:cs typeface="Arial"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090642"/>
            <a:ext cx="9144000" cy="3099816"/>
          </a:xfrm>
          <a:prstGeom prst="rect">
            <a:avLst/>
          </a:prstGeom>
        </p:spPr>
      </p:pic>
    </p:spTree>
    <p:extLst>
      <p:ext uri="{BB962C8B-B14F-4D97-AF65-F5344CB8AC3E}">
        <p14:creationId xmlns:p14="http://schemas.microsoft.com/office/powerpoint/2010/main" xmlns="" val="2481015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 calcmode="lin" valueType="num">
                                      <p:cBhvr additive="base">
                                        <p:cTn id="12"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8" end="8"/>
                                            </p:txEl>
                                          </p:spTgt>
                                        </p:tgtEl>
                                        <p:attrNameLst>
                                          <p:attrName>style.visibility</p:attrName>
                                        </p:attrNameLst>
                                      </p:cBhvr>
                                      <p:to>
                                        <p:strVal val="visible"/>
                                      </p:to>
                                    </p:set>
                                    <p:anim calcmode="lin" valueType="num">
                                      <p:cBhvr additive="base">
                                        <p:cTn id="18"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9592" y="0"/>
            <a:ext cx="7772400" cy="576064"/>
          </a:xfrm>
        </p:spPr>
        <p:txBody>
          <a:bodyPr>
            <a:normAutofit fontScale="90000"/>
          </a:bodyPr>
          <a:lstStyle/>
          <a:p>
            <a:r>
              <a:rPr lang="en-TT" b="1" dirty="0" smtClean="0">
                <a:ln w="12700">
                  <a:solidFill>
                    <a:sysClr val="windowText" lastClr="000000"/>
                  </a:solidFill>
                  <a:prstDash val="solid"/>
                </a:ln>
                <a:solidFill>
                  <a:srgbClr val="00B050"/>
                </a:solidFill>
                <a:effectLst>
                  <a:outerShdw blurRad="41275" dist="20320" dir="1800000" algn="tl" rotWithShape="0">
                    <a:srgbClr val="000000">
                      <a:alpha val="40000"/>
                    </a:srgbClr>
                  </a:outerShdw>
                </a:effectLst>
                <a:latin typeface="Arial" pitchFamily="34" charset="0"/>
                <a:cs typeface="Arial" pitchFamily="34" charset="0"/>
              </a:rPr>
              <a:t>Hydrogen Peroxide (H</a:t>
            </a:r>
            <a:r>
              <a:rPr lang="en-TT" b="1" baseline="-25000" dirty="0" smtClean="0">
                <a:ln w="12700">
                  <a:solidFill>
                    <a:sysClr val="windowText" lastClr="000000"/>
                  </a:solidFill>
                  <a:prstDash val="solid"/>
                </a:ln>
                <a:solidFill>
                  <a:srgbClr val="00B050"/>
                </a:solidFill>
                <a:effectLst>
                  <a:outerShdw blurRad="41275" dist="20320" dir="1800000" algn="tl" rotWithShape="0">
                    <a:srgbClr val="000000">
                      <a:alpha val="40000"/>
                    </a:srgbClr>
                  </a:outerShdw>
                </a:effectLst>
                <a:latin typeface="Arial" pitchFamily="34" charset="0"/>
                <a:cs typeface="Arial" pitchFamily="34" charset="0"/>
              </a:rPr>
              <a:t>2</a:t>
            </a:r>
            <a:r>
              <a:rPr lang="en-TT" b="1" dirty="0" smtClean="0">
                <a:ln w="12700">
                  <a:solidFill>
                    <a:sysClr val="windowText" lastClr="000000"/>
                  </a:solidFill>
                  <a:prstDash val="solid"/>
                </a:ln>
                <a:solidFill>
                  <a:srgbClr val="00B050"/>
                </a:solidFill>
                <a:effectLst>
                  <a:outerShdw blurRad="41275" dist="20320" dir="1800000" algn="tl" rotWithShape="0">
                    <a:srgbClr val="000000">
                      <a:alpha val="40000"/>
                    </a:srgbClr>
                  </a:outerShdw>
                </a:effectLst>
                <a:latin typeface="Arial" pitchFamily="34" charset="0"/>
                <a:cs typeface="Arial" pitchFamily="34" charset="0"/>
              </a:rPr>
              <a:t>O</a:t>
            </a:r>
            <a:r>
              <a:rPr lang="en-TT" b="1" baseline="-25000" dirty="0" smtClean="0">
                <a:ln w="12700">
                  <a:solidFill>
                    <a:sysClr val="windowText" lastClr="000000"/>
                  </a:solidFill>
                  <a:prstDash val="solid"/>
                </a:ln>
                <a:solidFill>
                  <a:srgbClr val="00B050"/>
                </a:solidFill>
                <a:effectLst>
                  <a:outerShdw blurRad="41275" dist="20320" dir="1800000" algn="tl" rotWithShape="0">
                    <a:srgbClr val="000000">
                      <a:alpha val="40000"/>
                    </a:srgbClr>
                  </a:outerShdw>
                </a:effectLst>
                <a:latin typeface="Arial" pitchFamily="34" charset="0"/>
                <a:cs typeface="Arial" pitchFamily="34" charset="0"/>
              </a:rPr>
              <a:t>2</a:t>
            </a:r>
            <a:r>
              <a:rPr lang="en-TT" b="1" dirty="0" smtClean="0">
                <a:ln w="12700">
                  <a:solidFill>
                    <a:sysClr val="windowText" lastClr="000000"/>
                  </a:solidFill>
                  <a:prstDash val="solid"/>
                </a:ln>
                <a:solidFill>
                  <a:srgbClr val="00B050"/>
                </a:solidFill>
                <a:effectLst>
                  <a:outerShdw blurRad="41275" dist="20320" dir="1800000" algn="tl" rotWithShape="0">
                    <a:srgbClr val="000000">
                      <a:alpha val="40000"/>
                    </a:srgbClr>
                  </a:outerShdw>
                </a:effectLst>
                <a:latin typeface="Arial" pitchFamily="34" charset="0"/>
                <a:cs typeface="Arial" pitchFamily="34" charset="0"/>
              </a:rPr>
              <a:t>)</a:t>
            </a:r>
            <a:endParaRPr lang="en-TT" b="1" dirty="0">
              <a:ln w="12700">
                <a:solidFill>
                  <a:sysClr val="windowText" lastClr="000000"/>
                </a:solidFill>
                <a:prstDash val="solid"/>
              </a:ln>
              <a:solidFill>
                <a:srgbClr val="00B050"/>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251520" y="620688"/>
            <a:ext cx="8784976" cy="6048672"/>
          </a:xfrm>
        </p:spPr>
        <p:txBody>
          <a:bodyPr>
            <a:normAutofit/>
          </a:bodyPr>
          <a:lstStyle/>
          <a:p>
            <a:pPr algn="l"/>
            <a:r>
              <a:rPr lang="en-TT" sz="2800" dirty="0" smtClean="0">
                <a:solidFill>
                  <a:srgbClr val="005C2A"/>
                </a:solidFill>
                <a:latin typeface="Arial" pitchFamily="34" charset="0"/>
                <a:cs typeface="Arial" pitchFamily="34" charset="0"/>
              </a:rPr>
              <a:t>Hydrogen peroxide </a:t>
            </a:r>
            <a:r>
              <a:rPr lang="en-TT" sz="2800" dirty="0" smtClean="0">
                <a:solidFill>
                  <a:schemeClr val="tx1"/>
                </a:solidFill>
                <a:latin typeface="Arial" pitchFamily="34" charset="0"/>
                <a:cs typeface="Arial" pitchFamily="34" charset="0"/>
              </a:rPr>
              <a:t>is unusual. It can act as </a:t>
            </a:r>
            <a:r>
              <a:rPr lang="en-TT" sz="2800" u="sng" dirty="0" smtClean="0">
                <a:solidFill>
                  <a:srgbClr val="005C2A"/>
                </a:solidFill>
                <a:latin typeface="Arial" pitchFamily="34" charset="0"/>
                <a:cs typeface="Arial" pitchFamily="34" charset="0"/>
              </a:rPr>
              <a:t>both</a:t>
            </a:r>
            <a:r>
              <a:rPr lang="en-TT" sz="2800" dirty="0" smtClean="0">
                <a:solidFill>
                  <a:schemeClr val="tx1"/>
                </a:solidFill>
                <a:latin typeface="Arial" pitchFamily="34" charset="0"/>
                <a:cs typeface="Arial" pitchFamily="34" charset="0"/>
              </a:rPr>
              <a:t> an </a:t>
            </a:r>
            <a:r>
              <a:rPr lang="en-TT" sz="2800" dirty="0" smtClean="0">
                <a:solidFill>
                  <a:srgbClr val="0070C0"/>
                </a:solidFill>
                <a:latin typeface="Arial" pitchFamily="34" charset="0"/>
                <a:cs typeface="Arial" pitchFamily="34" charset="0"/>
              </a:rPr>
              <a:t>oxidising agent </a:t>
            </a:r>
            <a:r>
              <a:rPr lang="en-TT" sz="2800" dirty="0" smtClean="0">
                <a:solidFill>
                  <a:schemeClr val="tx1"/>
                </a:solidFill>
                <a:latin typeface="Arial" pitchFamily="34" charset="0"/>
                <a:cs typeface="Arial" pitchFamily="34" charset="0"/>
              </a:rPr>
              <a:t>and as a </a:t>
            </a:r>
            <a:r>
              <a:rPr lang="en-TT" sz="2800" dirty="0" smtClean="0">
                <a:solidFill>
                  <a:srgbClr val="FF0000"/>
                </a:solidFill>
                <a:latin typeface="Arial" pitchFamily="34" charset="0"/>
                <a:cs typeface="Arial" pitchFamily="34" charset="0"/>
              </a:rPr>
              <a:t>reducing agent</a:t>
            </a:r>
            <a:r>
              <a:rPr lang="en-TT" sz="2800" dirty="0" smtClean="0">
                <a:solidFill>
                  <a:schemeClr val="tx1"/>
                </a:solidFill>
                <a:latin typeface="Arial" pitchFamily="34" charset="0"/>
                <a:cs typeface="Arial" pitchFamily="34" charset="0"/>
              </a:rPr>
              <a:t>.</a:t>
            </a:r>
          </a:p>
          <a:p>
            <a:pPr algn="l"/>
            <a:endParaRPr lang="en-TT" sz="2800" u="sng" dirty="0" smtClean="0">
              <a:solidFill>
                <a:schemeClr val="tx1"/>
              </a:solidFill>
              <a:latin typeface="Arial" pitchFamily="34" charset="0"/>
              <a:cs typeface="Arial" pitchFamily="34" charset="0"/>
            </a:endParaRPr>
          </a:p>
          <a:p>
            <a:pPr algn="l"/>
            <a:r>
              <a:rPr lang="en-TT" sz="2800" u="sng" dirty="0" smtClean="0">
                <a:solidFill>
                  <a:schemeClr val="tx1"/>
                </a:solidFill>
                <a:latin typeface="Arial" pitchFamily="34" charset="0"/>
                <a:cs typeface="Arial" pitchFamily="34" charset="0"/>
              </a:rPr>
              <a:t>Example 1:</a:t>
            </a:r>
            <a:r>
              <a:rPr lang="en-TT" sz="2800" dirty="0" smtClean="0">
                <a:solidFill>
                  <a:schemeClr val="tx1"/>
                </a:solidFill>
                <a:latin typeface="Arial" pitchFamily="34" charset="0"/>
                <a:cs typeface="Arial" pitchFamily="34" charset="0"/>
              </a:rPr>
              <a:t> H</a:t>
            </a:r>
            <a:r>
              <a:rPr lang="en-TT" sz="2800" baseline="-25000" dirty="0" smtClean="0">
                <a:solidFill>
                  <a:schemeClr val="tx1"/>
                </a:solidFill>
                <a:latin typeface="Arial" pitchFamily="34" charset="0"/>
                <a:cs typeface="Arial" pitchFamily="34" charset="0"/>
              </a:rPr>
              <a:t>2</a:t>
            </a:r>
            <a:r>
              <a:rPr lang="en-TT" sz="2800" dirty="0" smtClean="0">
                <a:solidFill>
                  <a:schemeClr val="tx1"/>
                </a:solidFill>
                <a:latin typeface="Arial" pitchFamily="34" charset="0"/>
                <a:cs typeface="Arial" pitchFamily="34" charset="0"/>
              </a:rPr>
              <a:t>O</a:t>
            </a:r>
            <a:r>
              <a:rPr lang="en-TT" sz="2800" baseline="-25000" dirty="0" smtClean="0">
                <a:solidFill>
                  <a:schemeClr val="tx1"/>
                </a:solidFill>
                <a:latin typeface="Arial" pitchFamily="34" charset="0"/>
                <a:cs typeface="Arial" pitchFamily="34" charset="0"/>
              </a:rPr>
              <a:t>2</a:t>
            </a:r>
            <a:r>
              <a:rPr lang="en-TT" sz="2800" dirty="0" smtClean="0">
                <a:solidFill>
                  <a:schemeClr val="tx1"/>
                </a:solidFill>
                <a:latin typeface="Arial" pitchFamily="34" charset="0"/>
                <a:cs typeface="Arial" pitchFamily="34" charset="0"/>
              </a:rPr>
              <a:t> as an oxidising agent</a:t>
            </a:r>
          </a:p>
          <a:p>
            <a:pPr algn="l"/>
            <a:r>
              <a:rPr lang="en-TT" sz="2400" dirty="0" err="1" smtClean="0">
                <a:solidFill>
                  <a:schemeClr val="tx1"/>
                </a:solidFill>
                <a:latin typeface="Arial" pitchFamily="34" charset="0"/>
                <a:cs typeface="Arial" pitchFamily="34" charset="0"/>
              </a:rPr>
              <a:t>PbS</a:t>
            </a:r>
            <a:r>
              <a:rPr lang="en-TT" sz="2400" dirty="0" smtClean="0">
                <a:solidFill>
                  <a:schemeClr val="tx1"/>
                </a:solidFill>
                <a:latin typeface="Arial" pitchFamily="34" charset="0"/>
                <a:cs typeface="Arial" pitchFamily="34" charset="0"/>
              </a:rPr>
              <a:t> + 4H</a:t>
            </a:r>
            <a:r>
              <a:rPr lang="en-TT" sz="2400" baseline="-25000" dirty="0" smtClean="0">
                <a:solidFill>
                  <a:schemeClr val="tx1"/>
                </a:solidFill>
                <a:latin typeface="Arial" pitchFamily="34" charset="0"/>
                <a:cs typeface="Arial" pitchFamily="34" charset="0"/>
              </a:rPr>
              <a:t>2</a:t>
            </a:r>
            <a:r>
              <a:rPr lang="en-TT" sz="2400" dirty="0" smtClean="0">
                <a:solidFill>
                  <a:schemeClr val="tx1"/>
                </a:solidFill>
                <a:latin typeface="Arial" pitchFamily="34" charset="0"/>
                <a:cs typeface="Arial" pitchFamily="34" charset="0"/>
              </a:rPr>
              <a:t>O</a:t>
            </a:r>
            <a:r>
              <a:rPr lang="en-TT" sz="2400" baseline="-25000" dirty="0" smtClean="0">
                <a:solidFill>
                  <a:schemeClr val="tx1"/>
                </a:solidFill>
                <a:latin typeface="Arial" pitchFamily="34" charset="0"/>
                <a:cs typeface="Arial" pitchFamily="34" charset="0"/>
              </a:rPr>
              <a:t>2</a:t>
            </a:r>
            <a:r>
              <a:rPr lang="en-TT" sz="2400" dirty="0" smtClean="0">
                <a:solidFill>
                  <a:schemeClr val="tx1"/>
                </a:solidFill>
                <a:latin typeface="Arial" pitchFamily="34" charset="0"/>
                <a:cs typeface="Arial" pitchFamily="34" charset="0"/>
              </a:rPr>
              <a:t> </a:t>
            </a:r>
            <a:r>
              <a:rPr lang="en-TT" sz="2400" dirty="0" smtClean="0">
                <a:solidFill>
                  <a:schemeClr val="tx1"/>
                </a:solidFill>
              </a:rPr>
              <a:t>→ </a:t>
            </a:r>
            <a:r>
              <a:rPr lang="en-TT" sz="2400" dirty="0" smtClean="0">
                <a:solidFill>
                  <a:schemeClr val="tx1"/>
                </a:solidFill>
                <a:latin typeface="Arial" pitchFamily="34" charset="0"/>
                <a:cs typeface="Arial" pitchFamily="34" charset="0"/>
              </a:rPr>
              <a:t>PbSO</a:t>
            </a:r>
            <a:r>
              <a:rPr lang="en-TT" sz="2400" baseline="-25000" dirty="0" smtClean="0">
                <a:solidFill>
                  <a:schemeClr val="tx1"/>
                </a:solidFill>
                <a:latin typeface="Arial" pitchFamily="34" charset="0"/>
                <a:cs typeface="Arial" pitchFamily="34" charset="0"/>
              </a:rPr>
              <a:t>4</a:t>
            </a:r>
            <a:r>
              <a:rPr lang="en-TT" sz="2400" dirty="0" smtClean="0">
                <a:solidFill>
                  <a:schemeClr val="tx1"/>
                </a:solidFill>
                <a:latin typeface="Arial" pitchFamily="34" charset="0"/>
                <a:cs typeface="Arial" pitchFamily="34" charset="0"/>
              </a:rPr>
              <a:t>+ 4H</a:t>
            </a:r>
            <a:r>
              <a:rPr lang="en-TT" sz="2400" baseline="-25000" dirty="0" smtClean="0">
                <a:solidFill>
                  <a:schemeClr val="tx1"/>
                </a:solidFill>
                <a:latin typeface="Arial" pitchFamily="34" charset="0"/>
                <a:cs typeface="Arial" pitchFamily="34" charset="0"/>
              </a:rPr>
              <a:t>2</a:t>
            </a:r>
            <a:r>
              <a:rPr lang="en-TT" sz="2400" dirty="0" smtClean="0">
                <a:solidFill>
                  <a:schemeClr val="tx1"/>
                </a:solidFill>
                <a:latin typeface="Arial" pitchFamily="34" charset="0"/>
                <a:cs typeface="Arial" pitchFamily="34" charset="0"/>
              </a:rPr>
              <a:t>O</a:t>
            </a:r>
          </a:p>
          <a:p>
            <a:pPr algn="l"/>
            <a:endParaRPr lang="en-TT" sz="2400" dirty="0">
              <a:solidFill>
                <a:schemeClr val="tx1"/>
              </a:solidFill>
              <a:latin typeface="Arial" pitchFamily="34" charset="0"/>
              <a:cs typeface="Arial" pitchFamily="34" charset="0"/>
            </a:endParaRPr>
          </a:p>
          <a:p>
            <a:pPr algn="l"/>
            <a:r>
              <a:rPr lang="en-TT" sz="2400" u="sng" dirty="0" smtClean="0">
                <a:solidFill>
                  <a:schemeClr val="tx1"/>
                </a:solidFill>
                <a:latin typeface="Arial" pitchFamily="34" charset="0"/>
                <a:cs typeface="Arial" pitchFamily="34" charset="0"/>
              </a:rPr>
              <a:t>Example 1:</a:t>
            </a:r>
            <a:r>
              <a:rPr lang="en-TT" sz="2400" dirty="0" smtClean="0">
                <a:solidFill>
                  <a:schemeClr val="tx1"/>
                </a:solidFill>
                <a:latin typeface="Arial" pitchFamily="34" charset="0"/>
                <a:cs typeface="Arial" pitchFamily="34" charset="0"/>
              </a:rPr>
              <a:t> H</a:t>
            </a:r>
            <a:r>
              <a:rPr lang="en-TT" sz="2400" baseline="-25000" dirty="0" smtClean="0">
                <a:solidFill>
                  <a:schemeClr val="tx1"/>
                </a:solidFill>
                <a:latin typeface="Arial" pitchFamily="34" charset="0"/>
                <a:cs typeface="Arial" pitchFamily="34" charset="0"/>
              </a:rPr>
              <a:t>2</a:t>
            </a:r>
            <a:r>
              <a:rPr lang="en-TT" sz="2400" dirty="0" smtClean="0">
                <a:solidFill>
                  <a:schemeClr val="tx1"/>
                </a:solidFill>
                <a:latin typeface="Arial" pitchFamily="34" charset="0"/>
                <a:cs typeface="Arial" pitchFamily="34" charset="0"/>
              </a:rPr>
              <a:t>O</a:t>
            </a:r>
            <a:r>
              <a:rPr lang="en-TT" sz="2400" baseline="-25000" dirty="0" smtClean="0">
                <a:solidFill>
                  <a:schemeClr val="tx1"/>
                </a:solidFill>
                <a:latin typeface="Arial" pitchFamily="34" charset="0"/>
                <a:cs typeface="Arial" pitchFamily="34" charset="0"/>
              </a:rPr>
              <a:t>2</a:t>
            </a:r>
            <a:r>
              <a:rPr lang="en-TT" sz="2400" dirty="0" smtClean="0">
                <a:solidFill>
                  <a:schemeClr val="tx1"/>
                </a:solidFill>
                <a:latin typeface="Arial" pitchFamily="34" charset="0"/>
                <a:cs typeface="Arial" pitchFamily="34" charset="0"/>
              </a:rPr>
              <a:t> as a reducing agent</a:t>
            </a:r>
          </a:p>
          <a:p>
            <a:pPr algn="l"/>
            <a:r>
              <a:rPr lang="en-TT" sz="2400" dirty="0" smtClean="0">
                <a:solidFill>
                  <a:schemeClr val="tx1"/>
                </a:solidFill>
                <a:latin typeface="Arial" pitchFamily="34" charset="0"/>
                <a:cs typeface="Arial" pitchFamily="34" charset="0"/>
              </a:rPr>
              <a:t>2MnO</a:t>
            </a:r>
            <a:r>
              <a:rPr lang="en-TT" sz="2400" baseline="-25000" dirty="0" smtClean="0">
                <a:solidFill>
                  <a:schemeClr val="tx1"/>
                </a:solidFill>
                <a:latin typeface="Arial" pitchFamily="34" charset="0"/>
                <a:cs typeface="Arial" pitchFamily="34" charset="0"/>
              </a:rPr>
              <a:t>4</a:t>
            </a:r>
            <a:r>
              <a:rPr lang="en-TT" sz="2400" baseline="30000" dirty="0" smtClean="0">
                <a:solidFill>
                  <a:schemeClr val="tx1"/>
                </a:solidFill>
                <a:latin typeface="Arial" pitchFamily="34" charset="0"/>
                <a:cs typeface="Arial" pitchFamily="34" charset="0"/>
              </a:rPr>
              <a:t>-</a:t>
            </a:r>
            <a:r>
              <a:rPr lang="en-TT" sz="2400" dirty="0" smtClean="0">
                <a:solidFill>
                  <a:schemeClr val="tx1"/>
                </a:solidFill>
                <a:latin typeface="Arial" pitchFamily="34" charset="0"/>
                <a:cs typeface="Arial" pitchFamily="34" charset="0"/>
              </a:rPr>
              <a:t> + 5H</a:t>
            </a:r>
            <a:r>
              <a:rPr lang="en-TT" sz="2400" baseline="-25000" dirty="0" smtClean="0">
                <a:solidFill>
                  <a:schemeClr val="tx1"/>
                </a:solidFill>
                <a:latin typeface="Arial" pitchFamily="34" charset="0"/>
                <a:cs typeface="Arial" pitchFamily="34" charset="0"/>
              </a:rPr>
              <a:t>2</a:t>
            </a:r>
            <a:r>
              <a:rPr lang="en-TT" sz="2400" dirty="0" smtClean="0">
                <a:solidFill>
                  <a:schemeClr val="tx1"/>
                </a:solidFill>
                <a:latin typeface="Arial" pitchFamily="34" charset="0"/>
                <a:cs typeface="Arial" pitchFamily="34" charset="0"/>
              </a:rPr>
              <a:t>O</a:t>
            </a:r>
            <a:r>
              <a:rPr lang="en-TT" sz="2400" baseline="-25000" dirty="0" smtClean="0">
                <a:solidFill>
                  <a:schemeClr val="tx1"/>
                </a:solidFill>
                <a:latin typeface="Arial" pitchFamily="34" charset="0"/>
                <a:cs typeface="Arial" pitchFamily="34" charset="0"/>
              </a:rPr>
              <a:t>2 </a:t>
            </a:r>
            <a:r>
              <a:rPr lang="en-TT" sz="2400" dirty="0" smtClean="0">
                <a:solidFill>
                  <a:schemeClr val="tx1"/>
                </a:solidFill>
                <a:latin typeface="Arial" pitchFamily="34" charset="0"/>
                <a:cs typeface="Arial" pitchFamily="34" charset="0"/>
              </a:rPr>
              <a:t>+</a:t>
            </a:r>
            <a:r>
              <a:rPr lang="en-TT" sz="2400" baseline="-25000" dirty="0" smtClean="0">
                <a:solidFill>
                  <a:schemeClr val="tx1"/>
                </a:solidFill>
                <a:latin typeface="Arial" pitchFamily="34" charset="0"/>
                <a:cs typeface="Arial" pitchFamily="34" charset="0"/>
              </a:rPr>
              <a:t> </a:t>
            </a:r>
            <a:r>
              <a:rPr lang="en-TT" sz="2400" dirty="0" smtClean="0">
                <a:solidFill>
                  <a:schemeClr val="tx1"/>
                </a:solidFill>
                <a:latin typeface="Arial" pitchFamily="34" charset="0"/>
                <a:cs typeface="Arial" pitchFamily="34" charset="0"/>
              </a:rPr>
              <a:t>6H</a:t>
            </a:r>
            <a:r>
              <a:rPr lang="en-TT" sz="2400" baseline="30000" dirty="0" smtClean="0">
                <a:solidFill>
                  <a:schemeClr val="tx1"/>
                </a:solidFill>
                <a:latin typeface="Arial" pitchFamily="34" charset="0"/>
                <a:cs typeface="Arial" pitchFamily="34" charset="0"/>
              </a:rPr>
              <a:t>+</a:t>
            </a:r>
            <a:r>
              <a:rPr lang="en-TT" sz="2400" dirty="0" smtClean="0">
                <a:solidFill>
                  <a:schemeClr val="tx1"/>
                </a:solidFill>
                <a:latin typeface="Arial" pitchFamily="34" charset="0"/>
                <a:cs typeface="Arial" pitchFamily="34" charset="0"/>
              </a:rPr>
              <a:t> </a:t>
            </a:r>
            <a:r>
              <a:rPr lang="en-TT" sz="2400" dirty="0" smtClean="0">
                <a:solidFill>
                  <a:schemeClr val="tx1"/>
                </a:solidFill>
              </a:rPr>
              <a:t>→ </a:t>
            </a:r>
            <a:r>
              <a:rPr lang="en-TT" sz="2400" dirty="0" smtClean="0">
                <a:solidFill>
                  <a:schemeClr val="tx1"/>
                </a:solidFill>
                <a:latin typeface="Arial" pitchFamily="34" charset="0"/>
                <a:cs typeface="Arial" pitchFamily="34" charset="0"/>
              </a:rPr>
              <a:t>2Mn</a:t>
            </a:r>
            <a:r>
              <a:rPr lang="en-TT" sz="2400" baseline="-25000" dirty="0" smtClean="0">
                <a:solidFill>
                  <a:schemeClr val="tx1"/>
                </a:solidFill>
                <a:latin typeface="Arial" pitchFamily="34" charset="0"/>
                <a:cs typeface="Arial" pitchFamily="34" charset="0"/>
              </a:rPr>
              <a:t>2</a:t>
            </a:r>
            <a:r>
              <a:rPr lang="en-TT" sz="2400" baseline="30000" dirty="0" smtClean="0">
                <a:solidFill>
                  <a:schemeClr val="tx1"/>
                </a:solidFill>
                <a:latin typeface="Arial" pitchFamily="34" charset="0"/>
                <a:cs typeface="Arial" pitchFamily="34" charset="0"/>
              </a:rPr>
              <a:t>+</a:t>
            </a:r>
            <a:r>
              <a:rPr lang="en-TT" sz="2400" dirty="0" smtClean="0">
                <a:solidFill>
                  <a:schemeClr val="tx1"/>
                </a:solidFill>
                <a:latin typeface="Arial" pitchFamily="34" charset="0"/>
                <a:cs typeface="Arial" pitchFamily="34" charset="0"/>
              </a:rPr>
              <a:t>+ 8H</a:t>
            </a:r>
            <a:r>
              <a:rPr lang="en-TT" sz="2400" baseline="-25000" dirty="0" smtClean="0">
                <a:solidFill>
                  <a:schemeClr val="tx1"/>
                </a:solidFill>
                <a:latin typeface="Arial" pitchFamily="34" charset="0"/>
                <a:cs typeface="Arial" pitchFamily="34" charset="0"/>
              </a:rPr>
              <a:t>2</a:t>
            </a:r>
            <a:r>
              <a:rPr lang="en-TT" sz="2400" dirty="0" smtClean="0">
                <a:solidFill>
                  <a:schemeClr val="tx1"/>
                </a:solidFill>
                <a:latin typeface="Arial" pitchFamily="34" charset="0"/>
                <a:cs typeface="Arial" pitchFamily="34" charset="0"/>
              </a:rPr>
              <a:t>O + 5O</a:t>
            </a:r>
            <a:r>
              <a:rPr lang="en-TT" sz="2400" baseline="-25000" dirty="0" smtClean="0">
                <a:solidFill>
                  <a:schemeClr val="tx1"/>
                </a:solidFill>
                <a:latin typeface="Arial" pitchFamily="34" charset="0"/>
                <a:cs typeface="Arial" pitchFamily="34" charset="0"/>
              </a:rPr>
              <a:t>2</a:t>
            </a:r>
          </a:p>
          <a:p>
            <a:pPr algn="l"/>
            <a:endParaRPr lang="en-TT" sz="2400" dirty="0">
              <a:solidFill>
                <a:schemeClr val="tx1"/>
              </a:solidFill>
              <a:latin typeface="Arial" pitchFamily="34" charset="0"/>
              <a:cs typeface="Arial"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123728" y="4385198"/>
            <a:ext cx="4824536" cy="2472802"/>
          </a:xfrm>
          <a:prstGeom prst="rect">
            <a:avLst/>
          </a:prstGeom>
        </p:spPr>
      </p:pic>
    </p:spTree>
    <p:extLst>
      <p:ext uri="{BB962C8B-B14F-4D97-AF65-F5344CB8AC3E}">
        <p14:creationId xmlns:p14="http://schemas.microsoft.com/office/powerpoint/2010/main" xmlns="" val="335325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additive="base">
                                        <p:cTn id="1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additive="base">
                                        <p:cTn id="1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 calcmode="lin" valueType="num">
                                      <p:cBhvr additive="base">
                                        <p:cTn id="2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 calcmode="lin" valueType="num">
                                      <p:cBhvr additive="base">
                                        <p:cTn id="2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9592" y="116632"/>
            <a:ext cx="7772400" cy="722511"/>
          </a:xfrm>
        </p:spPr>
        <p:txBody>
          <a:bodyPr>
            <a:normAutofit fontScale="90000"/>
          </a:bodyPr>
          <a:lstStyle/>
          <a:p>
            <a:r>
              <a:rPr lang="en-TT" b="1" dirty="0" smtClean="0">
                <a:ln w="12700">
                  <a:solidFill>
                    <a:sysClr val="windowText" lastClr="000000"/>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Oxidation and reduction</a:t>
            </a:r>
            <a:endParaRPr lang="en-TT" dirty="0"/>
          </a:p>
        </p:txBody>
      </p:sp>
      <p:sp>
        <p:nvSpPr>
          <p:cNvPr id="3" name="Subtitle 2"/>
          <p:cNvSpPr>
            <a:spLocks noGrp="1"/>
          </p:cNvSpPr>
          <p:nvPr>
            <p:ph type="subTitle" idx="1"/>
          </p:nvPr>
        </p:nvSpPr>
        <p:spPr>
          <a:xfrm>
            <a:off x="179512" y="908720"/>
            <a:ext cx="8784976" cy="5760640"/>
          </a:xfrm>
        </p:spPr>
        <p:txBody>
          <a:bodyPr>
            <a:normAutofit/>
          </a:bodyPr>
          <a:lstStyle/>
          <a:p>
            <a:pPr algn="l"/>
            <a:r>
              <a:rPr lang="en-TT" sz="2800" u="sng" dirty="0" smtClean="0">
                <a:solidFill>
                  <a:schemeClr val="tx1"/>
                </a:solidFill>
                <a:latin typeface="Arial" pitchFamily="34" charset="0"/>
                <a:cs typeface="Arial" pitchFamily="34" charset="0"/>
              </a:rPr>
              <a:t>Oxidation and reduction – electron transfer</a:t>
            </a:r>
          </a:p>
          <a:p>
            <a:pPr algn="l"/>
            <a:r>
              <a:rPr lang="en-TT" sz="2800" dirty="0" smtClean="0">
                <a:solidFill>
                  <a:srgbClr val="FF0000"/>
                </a:solidFill>
                <a:latin typeface="Arial" pitchFamily="34" charset="0"/>
                <a:cs typeface="Arial" pitchFamily="34" charset="0"/>
              </a:rPr>
              <a:t>O</a:t>
            </a:r>
            <a:r>
              <a:rPr lang="en-TT" sz="2800" dirty="0" smtClean="0">
                <a:solidFill>
                  <a:schemeClr val="tx1"/>
                </a:solidFill>
                <a:latin typeface="Arial" pitchFamily="34" charset="0"/>
                <a:cs typeface="Arial" pitchFamily="34" charset="0"/>
              </a:rPr>
              <a:t>xidation </a:t>
            </a:r>
            <a:r>
              <a:rPr lang="en-TT" sz="2800" dirty="0" smtClean="0">
                <a:solidFill>
                  <a:srgbClr val="FF0000"/>
                </a:solidFill>
                <a:latin typeface="Arial" pitchFamily="34" charset="0"/>
                <a:cs typeface="Arial" pitchFamily="34" charset="0"/>
              </a:rPr>
              <a:t>I</a:t>
            </a:r>
            <a:r>
              <a:rPr lang="en-TT" sz="2800" dirty="0" smtClean="0">
                <a:solidFill>
                  <a:schemeClr val="tx1"/>
                </a:solidFill>
                <a:latin typeface="Arial" pitchFamily="34" charset="0"/>
                <a:cs typeface="Arial" pitchFamily="34" charset="0"/>
              </a:rPr>
              <a:t>s </a:t>
            </a:r>
            <a:r>
              <a:rPr lang="en-TT" sz="2800" dirty="0" smtClean="0">
                <a:solidFill>
                  <a:srgbClr val="FF0000"/>
                </a:solidFill>
                <a:latin typeface="Arial" pitchFamily="34" charset="0"/>
                <a:cs typeface="Arial" pitchFamily="34" charset="0"/>
              </a:rPr>
              <a:t>L</a:t>
            </a:r>
            <a:r>
              <a:rPr lang="en-TT" sz="2800" dirty="0" smtClean="0">
                <a:solidFill>
                  <a:schemeClr val="tx1"/>
                </a:solidFill>
                <a:latin typeface="Arial" pitchFamily="34" charset="0"/>
                <a:cs typeface="Arial" pitchFamily="34" charset="0"/>
              </a:rPr>
              <a:t>oss of electrons</a:t>
            </a:r>
          </a:p>
          <a:p>
            <a:pPr algn="l"/>
            <a:r>
              <a:rPr lang="en-TT" sz="2800" dirty="0" smtClean="0">
                <a:solidFill>
                  <a:schemeClr val="accent1"/>
                </a:solidFill>
                <a:latin typeface="Arial" pitchFamily="34" charset="0"/>
                <a:cs typeface="Arial" pitchFamily="34" charset="0"/>
              </a:rPr>
              <a:t>R</a:t>
            </a:r>
            <a:r>
              <a:rPr lang="en-TT" sz="2800" dirty="0" smtClean="0">
                <a:solidFill>
                  <a:schemeClr val="tx1"/>
                </a:solidFill>
                <a:latin typeface="Arial" pitchFamily="34" charset="0"/>
                <a:cs typeface="Arial" pitchFamily="34" charset="0"/>
              </a:rPr>
              <a:t>eduction </a:t>
            </a:r>
            <a:r>
              <a:rPr lang="en-TT" sz="2800" dirty="0" smtClean="0">
                <a:solidFill>
                  <a:schemeClr val="accent1"/>
                </a:solidFill>
                <a:latin typeface="Arial" pitchFamily="34" charset="0"/>
                <a:cs typeface="Arial" pitchFamily="34" charset="0"/>
              </a:rPr>
              <a:t>I</a:t>
            </a:r>
            <a:r>
              <a:rPr lang="en-TT" sz="2800" dirty="0" smtClean="0">
                <a:solidFill>
                  <a:schemeClr val="tx1"/>
                </a:solidFill>
                <a:latin typeface="Arial" pitchFamily="34" charset="0"/>
                <a:cs typeface="Arial" pitchFamily="34" charset="0"/>
              </a:rPr>
              <a:t>s </a:t>
            </a:r>
            <a:r>
              <a:rPr lang="en-TT" sz="2800" dirty="0" smtClean="0">
                <a:solidFill>
                  <a:schemeClr val="accent1"/>
                </a:solidFill>
                <a:latin typeface="Arial" pitchFamily="34" charset="0"/>
                <a:cs typeface="Arial" pitchFamily="34" charset="0"/>
              </a:rPr>
              <a:t>G</a:t>
            </a:r>
            <a:r>
              <a:rPr lang="en-TT" sz="2800" dirty="0" smtClean="0">
                <a:solidFill>
                  <a:schemeClr val="tx1"/>
                </a:solidFill>
                <a:latin typeface="Arial" pitchFamily="34" charset="0"/>
                <a:cs typeface="Arial" pitchFamily="34" charset="0"/>
              </a:rPr>
              <a:t>ain of </a:t>
            </a:r>
            <a:r>
              <a:rPr lang="en-TT" sz="2800" dirty="0" err="1" smtClean="0">
                <a:solidFill>
                  <a:schemeClr val="tx1"/>
                </a:solidFill>
                <a:latin typeface="Arial" pitchFamily="34" charset="0"/>
                <a:cs typeface="Arial" pitchFamily="34" charset="0"/>
              </a:rPr>
              <a:t>electons</a:t>
            </a:r>
            <a:endParaRPr lang="en-TT" sz="2800" dirty="0" smtClean="0">
              <a:solidFill>
                <a:schemeClr val="tx1"/>
              </a:solidFill>
              <a:latin typeface="Arial" pitchFamily="34" charset="0"/>
              <a:cs typeface="Arial" pitchFamily="34" charset="0"/>
            </a:endParaRPr>
          </a:p>
          <a:p>
            <a:pPr algn="l"/>
            <a:r>
              <a:rPr lang="en-TT" sz="2800" dirty="0" smtClean="0">
                <a:solidFill>
                  <a:schemeClr val="tx1"/>
                </a:solidFill>
                <a:latin typeface="Arial" pitchFamily="34" charset="0"/>
                <a:cs typeface="Arial" pitchFamily="34" charset="0"/>
              </a:rPr>
              <a:t>(Remember: </a:t>
            </a:r>
            <a:r>
              <a:rPr lang="en-TT" sz="2800" dirty="0" smtClean="0">
                <a:solidFill>
                  <a:srgbClr val="FF0000"/>
                </a:solidFill>
                <a:latin typeface="Arial" pitchFamily="34" charset="0"/>
                <a:cs typeface="Arial" pitchFamily="34" charset="0"/>
              </a:rPr>
              <a:t>OIL</a:t>
            </a:r>
            <a:r>
              <a:rPr lang="en-TT" sz="2800" dirty="0" smtClean="0">
                <a:solidFill>
                  <a:schemeClr val="accent1"/>
                </a:solidFill>
                <a:latin typeface="Arial" pitchFamily="34" charset="0"/>
                <a:cs typeface="Arial" pitchFamily="34" charset="0"/>
              </a:rPr>
              <a:t>RIG</a:t>
            </a:r>
            <a:r>
              <a:rPr lang="en-TT" sz="2800" dirty="0" smtClean="0">
                <a:solidFill>
                  <a:schemeClr val="tx1"/>
                </a:solidFill>
                <a:latin typeface="Arial" pitchFamily="34" charset="0"/>
                <a:cs typeface="Arial" pitchFamily="34" charset="0"/>
              </a:rPr>
              <a:t>)</a:t>
            </a:r>
          </a:p>
          <a:p>
            <a:pPr algn="l"/>
            <a:endParaRPr lang="en-TT" sz="2800" dirty="0">
              <a:solidFill>
                <a:schemeClr val="tx1"/>
              </a:solidFill>
              <a:latin typeface="Arial" pitchFamily="34" charset="0"/>
              <a:cs typeface="Arial"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979712" y="2993536"/>
            <a:ext cx="5476031" cy="3840769"/>
          </a:xfrm>
          <a:prstGeom prst="rect">
            <a:avLst/>
          </a:prstGeom>
        </p:spPr>
      </p:pic>
    </p:spTree>
    <p:extLst>
      <p:ext uri="{BB962C8B-B14F-4D97-AF65-F5344CB8AC3E}">
        <p14:creationId xmlns:p14="http://schemas.microsoft.com/office/powerpoint/2010/main" xmlns="" val="35286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barn(inVertical)">
                                      <p:cBhvr>
                                        <p:cTn id="2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404664"/>
            <a:ext cx="7772400" cy="1152128"/>
          </a:xfrm>
        </p:spPr>
        <p:txBody>
          <a:bodyPr>
            <a:normAutofit fontScale="90000"/>
          </a:bodyPr>
          <a:lstStyle/>
          <a:p>
            <a:r>
              <a:rPr lang="en-TT" b="1" dirty="0" smtClean="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rPr>
              <a:t>Oxidation and reduction – electron transfer</a:t>
            </a:r>
            <a:r>
              <a:rPr lang="en-TT" u="sng" dirty="0" smtClean="0">
                <a:solidFill>
                  <a:schemeClr val="tx1"/>
                </a:solidFill>
                <a:latin typeface="Arial" pitchFamily="34" charset="0"/>
                <a:cs typeface="Arial" pitchFamily="34" charset="0"/>
              </a:rPr>
              <a:t/>
            </a:r>
            <a:br>
              <a:rPr lang="en-TT" u="sng" dirty="0" smtClean="0">
                <a:solidFill>
                  <a:schemeClr val="tx1"/>
                </a:solidFill>
                <a:latin typeface="Arial" pitchFamily="34" charset="0"/>
                <a:cs typeface="Arial" pitchFamily="34" charset="0"/>
              </a:rPr>
            </a:br>
            <a:endParaRPr lang="en-TT" dirty="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43608" y="1268760"/>
            <a:ext cx="6912768" cy="5184576"/>
          </a:xfrm>
          <a:prstGeom prst="rect">
            <a:avLst/>
          </a:prstGeom>
        </p:spPr>
      </p:pic>
    </p:spTree>
    <p:extLst>
      <p:ext uri="{BB962C8B-B14F-4D97-AF65-F5344CB8AC3E}">
        <p14:creationId xmlns:p14="http://schemas.microsoft.com/office/powerpoint/2010/main" xmlns="" val="2568337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88640"/>
            <a:ext cx="7772400" cy="794519"/>
          </a:xfrm>
        </p:spPr>
        <p:txBody>
          <a:bodyPr/>
          <a:lstStyle/>
          <a:p>
            <a:r>
              <a:rPr lang="en-TT" b="1" dirty="0" smtClean="0">
                <a:ln w="12700">
                  <a:solidFill>
                    <a:schemeClr val="tx1"/>
                  </a:solidFill>
                  <a:prstDash val="solid"/>
                </a:ln>
                <a:solidFill>
                  <a:srgbClr val="0070C0"/>
                </a:solidFill>
                <a:effectLst>
                  <a:outerShdw blurRad="41275" dist="20320" dir="1800000" algn="tl" rotWithShape="0">
                    <a:srgbClr val="000000">
                      <a:alpha val="40000"/>
                    </a:srgbClr>
                  </a:outerShdw>
                </a:effectLst>
                <a:latin typeface="Arial" pitchFamily="34" charset="0"/>
                <a:cs typeface="Arial" pitchFamily="34" charset="0"/>
              </a:rPr>
              <a:t>Questions</a:t>
            </a:r>
            <a:endParaRPr lang="en-TT" b="1" dirty="0">
              <a:ln w="12700">
                <a:solidFill>
                  <a:schemeClr val="tx1"/>
                </a:solidFill>
                <a:prstDash val="solid"/>
              </a:ln>
              <a:solidFill>
                <a:srgbClr val="0070C0"/>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251520" y="980728"/>
            <a:ext cx="8640960" cy="5616624"/>
          </a:xfrm>
        </p:spPr>
        <p:txBody>
          <a:bodyPr>
            <a:normAutofit lnSpcReduction="10000"/>
          </a:bodyPr>
          <a:lstStyle/>
          <a:p>
            <a:pPr algn="l"/>
            <a:r>
              <a:rPr lang="en-TT" sz="2800" dirty="0" smtClean="0">
                <a:solidFill>
                  <a:schemeClr val="tx1"/>
                </a:solidFill>
                <a:latin typeface="Arial" pitchFamily="34" charset="0"/>
                <a:cs typeface="Arial" pitchFamily="34" charset="0"/>
              </a:rPr>
              <a:t>1. Define oxidation and reduction in terms of a transfer of electrons.</a:t>
            </a:r>
            <a:endParaRPr lang="en-US" sz="2800" dirty="0" smtClean="0">
              <a:solidFill>
                <a:schemeClr val="tx1"/>
              </a:solidFill>
              <a:latin typeface="Arial" pitchFamily="34" charset="0"/>
              <a:cs typeface="Arial" pitchFamily="34" charset="0"/>
            </a:endParaRPr>
          </a:p>
          <a:p>
            <a:pPr algn="l"/>
            <a:r>
              <a:rPr lang="en-TT" sz="2800" dirty="0" smtClean="0">
                <a:solidFill>
                  <a:schemeClr val="tx1"/>
                </a:solidFill>
                <a:latin typeface="Arial" pitchFamily="34" charset="0"/>
                <a:cs typeface="Arial" pitchFamily="34" charset="0"/>
              </a:rPr>
              <a:t> </a:t>
            </a:r>
            <a:endParaRPr lang="en-US" sz="2800" dirty="0" smtClean="0">
              <a:solidFill>
                <a:schemeClr val="tx1"/>
              </a:solidFill>
              <a:latin typeface="Arial" pitchFamily="34" charset="0"/>
              <a:cs typeface="Arial" pitchFamily="34" charset="0"/>
            </a:endParaRPr>
          </a:p>
          <a:p>
            <a:pPr algn="l"/>
            <a:r>
              <a:rPr lang="en-TT" sz="2800" dirty="0" smtClean="0">
                <a:solidFill>
                  <a:schemeClr val="tx1"/>
                </a:solidFill>
                <a:latin typeface="Arial" pitchFamily="34" charset="0"/>
                <a:cs typeface="Arial" pitchFamily="34" charset="0"/>
              </a:rPr>
              <a:t>2. State whether the following half reactions show oxidation or reduction:</a:t>
            </a:r>
            <a:endParaRPr lang="en-US" sz="2800" dirty="0" smtClean="0">
              <a:solidFill>
                <a:schemeClr val="tx1"/>
              </a:solidFill>
              <a:latin typeface="Arial" pitchFamily="34" charset="0"/>
              <a:cs typeface="Arial" pitchFamily="34" charset="0"/>
            </a:endParaRPr>
          </a:p>
          <a:p>
            <a:pPr algn="l"/>
            <a:r>
              <a:rPr lang="en-TT" sz="2800" dirty="0" smtClean="0">
                <a:solidFill>
                  <a:schemeClr val="tx1"/>
                </a:solidFill>
                <a:latin typeface="Arial" pitchFamily="34" charset="0"/>
                <a:cs typeface="Arial" pitchFamily="34" charset="0"/>
              </a:rPr>
              <a:t>(a) Fe</a:t>
            </a:r>
            <a:r>
              <a:rPr lang="en-TT" sz="2800" baseline="30000" dirty="0" smtClean="0">
                <a:solidFill>
                  <a:schemeClr val="tx1"/>
                </a:solidFill>
                <a:latin typeface="Arial" pitchFamily="34" charset="0"/>
                <a:cs typeface="Arial" pitchFamily="34" charset="0"/>
              </a:rPr>
              <a:t>2+</a:t>
            </a:r>
            <a:r>
              <a:rPr lang="en-TT" sz="2800" dirty="0" smtClean="0">
                <a:solidFill>
                  <a:schemeClr val="tx1"/>
                </a:solidFill>
                <a:latin typeface="Arial" pitchFamily="34" charset="0"/>
                <a:cs typeface="Arial" pitchFamily="34" charset="0"/>
              </a:rPr>
              <a:t> + 2e</a:t>
            </a:r>
            <a:r>
              <a:rPr lang="en-TT" sz="2800" baseline="30000" dirty="0" smtClean="0">
                <a:solidFill>
                  <a:schemeClr val="tx1"/>
                </a:solidFill>
                <a:latin typeface="Arial" pitchFamily="34" charset="0"/>
                <a:cs typeface="Arial" pitchFamily="34" charset="0"/>
              </a:rPr>
              <a:t>-</a:t>
            </a:r>
            <a:r>
              <a:rPr lang="en-TT" sz="2800" dirty="0" smtClean="0">
                <a:solidFill>
                  <a:schemeClr val="tx1"/>
                </a:solidFill>
                <a:latin typeface="Symbol" pitchFamily="18" charset="2"/>
                <a:cs typeface="Arial" pitchFamily="34" charset="0"/>
              </a:rPr>
              <a:t>®</a:t>
            </a:r>
            <a:r>
              <a:rPr lang="en-TT" sz="2800" dirty="0" smtClean="0">
                <a:solidFill>
                  <a:schemeClr val="tx1"/>
                </a:solidFill>
                <a:latin typeface="Arial" pitchFamily="34" charset="0"/>
                <a:cs typeface="Arial" pitchFamily="34" charset="0"/>
              </a:rPr>
              <a:t> Fe</a:t>
            </a:r>
            <a:endParaRPr lang="en-US" sz="2800" dirty="0" smtClean="0">
              <a:solidFill>
                <a:schemeClr val="tx1"/>
              </a:solidFill>
              <a:latin typeface="Arial" pitchFamily="34" charset="0"/>
              <a:cs typeface="Arial" pitchFamily="34" charset="0"/>
            </a:endParaRPr>
          </a:p>
          <a:p>
            <a:pPr algn="l"/>
            <a:r>
              <a:rPr lang="en-TT" sz="2800" dirty="0" smtClean="0">
                <a:solidFill>
                  <a:schemeClr val="tx1"/>
                </a:solidFill>
                <a:latin typeface="Arial" pitchFamily="34" charset="0"/>
                <a:cs typeface="Arial" pitchFamily="34" charset="0"/>
              </a:rPr>
              <a:t> </a:t>
            </a:r>
            <a:endParaRPr lang="en-US" sz="2800" dirty="0" smtClean="0">
              <a:solidFill>
                <a:schemeClr val="tx1"/>
              </a:solidFill>
              <a:latin typeface="Arial" pitchFamily="34" charset="0"/>
              <a:cs typeface="Arial" pitchFamily="34" charset="0"/>
            </a:endParaRPr>
          </a:p>
          <a:p>
            <a:pPr algn="l"/>
            <a:r>
              <a:rPr lang="en-TT" sz="2800" dirty="0" smtClean="0">
                <a:solidFill>
                  <a:schemeClr val="tx1"/>
                </a:solidFill>
                <a:latin typeface="Arial" pitchFamily="34" charset="0"/>
                <a:cs typeface="Arial" pitchFamily="34" charset="0"/>
              </a:rPr>
              <a:t>(b) Fe </a:t>
            </a:r>
            <a:r>
              <a:rPr lang="en-TT" sz="2800" dirty="0" smtClean="0">
                <a:solidFill>
                  <a:schemeClr val="tx1"/>
                </a:solidFill>
                <a:latin typeface="Symbol" pitchFamily="18" charset="2"/>
                <a:cs typeface="Arial" pitchFamily="34" charset="0"/>
              </a:rPr>
              <a:t>®</a:t>
            </a:r>
            <a:r>
              <a:rPr lang="en-TT" sz="2800" dirty="0" smtClean="0">
                <a:solidFill>
                  <a:schemeClr val="tx1"/>
                </a:solidFill>
                <a:latin typeface="Arial" pitchFamily="34" charset="0"/>
                <a:cs typeface="Arial" pitchFamily="34" charset="0"/>
              </a:rPr>
              <a:t> Fe</a:t>
            </a:r>
            <a:r>
              <a:rPr lang="en-TT" sz="2800" baseline="30000" dirty="0" smtClean="0">
                <a:solidFill>
                  <a:schemeClr val="tx1"/>
                </a:solidFill>
                <a:latin typeface="Arial" pitchFamily="34" charset="0"/>
                <a:cs typeface="Arial" pitchFamily="34" charset="0"/>
              </a:rPr>
              <a:t>2+</a:t>
            </a:r>
            <a:r>
              <a:rPr lang="en-TT" sz="2800" dirty="0" smtClean="0">
                <a:solidFill>
                  <a:schemeClr val="tx1"/>
                </a:solidFill>
                <a:latin typeface="Arial" pitchFamily="34" charset="0"/>
                <a:cs typeface="Arial" pitchFamily="34" charset="0"/>
              </a:rPr>
              <a:t> + 2e</a:t>
            </a:r>
            <a:r>
              <a:rPr lang="en-TT" sz="2800" baseline="30000" dirty="0" smtClean="0">
                <a:solidFill>
                  <a:schemeClr val="tx1"/>
                </a:solidFill>
                <a:latin typeface="Arial" pitchFamily="34" charset="0"/>
                <a:cs typeface="Arial" pitchFamily="34" charset="0"/>
              </a:rPr>
              <a:t>-</a:t>
            </a:r>
            <a:endParaRPr lang="en-US" sz="2800" dirty="0" smtClean="0">
              <a:solidFill>
                <a:schemeClr val="tx1"/>
              </a:solidFill>
              <a:latin typeface="Arial" pitchFamily="34" charset="0"/>
              <a:cs typeface="Arial" pitchFamily="34" charset="0"/>
            </a:endParaRPr>
          </a:p>
          <a:p>
            <a:pPr algn="l"/>
            <a:r>
              <a:rPr lang="en-TT" sz="2800" dirty="0" smtClean="0">
                <a:solidFill>
                  <a:schemeClr val="tx1"/>
                </a:solidFill>
                <a:latin typeface="Arial" pitchFamily="34" charset="0"/>
                <a:cs typeface="Arial" pitchFamily="34" charset="0"/>
              </a:rPr>
              <a:t> </a:t>
            </a:r>
            <a:endParaRPr lang="en-US" sz="2800" dirty="0" smtClean="0">
              <a:solidFill>
                <a:schemeClr val="tx1"/>
              </a:solidFill>
              <a:latin typeface="Arial" pitchFamily="34" charset="0"/>
              <a:cs typeface="Arial" pitchFamily="34" charset="0"/>
            </a:endParaRPr>
          </a:p>
          <a:p>
            <a:pPr algn="l"/>
            <a:r>
              <a:rPr lang="en-TT" sz="2800" dirty="0" smtClean="0">
                <a:solidFill>
                  <a:schemeClr val="tx1"/>
                </a:solidFill>
                <a:latin typeface="Arial" pitchFamily="34" charset="0"/>
                <a:cs typeface="Arial" pitchFamily="34" charset="0"/>
              </a:rPr>
              <a:t>(c) H</a:t>
            </a:r>
            <a:r>
              <a:rPr lang="en-TT" sz="2800" baseline="-25000" dirty="0" smtClean="0">
                <a:solidFill>
                  <a:schemeClr val="tx1"/>
                </a:solidFill>
                <a:latin typeface="Arial" pitchFamily="34" charset="0"/>
                <a:cs typeface="Arial" pitchFamily="34" charset="0"/>
              </a:rPr>
              <a:t>2 </a:t>
            </a:r>
            <a:r>
              <a:rPr lang="en-TT" sz="2800" dirty="0" smtClean="0">
                <a:solidFill>
                  <a:schemeClr val="tx1"/>
                </a:solidFill>
                <a:latin typeface="Symbol" pitchFamily="18" charset="2"/>
                <a:cs typeface="Arial" pitchFamily="34" charset="0"/>
              </a:rPr>
              <a:t>®</a:t>
            </a:r>
            <a:r>
              <a:rPr lang="en-TT" sz="2800" dirty="0" smtClean="0">
                <a:solidFill>
                  <a:schemeClr val="tx1"/>
                </a:solidFill>
                <a:latin typeface="Arial" pitchFamily="34" charset="0"/>
                <a:cs typeface="Arial" pitchFamily="34" charset="0"/>
              </a:rPr>
              <a:t>  2H</a:t>
            </a:r>
            <a:r>
              <a:rPr lang="en-TT" sz="2800" baseline="30000" dirty="0" smtClean="0">
                <a:solidFill>
                  <a:schemeClr val="tx1"/>
                </a:solidFill>
                <a:latin typeface="Arial" pitchFamily="34" charset="0"/>
                <a:cs typeface="Arial" pitchFamily="34" charset="0"/>
              </a:rPr>
              <a:t>+</a:t>
            </a:r>
            <a:r>
              <a:rPr lang="en-TT" sz="2800" dirty="0" smtClean="0">
                <a:solidFill>
                  <a:schemeClr val="tx1"/>
                </a:solidFill>
                <a:latin typeface="Arial" pitchFamily="34" charset="0"/>
                <a:cs typeface="Arial" pitchFamily="34" charset="0"/>
              </a:rPr>
              <a:t> + 2e</a:t>
            </a:r>
            <a:r>
              <a:rPr lang="en-TT" sz="2800" baseline="30000" dirty="0" smtClean="0">
                <a:solidFill>
                  <a:schemeClr val="tx1"/>
                </a:solidFill>
                <a:latin typeface="Arial" pitchFamily="34" charset="0"/>
                <a:cs typeface="Arial" pitchFamily="34" charset="0"/>
              </a:rPr>
              <a:t>-</a:t>
            </a:r>
            <a:endParaRPr lang="en-US" sz="2800" dirty="0" smtClean="0">
              <a:solidFill>
                <a:schemeClr val="tx1"/>
              </a:solidFill>
              <a:latin typeface="Arial" pitchFamily="34" charset="0"/>
              <a:cs typeface="Arial" pitchFamily="34" charset="0"/>
            </a:endParaRPr>
          </a:p>
          <a:p>
            <a:pPr algn="l"/>
            <a:r>
              <a:rPr lang="en-TT" sz="2800" dirty="0" smtClean="0">
                <a:solidFill>
                  <a:schemeClr val="tx1"/>
                </a:solidFill>
                <a:latin typeface="Arial" pitchFamily="34" charset="0"/>
                <a:cs typeface="Arial" pitchFamily="34" charset="0"/>
              </a:rPr>
              <a:t> </a:t>
            </a:r>
            <a:endParaRPr lang="en-US" sz="2800" dirty="0" smtClean="0">
              <a:solidFill>
                <a:schemeClr val="tx1"/>
              </a:solidFill>
              <a:latin typeface="Arial" pitchFamily="34" charset="0"/>
              <a:cs typeface="Arial" pitchFamily="34" charset="0"/>
            </a:endParaRPr>
          </a:p>
          <a:p>
            <a:pPr algn="l"/>
            <a:r>
              <a:rPr lang="en-TT" sz="2800" dirty="0" smtClean="0">
                <a:solidFill>
                  <a:schemeClr val="tx1"/>
                </a:solidFill>
                <a:latin typeface="Arial" pitchFamily="34" charset="0"/>
                <a:cs typeface="Arial" pitchFamily="34" charset="0"/>
              </a:rPr>
              <a:t>(d) Cu</a:t>
            </a:r>
            <a:r>
              <a:rPr lang="en-TT" sz="2800" baseline="30000" dirty="0" smtClean="0">
                <a:solidFill>
                  <a:schemeClr val="tx1"/>
                </a:solidFill>
                <a:latin typeface="Arial" pitchFamily="34" charset="0"/>
                <a:cs typeface="Arial" pitchFamily="34" charset="0"/>
              </a:rPr>
              <a:t>2+</a:t>
            </a:r>
            <a:r>
              <a:rPr lang="en-TT" sz="2800" dirty="0" smtClean="0">
                <a:solidFill>
                  <a:schemeClr val="tx1"/>
                </a:solidFill>
                <a:latin typeface="Arial" pitchFamily="34" charset="0"/>
                <a:cs typeface="Arial" pitchFamily="34" charset="0"/>
              </a:rPr>
              <a:t> + 2e</a:t>
            </a:r>
            <a:r>
              <a:rPr lang="en-TT" sz="2800" baseline="30000" dirty="0" smtClean="0">
                <a:solidFill>
                  <a:schemeClr val="tx1"/>
                </a:solidFill>
                <a:latin typeface="Arial" pitchFamily="34" charset="0"/>
                <a:cs typeface="Arial" pitchFamily="34" charset="0"/>
              </a:rPr>
              <a:t>- </a:t>
            </a:r>
            <a:r>
              <a:rPr lang="en-TT" sz="2800" dirty="0" smtClean="0">
                <a:solidFill>
                  <a:schemeClr val="tx1"/>
                </a:solidFill>
                <a:latin typeface="Symbol" pitchFamily="18" charset="2"/>
                <a:cs typeface="Arial" pitchFamily="34" charset="0"/>
              </a:rPr>
              <a:t>®</a:t>
            </a:r>
            <a:r>
              <a:rPr lang="en-TT" sz="2800" dirty="0" smtClean="0">
                <a:solidFill>
                  <a:schemeClr val="tx1"/>
                </a:solidFill>
                <a:latin typeface="Arial" pitchFamily="34" charset="0"/>
                <a:cs typeface="Arial" pitchFamily="34" charset="0"/>
              </a:rPr>
              <a:t> Cu</a:t>
            </a:r>
            <a:endParaRPr lang="en-US" sz="28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xmlns="" val="41827646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88640"/>
            <a:ext cx="7772400" cy="794519"/>
          </a:xfrm>
        </p:spPr>
        <p:txBody>
          <a:bodyPr/>
          <a:lstStyle/>
          <a:p>
            <a:r>
              <a:rPr lang="en-TT" b="1" dirty="0" smtClean="0">
                <a:ln w="12700">
                  <a:solidFill>
                    <a:schemeClr val="tx1"/>
                  </a:solidFill>
                  <a:prstDash val="solid"/>
                </a:ln>
                <a:solidFill>
                  <a:srgbClr val="0070C0"/>
                </a:solidFill>
                <a:effectLst>
                  <a:outerShdw blurRad="41275" dist="20320" dir="1800000" algn="tl" rotWithShape="0">
                    <a:srgbClr val="000000">
                      <a:alpha val="40000"/>
                    </a:srgbClr>
                  </a:outerShdw>
                </a:effectLst>
                <a:latin typeface="Arial" pitchFamily="34" charset="0"/>
                <a:cs typeface="Arial" pitchFamily="34" charset="0"/>
              </a:rPr>
              <a:t>Oxidation Numbers</a:t>
            </a:r>
            <a:endParaRPr lang="en-TT" b="1" dirty="0">
              <a:ln w="12700">
                <a:solidFill>
                  <a:schemeClr val="tx1"/>
                </a:solidFill>
                <a:prstDash val="solid"/>
              </a:ln>
              <a:solidFill>
                <a:srgbClr val="0070C0"/>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251520" y="980728"/>
            <a:ext cx="8640960" cy="5616624"/>
          </a:xfrm>
        </p:spPr>
        <p:txBody>
          <a:bodyPr>
            <a:normAutofit fontScale="92500" lnSpcReduction="20000"/>
          </a:bodyPr>
          <a:lstStyle/>
          <a:p>
            <a:pPr algn="l"/>
            <a:r>
              <a:rPr lang="en-TT" sz="2800" u="sng" dirty="0" smtClean="0">
                <a:solidFill>
                  <a:srgbClr val="7030A0"/>
                </a:solidFill>
                <a:latin typeface="Arial" pitchFamily="34" charset="0"/>
                <a:cs typeface="Arial" pitchFamily="34" charset="0"/>
              </a:rPr>
              <a:t>Example 1</a:t>
            </a:r>
          </a:p>
          <a:p>
            <a:pPr algn="l"/>
            <a:r>
              <a:rPr lang="en-TT" sz="2800" dirty="0" smtClean="0">
                <a:solidFill>
                  <a:schemeClr val="tx1"/>
                </a:solidFill>
                <a:latin typeface="Arial" pitchFamily="34" charset="0"/>
                <a:cs typeface="Arial" pitchFamily="34" charset="0"/>
              </a:rPr>
              <a:t>Determine the oxidation number of </a:t>
            </a:r>
            <a:r>
              <a:rPr lang="en-TT" sz="2800" b="1" dirty="0" smtClean="0">
                <a:solidFill>
                  <a:schemeClr val="tx1"/>
                </a:solidFill>
                <a:latin typeface="Arial" pitchFamily="34" charset="0"/>
                <a:cs typeface="Arial" pitchFamily="34" charset="0"/>
              </a:rPr>
              <a:t>S</a:t>
            </a:r>
            <a:r>
              <a:rPr lang="en-TT" sz="2800" dirty="0" smtClean="0">
                <a:solidFill>
                  <a:schemeClr val="tx1"/>
                </a:solidFill>
                <a:latin typeface="Arial" pitchFamily="34" charset="0"/>
                <a:cs typeface="Arial" pitchFamily="34" charset="0"/>
              </a:rPr>
              <a:t> in SO</a:t>
            </a:r>
            <a:r>
              <a:rPr lang="en-TT" sz="2800" baseline="-25000" dirty="0" smtClean="0">
                <a:solidFill>
                  <a:schemeClr val="tx1"/>
                </a:solidFill>
                <a:latin typeface="Arial" pitchFamily="34" charset="0"/>
                <a:cs typeface="Arial" pitchFamily="34" charset="0"/>
              </a:rPr>
              <a:t>2</a:t>
            </a:r>
          </a:p>
          <a:p>
            <a:pPr algn="l"/>
            <a:endParaRPr lang="en-TT" sz="2800" dirty="0">
              <a:solidFill>
                <a:schemeClr val="tx1"/>
              </a:solidFill>
              <a:latin typeface="Arial" pitchFamily="34" charset="0"/>
              <a:cs typeface="Arial" pitchFamily="34" charset="0"/>
            </a:endParaRPr>
          </a:p>
          <a:p>
            <a:pPr algn="l"/>
            <a:r>
              <a:rPr lang="en-TT" sz="2800" dirty="0" smtClean="0">
                <a:solidFill>
                  <a:schemeClr val="tx1"/>
                </a:solidFill>
                <a:latin typeface="Arial" pitchFamily="34" charset="0"/>
                <a:cs typeface="Arial" pitchFamily="34" charset="0"/>
              </a:rPr>
              <a:t>S + 2(O) = 0</a:t>
            </a:r>
          </a:p>
          <a:p>
            <a:pPr algn="l"/>
            <a:r>
              <a:rPr lang="en-TT" sz="2800" dirty="0" smtClean="0">
                <a:solidFill>
                  <a:schemeClr val="tx1"/>
                </a:solidFill>
                <a:latin typeface="Arial" pitchFamily="34" charset="0"/>
                <a:cs typeface="Arial" pitchFamily="34" charset="0"/>
              </a:rPr>
              <a:t>S + 2(-2) = 0</a:t>
            </a:r>
          </a:p>
          <a:p>
            <a:pPr algn="l"/>
            <a:r>
              <a:rPr lang="en-TT" sz="2800" dirty="0" smtClean="0">
                <a:solidFill>
                  <a:schemeClr val="tx1"/>
                </a:solidFill>
                <a:latin typeface="Arial" pitchFamily="34" charset="0"/>
                <a:cs typeface="Arial" pitchFamily="34" charset="0"/>
              </a:rPr>
              <a:t>S + (-4) = 0</a:t>
            </a:r>
          </a:p>
          <a:p>
            <a:pPr algn="l"/>
            <a:r>
              <a:rPr lang="en-TT" sz="2800" dirty="0" smtClean="0">
                <a:solidFill>
                  <a:schemeClr val="tx1"/>
                </a:solidFill>
                <a:latin typeface="Arial" pitchFamily="34" charset="0"/>
                <a:cs typeface="Arial" pitchFamily="34" charset="0"/>
              </a:rPr>
              <a:t>S – 4 = 0</a:t>
            </a:r>
          </a:p>
          <a:p>
            <a:pPr algn="l"/>
            <a:r>
              <a:rPr lang="en-TT" sz="2800" dirty="0" smtClean="0">
                <a:solidFill>
                  <a:schemeClr val="tx1"/>
                </a:solidFill>
                <a:latin typeface="Arial" pitchFamily="34" charset="0"/>
                <a:cs typeface="Arial" pitchFamily="34" charset="0"/>
              </a:rPr>
              <a:t>S = </a:t>
            </a:r>
            <a:r>
              <a:rPr lang="en-TT" sz="2800" b="1" dirty="0" smtClean="0">
                <a:solidFill>
                  <a:schemeClr val="tx1"/>
                </a:solidFill>
                <a:latin typeface="Arial" pitchFamily="34" charset="0"/>
                <a:cs typeface="Arial" pitchFamily="34" charset="0"/>
              </a:rPr>
              <a:t>+4</a:t>
            </a:r>
          </a:p>
          <a:p>
            <a:pPr algn="l"/>
            <a:endParaRPr lang="en-TT" sz="2800" dirty="0" smtClean="0">
              <a:solidFill>
                <a:schemeClr val="tx1"/>
              </a:solidFill>
              <a:latin typeface="Arial" pitchFamily="34" charset="0"/>
              <a:cs typeface="Arial" pitchFamily="34" charset="0"/>
            </a:endParaRPr>
          </a:p>
          <a:p>
            <a:pPr algn="l"/>
            <a:r>
              <a:rPr lang="en-TT" sz="2800" dirty="0" smtClean="0">
                <a:solidFill>
                  <a:schemeClr val="tx1"/>
                </a:solidFill>
                <a:latin typeface="Arial" pitchFamily="34" charset="0"/>
                <a:cs typeface="Arial" pitchFamily="34" charset="0"/>
              </a:rPr>
              <a:t>Therefore the oxidation number of </a:t>
            </a:r>
            <a:r>
              <a:rPr lang="en-TT" sz="2800" dirty="0" smtClean="0">
                <a:solidFill>
                  <a:srgbClr val="FF0000"/>
                </a:solidFill>
                <a:latin typeface="Arial" pitchFamily="34" charset="0"/>
                <a:cs typeface="Arial" pitchFamily="34" charset="0"/>
              </a:rPr>
              <a:t>S = +4</a:t>
            </a:r>
          </a:p>
          <a:p>
            <a:pPr algn="l"/>
            <a:endParaRPr lang="en-TT" sz="2800" dirty="0" smtClean="0">
              <a:solidFill>
                <a:schemeClr val="tx1"/>
              </a:solidFill>
              <a:latin typeface="Arial" pitchFamily="34" charset="0"/>
              <a:cs typeface="Arial" pitchFamily="34" charset="0"/>
            </a:endParaRPr>
          </a:p>
          <a:p>
            <a:pPr algn="l"/>
            <a:r>
              <a:rPr lang="en-TT" sz="2800" dirty="0" smtClean="0">
                <a:solidFill>
                  <a:schemeClr val="tx1"/>
                </a:solidFill>
                <a:latin typeface="Arial" pitchFamily="34" charset="0"/>
                <a:cs typeface="Arial" pitchFamily="34" charset="0"/>
              </a:rPr>
              <a:t>The </a:t>
            </a:r>
            <a:r>
              <a:rPr lang="en-TT" sz="2800" dirty="0">
                <a:solidFill>
                  <a:schemeClr val="tx1"/>
                </a:solidFill>
                <a:latin typeface="Arial" pitchFamily="34" charset="0"/>
                <a:cs typeface="Arial" pitchFamily="34" charset="0"/>
              </a:rPr>
              <a:t>compound </a:t>
            </a:r>
            <a:r>
              <a:rPr lang="en-TT" sz="2800" dirty="0" smtClean="0">
                <a:solidFill>
                  <a:schemeClr val="tx1"/>
                </a:solidFill>
                <a:latin typeface="Arial" pitchFamily="34" charset="0"/>
                <a:cs typeface="Arial" pitchFamily="34" charset="0"/>
              </a:rPr>
              <a:t>SO</a:t>
            </a:r>
            <a:r>
              <a:rPr lang="en-TT" sz="2800" baseline="-25000" dirty="0" smtClean="0">
                <a:solidFill>
                  <a:schemeClr val="tx1"/>
                </a:solidFill>
                <a:latin typeface="Arial" pitchFamily="34" charset="0"/>
                <a:cs typeface="Arial" pitchFamily="34" charset="0"/>
              </a:rPr>
              <a:t>2</a:t>
            </a:r>
            <a:r>
              <a:rPr lang="en-TT" sz="2800" dirty="0" smtClean="0">
                <a:solidFill>
                  <a:schemeClr val="tx1"/>
                </a:solidFill>
                <a:latin typeface="Arial" pitchFamily="34" charset="0"/>
                <a:cs typeface="Arial" pitchFamily="34" charset="0"/>
              </a:rPr>
              <a:t> can be called </a:t>
            </a:r>
            <a:r>
              <a:rPr lang="en-TT" sz="2800" dirty="0" smtClean="0">
                <a:solidFill>
                  <a:srgbClr val="FF0000"/>
                </a:solidFill>
                <a:latin typeface="Arial" pitchFamily="34" charset="0"/>
                <a:cs typeface="Arial" pitchFamily="34" charset="0"/>
              </a:rPr>
              <a:t>sulphur(IV) oxide </a:t>
            </a:r>
            <a:r>
              <a:rPr lang="en-TT" sz="2800" dirty="0" smtClean="0">
                <a:solidFill>
                  <a:schemeClr val="tx1"/>
                </a:solidFill>
                <a:latin typeface="Arial" pitchFamily="34" charset="0"/>
                <a:cs typeface="Arial" pitchFamily="34" charset="0"/>
              </a:rPr>
              <a:t>because of the </a:t>
            </a:r>
            <a:r>
              <a:rPr lang="en-TT" sz="2800" dirty="0" err="1" smtClean="0">
                <a:solidFill>
                  <a:schemeClr val="tx1"/>
                </a:solidFill>
                <a:latin typeface="Arial" pitchFamily="34" charset="0"/>
                <a:cs typeface="Arial" pitchFamily="34" charset="0"/>
              </a:rPr>
              <a:t>oxidatioin</a:t>
            </a:r>
            <a:r>
              <a:rPr lang="en-TT" sz="2800" dirty="0" smtClean="0">
                <a:solidFill>
                  <a:schemeClr val="tx1"/>
                </a:solidFill>
                <a:latin typeface="Arial" pitchFamily="34" charset="0"/>
                <a:cs typeface="Arial" pitchFamily="34" charset="0"/>
              </a:rPr>
              <a:t> state of the sulphur in the compound.</a:t>
            </a:r>
            <a:endParaRPr lang="en-TT" sz="28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xmlns="" val="4182764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Effect transition="in" filter="barn(inVertical)">
                                      <p:cBhvr>
                                        <p:cTn id="43"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520" y="332656"/>
            <a:ext cx="8712968" cy="6336704"/>
          </a:xfrm>
        </p:spPr>
        <p:txBody>
          <a:bodyPr>
            <a:normAutofit fontScale="92500" lnSpcReduction="20000"/>
          </a:bodyPr>
          <a:lstStyle/>
          <a:p>
            <a:pPr algn="l"/>
            <a:r>
              <a:rPr lang="en-TT" u="sng" dirty="0">
                <a:solidFill>
                  <a:srgbClr val="7030A0"/>
                </a:solidFill>
                <a:latin typeface="Arial" pitchFamily="34" charset="0"/>
                <a:cs typeface="Arial" pitchFamily="34" charset="0"/>
              </a:rPr>
              <a:t>Example </a:t>
            </a:r>
            <a:r>
              <a:rPr lang="en-TT" u="sng" dirty="0" smtClean="0">
                <a:solidFill>
                  <a:srgbClr val="7030A0"/>
                </a:solidFill>
                <a:latin typeface="Arial" pitchFamily="34" charset="0"/>
                <a:cs typeface="Arial" pitchFamily="34" charset="0"/>
              </a:rPr>
              <a:t>2</a:t>
            </a:r>
            <a:endParaRPr lang="en-TT" u="sng" dirty="0">
              <a:solidFill>
                <a:srgbClr val="7030A0"/>
              </a:solidFill>
              <a:latin typeface="Arial" pitchFamily="34" charset="0"/>
              <a:cs typeface="Arial" pitchFamily="34" charset="0"/>
            </a:endParaRPr>
          </a:p>
          <a:p>
            <a:pPr algn="l"/>
            <a:r>
              <a:rPr lang="en-TT" dirty="0">
                <a:solidFill>
                  <a:schemeClr val="tx1"/>
                </a:solidFill>
                <a:latin typeface="Arial" pitchFamily="34" charset="0"/>
                <a:cs typeface="Arial" pitchFamily="34" charset="0"/>
              </a:rPr>
              <a:t>Determine the oxidation number of </a:t>
            </a:r>
            <a:r>
              <a:rPr lang="en-TT" b="1" dirty="0" smtClean="0">
                <a:solidFill>
                  <a:schemeClr val="tx1"/>
                </a:solidFill>
                <a:latin typeface="Arial" pitchFamily="34" charset="0"/>
                <a:cs typeface="Arial" pitchFamily="34" charset="0"/>
              </a:rPr>
              <a:t>N</a:t>
            </a:r>
            <a:r>
              <a:rPr lang="en-TT" dirty="0" smtClean="0">
                <a:solidFill>
                  <a:schemeClr val="tx1"/>
                </a:solidFill>
                <a:latin typeface="Arial" pitchFamily="34" charset="0"/>
                <a:cs typeface="Arial" pitchFamily="34" charset="0"/>
              </a:rPr>
              <a:t> </a:t>
            </a:r>
            <a:r>
              <a:rPr lang="en-TT" dirty="0">
                <a:solidFill>
                  <a:schemeClr val="tx1"/>
                </a:solidFill>
                <a:latin typeface="Arial" pitchFamily="34" charset="0"/>
                <a:cs typeface="Arial" pitchFamily="34" charset="0"/>
              </a:rPr>
              <a:t>in </a:t>
            </a:r>
            <a:r>
              <a:rPr lang="en-TT" dirty="0" smtClean="0">
                <a:solidFill>
                  <a:schemeClr val="tx1"/>
                </a:solidFill>
                <a:latin typeface="Arial" pitchFamily="34" charset="0"/>
                <a:cs typeface="Arial" pitchFamily="34" charset="0"/>
              </a:rPr>
              <a:t>NO</a:t>
            </a:r>
            <a:r>
              <a:rPr lang="en-TT" baseline="-25000" dirty="0" smtClean="0">
                <a:solidFill>
                  <a:schemeClr val="tx1"/>
                </a:solidFill>
                <a:latin typeface="Arial" pitchFamily="34" charset="0"/>
                <a:cs typeface="Arial" pitchFamily="34" charset="0"/>
              </a:rPr>
              <a:t>3</a:t>
            </a:r>
            <a:r>
              <a:rPr lang="en-TT" sz="3900" baseline="30000" dirty="0" smtClean="0">
                <a:solidFill>
                  <a:schemeClr val="tx1"/>
                </a:solidFill>
                <a:latin typeface="Arial" pitchFamily="34" charset="0"/>
                <a:cs typeface="Arial" pitchFamily="34" charset="0"/>
              </a:rPr>
              <a:t>-</a:t>
            </a:r>
            <a:endParaRPr lang="en-TT" sz="3900" baseline="30000" dirty="0">
              <a:solidFill>
                <a:schemeClr val="tx1"/>
              </a:solidFill>
              <a:latin typeface="Arial" pitchFamily="34" charset="0"/>
              <a:cs typeface="Arial" pitchFamily="34" charset="0"/>
            </a:endParaRPr>
          </a:p>
          <a:p>
            <a:pPr algn="l"/>
            <a:endParaRPr lang="en-TT" dirty="0">
              <a:solidFill>
                <a:schemeClr val="tx1"/>
              </a:solidFill>
              <a:latin typeface="Arial" pitchFamily="34" charset="0"/>
              <a:cs typeface="Arial" pitchFamily="34" charset="0"/>
            </a:endParaRPr>
          </a:p>
          <a:p>
            <a:pPr algn="l"/>
            <a:r>
              <a:rPr lang="en-TT" dirty="0" smtClean="0">
                <a:solidFill>
                  <a:schemeClr val="tx1"/>
                </a:solidFill>
                <a:latin typeface="Arial" pitchFamily="34" charset="0"/>
                <a:cs typeface="Arial" pitchFamily="34" charset="0"/>
              </a:rPr>
              <a:t>N </a:t>
            </a:r>
            <a:r>
              <a:rPr lang="en-TT" dirty="0">
                <a:solidFill>
                  <a:schemeClr val="tx1"/>
                </a:solidFill>
                <a:latin typeface="Arial" pitchFamily="34" charset="0"/>
                <a:cs typeface="Arial" pitchFamily="34" charset="0"/>
              </a:rPr>
              <a:t>+ </a:t>
            </a:r>
            <a:r>
              <a:rPr lang="en-TT" dirty="0" smtClean="0">
                <a:solidFill>
                  <a:schemeClr val="tx1"/>
                </a:solidFill>
                <a:latin typeface="Arial" pitchFamily="34" charset="0"/>
                <a:cs typeface="Arial" pitchFamily="34" charset="0"/>
              </a:rPr>
              <a:t>3(O</a:t>
            </a:r>
            <a:r>
              <a:rPr lang="en-TT" dirty="0">
                <a:solidFill>
                  <a:schemeClr val="tx1"/>
                </a:solidFill>
                <a:latin typeface="Arial" pitchFamily="34" charset="0"/>
                <a:cs typeface="Arial" pitchFamily="34" charset="0"/>
              </a:rPr>
              <a:t>) = </a:t>
            </a:r>
            <a:r>
              <a:rPr lang="en-TT" dirty="0" smtClean="0">
                <a:solidFill>
                  <a:schemeClr val="tx1"/>
                </a:solidFill>
                <a:latin typeface="Arial" pitchFamily="34" charset="0"/>
                <a:cs typeface="Arial" pitchFamily="34" charset="0"/>
              </a:rPr>
              <a:t>-1</a:t>
            </a:r>
            <a:endParaRPr lang="en-TT" dirty="0">
              <a:solidFill>
                <a:schemeClr val="tx1"/>
              </a:solidFill>
              <a:latin typeface="Arial" pitchFamily="34" charset="0"/>
              <a:cs typeface="Arial" pitchFamily="34" charset="0"/>
            </a:endParaRPr>
          </a:p>
          <a:p>
            <a:pPr algn="l"/>
            <a:r>
              <a:rPr lang="en-TT" dirty="0">
                <a:solidFill>
                  <a:schemeClr val="tx1"/>
                </a:solidFill>
                <a:latin typeface="Arial" pitchFamily="34" charset="0"/>
                <a:cs typeface="Arial" pitchFamily="34" charset="0"/>
              </a:rPr>
              <a:t>N</a:t>
            </a:r>
            <a:r>
              <a:rPr lang="en-TT" dirty="0" smtClean="0">
                <a:solidFill>
                  <a:schemeClr val="tx1"/>
                </a:solidFill>
                <a:latin typeface="Arial" pitchFamily="34" charset="0"/>
                <a:cs typeface="Arial" pitchFamily="34" charset="0"/>
              </a:rPr>
              <a:t> </a:t>
            </a:r>
            <a:r>
              <a:rPr lang="en-TT" dirty="0">
                <a:solidFill>
                  <a:schemeClr val="tx1"/>
                </a:solidFill>
                <a:latin typeface="Arial" pitchFamily="34" charset="0"/>
                <a:cs typeface="Arial" pitchFamily="34" charset="0"/>
              </a:rPr>
              <a:t>+ </a:t>
            </a:r>
            <a:r>
              <a:rPr lang="en-TT" dirty="0" smtClean="0">
                <a:solidFill>
                  <a:schemeClr val="tx1"/>
                </a:solidFill>
                <a:latin typeface="Arial" pitchFamily="34" charset="0"/>
                <a:cs typeface="Arial" pitchFamily="34" charset="0"/>
              </a:rPr>
              <a:t>3(-</a:t>
            </a:r>
            <a:r>
              <a:rPr lang="en-TT" dirty="0">
                <a:solidFill>
                  <a:schemeClr val="tx1"/>
                </a:solidFill>
                <a:latin typeface="Arial" pitchFamily="34" charset="0"/>
                <a:cs typeface="Arial" pitchFamily="34" charset="0"/>
              </a:rPr>
              <a:t>2) = </a:t>
            </a:r>
            <a:r>
              <a:rPr lang="en-TT" dirty="0" smtClean="0">
                <a:solidFill>
                  <a:schemeClr val="tx1"/>
                </a:solidFill>
                <a:latin typeface="Arial" pitchFamily="34" charset="0"/>
                <a:cs typeface="Arial" pitchFamily="34" charset="0"/>
              </a:rPr>
              <a:t>-1</a:t>
            </a:r>
            <a:endParaRPr lang="en-TT" dirty="0">
              <a:solidFill>
                <a:schemeClr val="tx1"/>
              </a:solidFill>
              <a:latin typeface="Arial" pitchFamily="34" charset="0"/>
              <a:cs typeface="Arial" pitchFamily="34" charset="0"/>
            </a:endParaRPr>
          </a:p>
          <a:p>
            <a:pPr algn="l"/>
            <a:r>
              <a:rPr lang="en-TT" dirty="0" smtClean="0">
                <a:solidFill>
                  <a:schemeClr val="tx1"/>
                </a:solidFill>
                <a:latin typeface="Arial" pitchFamily="34" charset="0"/>
                <a:cs typeface="Arial" pitchFamily="34" charset="0"/>
              </a:rPr>
              <a:t>N </a:t>
            </a:r>
            <a:r>
              <a:rPr lang="en-TT" dirty="0">
                <a:solidFill>
                  <a:schemeClr val="tx1"/>
                </a:solidFill>
                <a:latin typeface="Arial" pitchFamily="34" charset="0"/>
                <a:cs typeface="Arial" pitchFamily="34" charset="0"/>
              </a:rPr>
              <a:t>+ </a:t>
            </a:r>
            <a:r>
              <a:rPr lang="en-TT" dirty="0" smtClean="0">
                <a:solidFill>
                  <a:schemeClr val="tx1"/>
                </a:solidFill>
                <a:latin typeface="Arial" pitchFamily="34" charset="0"/>
                <a:cs typeface="Arial" pitchFamily="34" charset="0"/>
              </a:rPr>
              <a:t>(-</a:t>
            </a:r>
            <a:r>
              <a:rPr lang="en-TT" dirty="0">
                <a:solidFill>
                  <a:schemeClr val="tx1"/>
                </a:solidFill>
                <a:latin typeface="Arial" pitchFamily="34" charset="0"/>
                <a:cs typeface="Arial" pitchFamily="34" charset="0"/>
              </a:rPr>
              <a:t>6</a:t>
            </a:r>
            <a:r>
              <a:rPr lang="en-TT" dirty="0" smtClean="0">
                <a:solidFill>
                  <a:schemeClr val="tx1"/>
                </a:solidFill>
                <a:latin typeface="Arial" pitchFamily="34" charset="0"/>
                <a:cs typeface="Arial" pitchFamily="34" charset="0"/>
              </a:rPr>
              <a:t>) </a:t>
            </a:r>
            <a:r>
              <a:rPr lang="en-TT" dirty="0">
                <a:solidFill>
                  <a:schemeClr val="tx1"/>
                </a:solidFill>
                <a:latin typeface="Arial" pitchFamily="34" charset="0"/>
                <a:cs typeface="Arial" pitchFamily="34" charset="0"/>
              </a:rPr>
              <a:t>= </a:t>
            </a:r>
            <a:r>
              <a:rPr lang="en-TT" dirty="0" smtClean="0">
                <a:solidFill>
                  <a:schemeClr val="tx1"/>
                </a:solidFill>
                <a:latin typeface="Arial" pitchFamily="34" charset="0"/>
                <a:cs typeface="Arial" pitchFamily="34" charset="0"/>
              </a:rPr>
              <a:t>-1</a:t>
            </a:r>
            <a:endParaRPr lang="en-TT" dirty="0">
              <a:solidFill>
                <a:schemeClr val="tx1"/>
              </a:solidFill>
              <a:latin typeface="Arial" pitchFamily="34" charset="0"/>
              <a:cs typeface="Arial" pitchFamily="34" charset="0"/>
            </a:endParaRPr>
          </a:p>
          <a:p>
            <a:pPr algn="l"/>
            <a:r>
              <a:rPr lang="en-TT" dirty="0" smtClean="0">
                <a:solidFill>
                  <a:schemeClr val="tx1"/>
                </a:solidFill>
                <a:latin typeface="Arial" pitchFamily="34" charset="0"/>
                <a:cs typeface="Arial" pitchFamily="34" charset="0"/>
              </a:rPr>
              <a:t>N </a:t>
            </a:r>
            <a:r>
              <a:rPr lang="en-TT" dirty="0">
                <a:solidFill>
                  <a:schemeClr val="tx1"/>
                </a:solidFill>
                <a:latin typeface="Arial" pitchFamily="34" charset="0"/>
                <a:cs typeface="Arial" pitchFamily="34" charset="0"/>
              </a:rPr>
              <a:t>– </a:t>
            </a:r>
            <a:r>
              <a:rPr lang="en-TT" dirty="0" smtClean="0">
                <a:solidFill>
                  <a:schemeClr val="tx1"/>
                </a:solidFill>
                <a:latin typeface="Arial" pitchFamily="34" charset="0"/>
                <a:cs typeface="Arial" pitchFamily="34" charset="0"/>
              </a:rPr>
              <a:t>6 </a:t>
            </a:r>
            <a:r>
              <a:rPr lang="en-TT" dirty="0">
                <a:solidFill>
                  <a:schemeClr val="tx1"/>
                </a:solidFill>
                <a:latin typeface="Arial" pitchFamily="34" charset="0"/>
                <a:cs typeface="Arial" pitchFamily="34" charset="0"/>
              </a:rPr>
              <a:t>= </a:t>
            </a:r>
            <a:r>
              <a:rPr lang="en-TT" dirty="0" smtClean="0">
                <a:solidFill>
                  <a:schemeClr val="tx1"/>
                </a:solidFill>
                <a:latin typeface="Arial" pitchFamily="34" charset="0"/>
                <a:cs typeface="Arial" pitchFamily="34" charset="0"/>
              </a:rPr>
              <a:t>-1</a:t>
            </a:r>
            <a:endParaRPr lang="en-TT" dirty="0">
              <a:solidFill>
                <a:schemeClr val="tx1"/>
              </a:solidFill>
              <a:latin typeface="Arial" pitchFamily="34" charset="0"/>
              <a:cs typeface="Arial" pitchFamily="34" charset="0"/>
            </a:endParaRPr>
          </a:p>
          <a:p>
            <a:pPr algn="l"/>
            <a:r>
              <a:rPr lang="en-TT" dirty="0" smtClean="0">
                <a:solidFill>
                  <a:schemeClr val="tx1"/>
                </a:solidFill>
                <a:latin typeface="Arial" pitchFamily="34" charset="0"/>
                <a:cs typeface="Arial" pitchFamily="34" charset="0"/>
              </a:rPr>
              <a:t>N </a:t>
            </a:r>
            <a:r>
              <a:rPr lang="en-TT" dirty="0">
                <a:solidFill>
                  <a:schemeClr val="tx1"/>
                </a:solidFill>
                <a:latin typeface="Arial" pitchFamily="34" charset="0"/>
                <a:cs typeface="Arial" pitchFamily="34" charset="0"/>
              </a:rPr>
              <a:t>= </a:t>
            </a:r>
            <a:r>
              <a:rPr lang="en-TT" dirty="0" smtClean="0">
                <a:solidFill>
                  <a:schemeClr val="tx1"/>
                </a:solidFill>
                <a:latin typeface="Arial" pitchFamily="34" charset="0"/>
                <a:cs typeface="Arial" pitchFamily="34" charset="0"/>
              </a:rPr>
              <a:t>-1 + 6 = </a:t>
            </a:r>
            <a:r>
              <a:rPr lang="en-TT" b="1" dirty="0" smtClean="0">
                <a:solidFill>
                  <a:schemeClr val="tx1"/>
                </a:solidFill>
                <a:latin typeface="Arial" pitchFamily="34" charset="0"/>
                <a:cs typeface="Arial" pitchFamily="34" charset="0"/>
              </a:rPr>
              <a:t>+5</a:t>
            </a:r>
            <a:endParaRPr lang="en-TT" b="1" dirty="0">
              <a:solidFill>
                <a:schemeClr val="tx1"/>
              </a:solidFill>
              <a:latin typeface="Arial" pitchFamily="34" charset="0"/>
              <a:cs typeface="Arial" pitchFamily="34" charset="0"/>
            </a:endParaRPr>
          </a:p>
          <a:p>
            <a:pPr algn="l"/>
            <a:endParaRPr lang="en-TT" dirty="0">
              <a:solidFill>
                <a:schemeClr val="tx1"/>
              </a:solidFill>
              <a:latin typeface="Arial" pitchFamily="34" charset="0"/>
              <a:cs typeface="Arial" pitchFamily="34" charset="0"/>
            </a:endParaRPr>
          </a:p>
          <a:p>
            <a:pPr algn="l"/>
            <a:r>
              <a:rPr lang="en-TT" dirty="0">
                <a:solidFill>
                  <a:schemeClr val="tx1"/>
                </a:solidFill>
                <a:latin typeface="Arial" pitchFamily="34" charset="0"/>
                <a:cs typeface="Arial" pitchFamily="34" charset="0"/>
              </a:rPr>
              <a:t>Therefore the oxidation number of </a:t>
            </a:r>
            <a:r>
              <a:rPr lang="en-TT" dirty="0" smtClean="0">
                <a:solidFill>
                  <a:srgbClr val="FF0000"/>
                </a:solidFill>
                <a:latin typeface="Arial" pitchFamily="34" charset="0"/>
                <a:cs typeface="Arial" pitchFamily="34" charset="0"/>
              </a:rPr>
              <a:t>N </a:t>
            </a:r>
            <a:r>
              <a:rPr lang="en-TT" dirty="0">
                <a:solidFill>
                  <a:srgbClr val="FF0000"/>
                </a:solidFill>
                <a:latin typeface="Arial" pitchFamily="34" charset="0"/>
                <a:cs typeface="Arial" pitchFamily="34" charset="0"/>
              </a:rPr>
              <a:t>= </a:t>
            </a:r>
            <a:r>
              <a:rPr lang="en-TT" dirty="0" smtClean="0">
                <a:solidFill>
                  <a:srgbClr val="FF0000"/>
                </a:solidFill>
                <a:latin typeface="Arial" pitchFamily="34" charset="0"/>
                <a:cs typeface="Arial" pitchFamily="34" charset="0"/>
              </a:rPr>
              <a:t>+5</a:t>
            </a:r>
            <a:endParaRPr lang="en-TT" dirty="0">
              <a:solidFill>
                <a:srgbClr val="FF0000"/>
              </a:solidFill>
              <a:latin typeface="Arial" pitchFamily="34" charset="0"/>
              <a:cs typeface="Arial" pitchFamily="34" charset="0"/>
            </a:endParaRPr>
          </a:p>
          <a:p>
            <a:pPr algn="l"/>
            <a:endParaRPr lang="en-TT" dirty="0">
              <a:solidFill>
                <a:schemeClr val="tx1"/>
              </a:solidFill>
              <a:latin typeface="Arial" pitchFamily="34" charset="0"/>
              <a:cs typeface="Arial" pitchFamily="34" charset="0"/>
            </a:endParaRPr>
          </a:p>
          <a:p>
            <a:pPr algn="l"/>
            <a:r>
              <a:rPr lang="en-TT" dirty="0" smtClean="0">
                <a:solidFill>
                  <a:schemeClr val="tx1"/>
                </a:solidFill>
                <a:latin typeface="Arial" pitchFamily="34" charset="0"/>
                <a:cs typeface="Arial" pitchFamily="34" charset="0"/>
              </a:rPr>
              <a:t>The name of this ion is the </a:t>
            </a:r>
            <a:r>
              <a:rPr lang="en-TT" dirty="0" smtClean="0">
                <a:solidFill>
                  <a:srgbClr val="FF0000"/>
                </a:solidFill>
                <a:latin typeface="Arial" pitchFamily="34" charset="0"/>
                <a:cs typeface="Arial" pitchFamily="34" charset="0"/>
              </a:rPr>
              <a:t>nitrate(V) ion</a:t>
            </a:r>
            <a:r>
              <a:rPr lang="en-TT" dirty="0" smtClean="0">
                <a:solidFill>
                  <a:schemeClr val="tx1"/>
                </a:solidFill>
                <a:latin typeface="Arial" pitchFamily="34" charset="0"/>
                <a:cs typeface="Arial" pitchFamily="34" charset="0"/>
              </a:rPr>
              <a:t> because of the oxidation state of nitrogen in the ion.</a:t>
            </a:r>
            <a:endParaRPr lang="en-TT" dirty="0"/>
          </a:p>
        </p:txBody>
      </p:sp>
    </p:spTree>
    <p:extLst>
      <p:ext uri="{BB962C8B-B14F-4D97-AF65-F5344CB8AC3E}">
        <p14:creationId xmlns:p14="http://schemas.microsoft.com/office/powerpoint/2010/main" xmlns="" val="2286938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Effect transition="in" filter="barn(inVertical)">
                                      <p:cBhvr>
                                        <p:cTn id="43"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9512" y="260648"/>
            <a:ext cx="8784976" cy="6480720"/>
          </a:xfrm>
        </p:spPr>
        <p:txBody>
          <a:bodyPr/>
          <a:lstStyle/>
          <a:p>
            <a:pPr algn="l"/>
            <a:r>
              <a:rPr lang="en-TT" u="sng" dirty="0">
                <a:solidFill>
                  <a:srgbClr val="7030A0"/>
                </a:solidFill>
                <a:latin typeface="Arial" pitchFamily="34" charset="0"/>
                <a:cs typeface="Arial" pitchFamily="34" charset="0"/>
              </a:rPr>
              <a:t>Example 3</a:t>
            </a:r>
          </a:p>
          <a:p>
            <a:pPr algn="l"/>
            <a:r>
              <a:rPr lang="en-TT" sz="2800" dirty="0">
                <a:solidFill>
                  <a:schemeClr val="tx1"/>
                </a:solidFill>
                <a:latin typeface="Arial" pitchFamily="34" charset="0"/>
                <a:cs typeface="Arial" pitchFamily="34" charset="0"/>
              </a:rPr>
              <a:t>Determine the oxidation number of </a:t>
            </a:r>
            <a:r>
              <a:rPr lang="en-TT" sz="2800" b="1" dirty="0">
                <a:solidFill>
                  <a:schemeClr val="tx1"/>
                </a:solidFill>
                <a:latin typeface="Arial" pitchFamily="34" charset="0"/>
                <a:cs typeface="Arial" pitchFamily="34" charset="0"/>
              </a:rPr>
              <a:t>C</a:t>
            </a:r>
            <a:r>
              <a:rPr lang="en-TT" sz="2800" dirty="0">
                <a:solidFill>
                  <a:schemeClr val="tx1"/>
                </a:solidFill>
                <a:latin typeface="Arial" pitchFamily="34" charset="0"/>
                <a:cs typeface="Arial" pitchFamily="34" charset="0"/>
              </a:rPr>
              <a:t> in H</a:t>
            </a:r>
            <a:r>
              <a:rPr lang="en-TT" sz="2800" baseline="-25000" dirty="0">
                <a:solidFill>
                  <a:schemeClr val="tx1"/>
                </a:solidFill>
                <a:latin typeface="Arial" pitchFamily="34" charset="0"/>
                <a:cs typeface="Arial" pitchFamily="34" charset="0"/>
              </a:rPr>
              <a:t>2</a:t>
            </a:r>
            <a:r>
              <a:rPr lang="en-TT" sz="2800" dirty="0">
                <a:solidFill>
                  <a:schemeClr val="tx1"/>
                </a:solidFill>
                <a:latin typeface="Arial" pitchFamily="34" charset="0"/>
                <a:cs typeface="Arial" pitchFamily="34" charset="0"/>
              </a:rPr>
              <a:t>CO</a:t>
            </a:r>
            <a:r>
              <a:rPr lang="en-TT" sz="2800" baseline="-25000" dirty="0">
                <a:solidFill>
                  <a:schemeClr val="tx1"/>
                </a:solidFill>
                <a:latin typeface="Arial" pitchFamily="34" charset="0"/>
                <a:cs typeface="Arial" pitchFamily="34" charset="0"/>
              </a:rPr>
              <a:t>3</a:t>
            </a:r>
            <a:endParaRPr lang="en-TT" sz="2800" baseline="30000" dirty="0">
              <a:solidFill>
                <a:schemeClr val="tx1"/>
              </a:solidFill>
              <a:latin typeface="Arial" pitchFamily="34" charset="0"/>
              <a:cs typeface="Arial" pitchFamily="34" charset="0"/>
            </a:endParaRPr>
          </a:p>
          <a:p>
            <a:pPr algn="l"/>
            <a:endParaRPr lang="en-TT" sz="2800" dirty="0">
              <a:solidFill>
                <a:schemeClr val="tx1"/>
              </a:solidFill>
              <a:latin typeface="Arial" pitchFamily="34" charset="0"/>
              <a:cs typeface="Arial" pitchFamily="34" charset="0"/>
            </a:endParaRPr>
          </a:p>
          <a:p>
            <a:pPr algn="l"/>
            <a:r>
              <a:rPr lang="en-TT" sz="2800" dirty="0">
                <a:solidFill>
                  <a:schemeClr val="tx1"/>
                </a:solidFill>
                <a:latin typeface="Arial" pitchFamily="34" charset="0"/>
                <a:cs typeface="Arial" pitchFamily="34" charset="0"/>
              </a:rPr>
              <a:t>2(H) + 1(C) + 3(O) = 0</a:t>
            </a:r>
          </a:p>
          <a:p>
            <a:pPr algn="l"/>
            <a:r>
              <a:rPr lang="en-TT" sz="2800" dirty="0">
                <a:solidFill>
                  <a:schemeClr val="tx1"/>
                </a:solidFill>
                <a:latin typeface="Arial" pitchFamily="34" charset="0"/>
                <a:cs typeface="Arial" pitchFamily="34" charset="0"/>
              </a:rPr>
              <a:t>2</a:t>
            </a:r>
            <a:r>
              <a:rPr lang="en-TT" sz="2800" dirty="0" smtClean="0">
                <a:solidFill>
                  <a:schemeClr val="tx1"/>
                </a:solidFill>
                <a:latin typeface="Arial" pitchFamily="34" charset="0"/>
                <a:cs typeface="Arial" pitchFamily="34" charset="0"/>
              </a:rPr>
              <a:t>(+1</a:t>
            </a:r>
            <a:r>
              <a:rPr lang="en-TT" sz="2800" dirty="0">
                <a:solidFill>
                  <a:schemeClr val="tx1"/>
                </a:solidFill>
                <a:latin typeface="Arial" pitchFamily="34" charset="0"/>
                <a:cs typeface="Arial" pitchFamily="34" charset="0"/>
              </a:rPr>
              <a:t>) + 1(C) + 3(-2) = 0</a:t>
            </a:r>
          </a:p>
          <a:p>
            <a:pPr algn="l"/>
            <a:r>
              <a:rPr lang="en-TT" sz="2800" dirty="0" smtClean="0">
                <a:solidFill>
                  <a:schemeClr val="tx1"/>
                </a:solidFill>
                <a:latin typeface="Arial" pitchFamily="34" charset="0"/>
                <a:cs typeface="Arial" pitchFamily="34" charset="0"/>
              </a:rPr>
              <a:t>+2 </a:t>
            </a:r>
            <a:r>
              <a:rPr lang="en-TT" sz="2800" dirty="0">
                <a:solidFill>
                  <a:schemeClr val="tx1"/>
                </a:solidFill>
                <a:latin typeface="Arial" pitchFamily="34" charset="0"/>
                <a:cs typeface="Arial" pitchFamily="34" charset="0"/>
              </a:rPr>
              <a:t>+ C + (-6) = 0</a:t>
            </a:r>
          </a:p>
          <a:p>
            <a:pPr algn="l"/>
            <a:r>
              <a:rPr lang="en-TT" sz="2800" dirty="0" smtClean="0">
                <a:solidFill>
                  <a:schemeClr val="tx1"/>
                </a:solidFill>
                <a:latin typeface="Arial" pitchFamily="34" charset="0"/>
                <a:cs typeface="Arial" pitchFamily="34" charset="0"/>
              </a:rPr>
              <a:t>+2 </a:t>
            </a:r>
            <a:r>
              <a:rPr lang="en-TT" sz="2800" dirty="0">
                <a:solidFill>
                  <a:schemeClr val="tx1"/>
                </a:solidFill>
                <a:latin typeface="Arial" pitchFamily="34" charset="0"/>
                <a:cs typeface="Arial" pitchFamily="34" charset="0"/>
              </a:rPr>
              <a:t>+ C </a:t>
            </a:r>
            <a:r>
              <a:rPr lang="en-TT" sz="2800" dirty="0" smtClean="0">
                <a:solidFill>
                  <a:schemeClr val="tx1"/>
                </a:solidFill>
                <a:latin typeface="Arial" pitchFamily="34" charset="0"/>
                <a:cs typeface="Arial" pitchFamily="34" charset="0"/>
              </a:rPr>
              <a:t>- 6 </a:t>
            </a:r>
            <a:r>
              <a:rPr lang="en-TT" sz="2800" dirty="0">
                <a:solidFill>
                  <a:schemeClr val="tx1"/>
                </a:solidFill>
                <a:latin typeface="Arial" pitchFamily="34" charset="0"/>
                <a:cs typeface="Arial" pitchFamily="34" charset="0"/>
              </a:rPr>
              <a:t>= 0</a:t>
            </a:r>
          </a:p>
          <a:p>
            <a:pPr algn="l"/>
            <a:r>
              <a:rPr lang="en-TT" sz="2800" dirty="0">
                <a:solidFill>
                  <a:schemeClr val="tx1"/>
                </a:solidFill>
                <a:latin typeface="Arial" pitchFamily="34" charset="0"/>
                <a:cs typeface="Arial" pitchFamily="34" charset="0"/>
              </a:rPr>
              <a:t>C = </a:t>
            </a:r>
            <a:r>
              <a:rPr lang="en-TT" sz="2800" dirty="0" smtClean="0">
                <a:solidFill>
                  <a:schemeClr val="tx1"/>
                </a:solidFill>
                <a:latin typeface="Arial" pitchFamily="34" charset="0"/>
                <a:cs typeface="Arial" pitchFamily="34" charset="0"/>
              </a:rPr>
              <a:t>+6 </a:t>
            </a:r>
            <a:r>
              <a:rPr lang="en-TT" sz="2800" dirty="0">
                <a:solidFill>
                  <a:schemeClr val="tx1"/>
                </a:solidFill>
                <a:latin typeface="Arial" pitchFamily="34" charset="0"/>
                <a:cs typeface="Arial" pitchFamily="34" charset="0"/>
              </a:rPr>
              <a:t>- 2</a:t>
            </a:r>
          </a:p>
          <a:p>
            <a:pPr algn="l"/>
            <a:r>
              <a:rPr lang="en-TT" sz="2800" dirty="0">
                <a:solidFill>
                  <a:schemeClr val="tx1"/>
                </a:solidFill>
                <a:latin typeface="Arial" pitchFamily="34" charset="0"/>
                <a:cs typeface="Arial" pitchFamily="34" charset="0"/>
              </a:rPr>
              <a:t>C = </a:t>
            </a:r>
            <a:r>
              <a:rPr lang="en-TT" sz="2800" b="1" dirty="0">
                <a:solidFill>
                  <a:schemeClr val="tx1"/>
                </a:solidFill>
                <a:latin typeface="Arial" pitchFamily="34" charset="0"/>
                <a:cs typeface="Arial" pitchFamily="34" charset="0"/>
              </a:rPr>
              <a:t>+4</a:t>
            </a:r>
          </a:p>
          <a:p>
            <a:pPr algn="l"/>
            <a:endParaRPr lang="en-TT" sz="2800" dirty="0">
              <a:solidFill>
                <a:schemeClr val="tx1"/>
              </a:solidFill>
              <a:latin typeface="Arial" pitchFamily="34" charset="0"/>
              <a:cs typeface="Arial" pitchFamily="34" charset="0"/>
            </a:endParaRPr>
          </a:p>
          <a:p>
            <a:pPr algn="l"/>
            <a:r>
              <a:rPr lang="en-TT" sz="2800" dirty="0">
                <a:solidFill>
                  <a:schemeClr val="tx1"/>
                </a:solidFill>
                <a:latin typeface="Arial" pitchFamily="34" charset="0"/>
                <a:cs typeface="Arial" pitchFamily="34" charset="0"/>
              </a:rPr>
              <a:t>Therefore the oxidation number of </a:t>
            </a:r>
            <a:r>
              <a:rPr lang="en-TT" sz="2800" dirty="0">
                <a:solidFill>
                  <a:srgbClr val="FF0000"/>
                </a:solidFill>
                <a:latin typeface="Arial" pitchFamily="34" charset="0"/>
                <a:cs typeface="Arial" pitchFamily="34" charset="0"/>
              </a:rPr>
              <a:t>C = +4</a:t>
            </a:r>
          </a:p>
          <a:p>
            <a:pPr algn="l"/>
            <a:endParaRPr lang="en-TT" sz="2800" dirty="0">
              <a:solidFill>
                <a:schemeClr val="tx1"/>
              </a:solidFill>
              <a:latin typeface="Arial" pitchFamily="34" charset="0"/>
              <a:cs typeface="Arial" pitchFamily="34" charset="0"/>
            </a:endParaRPr>
          </a:p>
          <a:p>
            <a:pPr algn="l"/>
            <a:endParaRPr lang="en-TT" sz="2800" dirty="0"/>
          </a:p>
        </p:txBody>
      </p:sp>
    </p:spTree>
    <p:extLst>
      <p:ext uri="{BB962C8B-B14F-4D97-AF65-F5344CB8AC3E}">
        <p14:creationId xmlns:p14="http://schemas.microsoft.com/office/powerpoint/2010/main" xmlns="" val="2167973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9592" y="116632"/>
            <a:ext cx="7772400" cy="1010543"/>
          </a:xfrm>
        </p:spPr>
        <p:txBody>
          <a:bodyPr/>
          <a:lstStyle/>
          <a:p>
            <a:r>
              <a:rPr lang="en-TT" b="1" dirty="0" smtClean="0">
                <a:ln w="12700">
                  <a:solidFill>
                    <a:schemeClr val="tx1"/>
                  </a:solidFill>
                  <a:prstDash val="solid"/>
                </a:ln>
                <a:solidFill>
                  <a:srgbClr val="CC0066"/>
                </a:solidFill>
                <a:effectLst>
                  <a:outerShdw blurRad="41275" dist="20320" dir="1800000" algn="tl" rotWithShape="0">
                    <a:srgbClr val="000000">
                      <a:alpha val="40000"/>
                    </a:srgbClr>
                  </a:outerShdw>
                </a:effectLst>
                <a:latin typeface="Arial" pitchFamily="34" charset="0"/>
                <a:cs typeface="Arial" pitchFamily="34" charset="0"/>
              </a:rPr>
              <a:t>Combination </a:t>
            </a:r>
            <a:r>
              <a:rPr lang="en-TT" b="1" dirty="0">
                <a:ln w="12700">
                  <a:solidFill>
                    <a:schemeClr val="tx1"/>
                  </a:solidFill>
                  <a:prstDash val="solid"/>
                </a:ln>
                <a:solidFill>
                  <a:srgbClr val="CC0066"/>
                </a:solidFill>
                <a:effectLst>
                  <a:outerShdw blurRad="41275" dist="20320" dir="1800000" algn="tl" rotWithShape="0">
                    <a:srgbClr val="000000">
                      <a:alpha val="40000"/>
                    </a:srgbClr>
                  </a:outerShdw>
                </a:effectLst>
                <a:latin typeface="Arial" pitchFamily="34" charset="0"/>
                <a:cs typeface="Arial" pitchFamily="34" charset="0"/>
              </a:rPr>
              <a:t>Reactions</a:t>
            </a:r>
            <a:endParaRPr lang="en-TT" dirty="0">
              <a:solidFill>
                <a:srgbClr val="CC0066"/>
              </a:solidFill>
            </a:endParaRPr>
          </a:p>
        </p:txBody>
      </p:sp>
      <p:sp>
        <p:nvSpPr>
          <p:cNvPr id="3" name="Subtitle 2"/>
          <p:cNvSpPr>
            <a:spLocks noGrp="1"/>
          </p:cNvSpPr>
          <p:nvPr>
            <p:ph type="subTitle" idx="1"/>
          </p:nvPr>
        </p:nvSpPr>
        <p:spPr>
          <a:xfrm>
            <a:off x="323528" y="1124744"/>
            <a:ext cx="8568952" cy="5544616"/>
          </a:xfrm>
        </p:spPr>
        <p:txBody>
          <a:bodyPr>
            <a:normAutofit/>
          </a:bodyPr>
          <a:lstStyle/>
          <a:p>
            <a:pPr algn="l"/>
            <a:r>
              <a:rPr lang="en-TT" sz="2800" dirty="0" smtClean="0">
                <a:solidFill>
                  <a:schemeClr val="tx1"/>
                </a:solidFill>
                <a:latin typeface="Arial" pitchFamily="34" charset="0"/>
                <a:cs typeface="Arial" pitchFamily="34" charset="0"/>
              </a:rPr>
              <a:t>A combination reaction is any reaction in which </a:t>
            </a:r>
            <a:r>
              <a:rPr lang="en-TT" sz="2800" dirty="0" smtClean="0">
                <a:solidFill>
                  <a:srgbClr val="FF0000"/>
                </a:solidFill>
                <a:latin typeface="Arial" pitchFamily="34" charset="0"/>
                <a:cs typeface="Arial" pitchFamily="34" charset="0"/>
              </a:rPr>
              <a:t>two or more substances combine</a:t>
            </a:r>
            <a:r>
              <a:rPr lang="en-TT" sz="2800" dirty="0" smtClean="0">
                <a:solidFill>
                  <a:schemeClr val="tx1"/>
                </a:solidFill>
                <a:latin typeface="Arial" pitchFamily="34" charset="0"/>
                <a:cs typeface="Arial" pitchFamily="34" charset="0"/>
              </a:rPr>
              <a:t> to form a </a:t>
            </a:r>
            <a:r>
              <a:rPr lang="en-TT" sz="2800" dirty="0" smtClean="0">
                <a:solidFill>
                  <a:srgbClr val="FF0000"/>
                </a:solidFill>
                <a:latin typeface="Arial" pitchFamily="34" charset="0"/>
                <a:cs typeface="Arial" pitchFamily="34" charset="0"/>
              </a:rPr>
              <a:t>single product</a:t>
            </a:r>
            <a:r>
              <a:rPr lang="en-TT" sz="2800" dirty="0" smtClean="0">
                <a:solidFill>
                  <a:schemeClr val="tx1"/>
                </a:solidFill>
                <a:latin typeface="Arial" pitchFamily="34" charset="0"/>
                <a:cs typeface="Arial" pitchFamily="34" charset="0"/>
              </a:rPr>
              <a:t>.</a:t>
            </a:r>
            <a:endParaRPr lang="en-TT" sz="2800" dirty="0">
              <a:solidFill>
                <a:schemeClr val="tx1"/>
              </a:solidFill>
              <a:latin typeface="Arial" pitchFamily="34" charset="0"/>
              <a:cs typeface="Arial"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11560" y="2420888"/>
            <a:ext cx="8208912" cy="4176464"/>
          </a:xfrm>
          <a:prstGeom prst="rect">
            <a:avLst/>
          </a:prstGeom>
        </p:spPr>
      </p:pic>
    </p:spTree>
    <p:extLst>
      <p:ext uri="{BB962C8B-B14F-4D97-AF65-F5344CB8AC3E}">
        <p14:creationId xmlns:p14="http://schemas.microsoft.com/office/powerpoint/2010/main" xmlns="" val="582568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4)">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9512" y="260648"/>
            <a:ext cx="8712968" cy="6408712"/>
          </a:xfrm>
        </p:spPr>
        <p:txBody>
          <a:bodyPr>
            <a:normAutofit lnSpcReduction="10000"/>
          </a:bodyPr>
          <a:lstStyle/>
          <a:p>
            <a:pPr algn="l"/>
            <a:r>
              <a:rPr lang="en-TT" sz="2800" u="sng" dirty="0">
                <a:solidFill>
                  <a:srgbClr val="7030A0"/>
                </a:solidFill>
                <a:latin typeface="Arial" pitchFamily="34" charset="0"/>
                <a:cs typeface="Arial" pitchFamily="34" charset="0"/>
              </a:rPr>
              <a:t>Example </a:t>
            </a:r>
            <a:r>
              <a:rPr lang="en-TT" sz="2800" u="sng" dirty="0" smtClean="0">
                <a:solidFill>
                  <a:srgbClr val="7030A0"/>
                </a:solidFill>
                <a:latin typeface="Arial" pitchFamily="34" charset="0"/>
                <a:cs typeface="Arial" pitchFamily="34" charset="0"/>
              </a:rPr>
              <a:t>4</a:t>
            </a:r>
            <a:endParaRPr lang="en-TT" sz="2800" u="sng" dirty="0">
              <a:solidFill>
                <a:srgbClr val="7030A0"/>
              </a:solidFill>
              <a:latin typeface="Arial" pitchFamily="34" charset="0"/>
              <a:cs typeface="Arial" pitchFamily="34" charset="0"/>
            </a:endParaRPr>
          </a:p>
          <a:p>
            <a:pPr algn="l"/>
            <a:r>
              <a:rPr lang="en-TT" sz="2800" dirty="0">
                <a:solidFill>
                  <a:schemeClr val="tx1"/>
                </a:solidFill>
                <a:latin typeface="Arial" pitchFamily="34" charset="0"/>
                <a:cs typeface="Arial" pitchFamily="34" charset="0"/>
              </a:rPr>
              <a:t>Determine the oxidation number of </a:t>
            </a:r>
            <a:r>
              <a:rPr lang="en-TT" sz="2800" b="1" dirty="0" err="1" smtClean="0">
                <a:solidFill>
                  <a:schemeClr val="tx1"/>
                </a:solidFill>
                <a:latin typeface="Arial" pitchFamily="34" charset="0"/>
                <a:cs typeface="Arial" pitchFamily="34" charset="0"/>
              </a:rPr>
              <a:t>Mn</a:t>
            </a:r>
            <a:r>
              <a:rPr lang="en-TT" sz="2800" dirty="0" smtClean="0">
                <a:solidFill>
                  <a:schemeClr val="tx1"/>
                </a:solidFill>
                <a:latin typeface="Arial" pitchFamily="34" charset="0"/>
                <a:cs typeface="Arial" pitchFamily="34" charset="0"/>
              </a:rPr>
              <a:t> </a:t>
            </a:r>
            <a:r>
              <a:rPr lang="en-TT" sz="2800" dirty="0">
                <a:solidFill>
                  <a:schemeClr val="tx1"/>
                </a:solidFill>
                <a:latin typeface="Arial" pitchFamily="34" charset="0"/>
                <a:cs typeface="Arial" pitchFamily="34" charset="0"/>
              </a:rPr>
              <a:t>in </a:t>
            </a:r>
            <a:r>
              <a:rPr lang="en-TT" sz="2800" dirty="0" smtClean="0">
                <a:solidFill>
                  <a:schemeClr val="tx1"/>
                </a:solidFill>
                <a:latin typeface="Arial" pitchFamily="34" charset="0"/>
                <a:cs typeface="Arial" pitchFamily="34" charset="0"/>
              </a:rPr>
              <a:t>MnO</a:t>
            </a:r>
            <a:r>
              <a:rPr lang="en-TT" sz="2800" baseline="-25000" dirty="0" smtClean="0">
                <a:solidFill>
                  <a:schemeClr val="tx1"/>
                </a:solidFill>
                <a:latin typeface="Arial" pitchFamily="34" charset="0"/>
                <a:cs typeface="Arial" pitchFamily="34" charset="0"/>
              </a:rPr>
              <a:t>4</a:t>
            </a:r>
            <a:r>
              <a:rPr lang="en-TT" sz="2800" baseline="30000" dirty="0" smtClean="0">
                <a:solidFill>
                  <a:schemeClr val="tx1"/>
                </a:solidFill>
                <a:latin typeface="Arial" pitchFamily="34" charset="0"/>
                <a:cs typeface="Arial" pitchFamily="34" charset="0"/>
              </a:rPr>
              <a:t>-</a:t>
            </a:r>
            <a:endParaRPr lang="en-TT" sz="2800" baseline="30000" dirty="0">
              <a:solidFill>
                <a:schemeClr val="tx1"/>
              </a:solidFill>
              <a:latin typeface="Arial" pitchFamily="34" charset="0"/>
              <a:cs typeface="Arial" pitchFamily="34" charset="0"/>
            </a:endParaRPr>
          </a:p>
          <a:p>
            <a:pPr algn="l"/>
            <a:endParaRPr lang="en-TT" sz="2800" dirty="0">
              <a:solidFill>
                <a:schemeClr val="tx1"/>
              </a:solidFill>
              <a:latin typeface="Arial" pitchFamily="34" charset="0"/>
              <a:cs typeface="Arial" pitchFamily="34" charset="0"/>
            </a:endParaRPr>
          </a:p>
          <a:p>
            <a:pPr algn="l"/>
            <a:r>
              <a:rPr lang="en-TT" sz="2800" dirty="0" smtClean="0">
                <a:solidFill>
                  <a:schemeClr val="tx1"/>
                </a:solidFill>
                <a:latin typeface="Arial" pitchFamily="34" charset="0"/>
                <a:cs typeface="Arial" pitchFamily="34" charset="0"/>
              </a:rPr>
              <a:t>1(</a:t>
            </a:r>
            <a:r>
              <a:rPr lang="en-TT" sz="2800" dirty="0" err="1" smtClean="0">
                <a:solidFill>
                  <a:schemeClr val="tx1"/>
                </a:solidFill>
                <a:latin typeface="Arial" pitchFamily="34" charset="0"/>
                <a:cs typeface="Arial" pitchFamily="34" charset="0"/>
              </a:rPr>
              <a:t>Mn</a:t>
            </a:r>
            <a:r>
              <a:rPr lang="en-TT" sz="2800" dirty="0" smtClean="0">
                <a:solidFill>
                  <a:schemeClr val="tx1"/>
                </a:solidFill>
                <a:latin typeface="Arial" pitchFamily="34" charset="0"/>
                <a:cs typeface="Arial" pitchFamily="34" charset="0"/>
              </a:rPr>
              <a:t>) + 4(O</a:t>
            </a:r>
            <a:r>
              <a:rPr lang="en-TT" sz="2800" dirty="0">
                <a:solidFill>
                  <a:schemeClr val="tx1"/>
                </a:solidFill>
                <a:latin typeface="Arial" pitchFamily="34" charset="0"/>
                <a:cs typeface="Arial" pitchFamily="34" charset="0"/>
              </a:rPr>
              <a:t>) = </a:t>
            </a:r>
            <a:r>
              <a:rPr lang="en-TT" sz="2800" dirty="0" smtClean="0">
                <a:solidFill>
                  <a:schemeClr val="tx1"/>
                </a:solidFill>
                <a:latin typeface="Arial" pitchFamily="34" charset="0"/>
                <a:cs typeface="Arial" pitchFamily="34" charset="0"/>
              </a:rPr>
              <a:t>-1</a:t>
            </a:r>
            <a:endParaRPr lang="en-TT" sz="2800" dirty="0">
              <a:solidFill>
                <a:schemeClr val="tx1"/>
              </a:solidFill>
              <a:latin typeface="Arial" pitchFamily="34" charset="0"/>
              <a:cs typeface="Arial" pitchFamily="34" charset="0"/>
            </a:endParaRPr>
          </a:p>
          <a:p>
            <a:pPr algn="l"/>
            <a:r>
              <a:rPr lang="en-TT" sz="2800" dirty="0" err="1" smtClean="0">
                <a:solidFill>
                  <a:schemeClr val="tx1"/>
                </a:solidFill>
                <a:latin typeface="Arial" pitchFamily="34" charset="0"/>
                <a:cs typeface="Arial" pitchFamily="34" charset="0"/>
              </a:rPr>
              <a:t>Mn</a:t>
            </a:r>
            <a:r>
              <a:rPr lang="en-TT" sz="2800" dirty="0" smtClean="0">
                <a:solidFill>
                  <a:schemeClr val="tx1"/>
                </a:solidFill>
                <a:latin typeface="Arial" pitchFamily="34" charset="0"/>
                <a:cs typeface="Arial" pitchFamily="34" charset="0"/>
              </a:rPr>
              <a:t> </a:t>
            </a:r>
            <a:r>
              <a:rPr lang="en-TT" sz="2800" dirty="0">
                <a:solidFill>
                  <a:schemeClr val="tx1"/>
                </a:solidFill>
                <a:latin typeface="Arial" pitchFamily="34" charset="0"/>
                <a:cs typeface="Arial" pitchFamily="34" charset="0"/>
              </a:rPr>
              <a:t>+ </a:t>
            </a:r>
            <a:r>
              <a:rPr lang="en-TT" sz="2800" dirty="0" smtClean="0">
                <a:solidFill>
                  <a:schemeClr val="tx1"/>
                </a:solidFill>
                <a:latin typeface="Arial" pitchFamily="34" charset="0"/>
                <a:cs typeface="Arial" pitchFamily="34" charset="0"/>
              </a:rPr>
              <a:t>4(-2) = -1</a:t>
            </a:r>
            <a:endParaRPr lang="en-TT" sz="2800" dirty="0">
              <a:solidFill>
                <a:schemeClr val="tx1"/>
              </a:solidFill>
              <a:latin typeface="Arial" pitchFamily="34" charset="0"/>
              <a:cs typeface="Arial" pitchFamily="34" charset="0"/>
            </a:endParaRPr>
          </a:p>
          <a:p>
            <a:pPr algn="l"/>
            <a:r>
              <a:rPr lang="en-TT" sz="2800" dirty="0" err="1" smtClean="0">
                <a:solidFill>
                  <a:schemeClr val="tx1"/>
                </a:solidFill>
                <a:latin typeface="Arial" pitchFamily="34" charset="0"/>
                <a:cs typeface="Arial" pitchFamily="34" charset="0"/>
              </a:rPr>
              <a:t>Mn</a:t>
            </a:r>
            <a:r>
              <a:rPr lang="en-TT" sz="2800" dirty="0" smtClean="0">
                <a:solidFill>
                  <a:schemeClr val="tx1"/>
                </a:solidFill>
                <a:latin typeface="Arial" pitchFamily="34" charset="0"/>
                <a:cs typeface="Arial" pitchFamily="34" charset="0"/>
              </a:rPr>
              <a:t> </a:t>
            </a:r>
            <a:r>
              <a:rPr lang="en-TT" sz="2800" dirty="0">
                <a:solidFill>
                  <a:schemeClr val="tx1"/>
                </a:solidFill>
                <a:latin typeface="Arial" pitchFamily="34" charset="0"/>
                <a:cs typeface="Arial" pitchFamily="34" charset="0"/>
              </a:rPr>
              <a:t>+ </a:t>
            </a:r>
            <a:r>
              <a:rPr lang="en-TT" sz="2800" dirty="0" smtClean="0">
                <a:solidFill>
                  <a:schemeClr val="tx1"/>
                </a:solidFill>
                <a:latin typeface="Arial" pitchFamily="34" charset="0"/>
                <a:cs typeface="Arial" pitchFamily="34" charset="0"/>
              </a:rPr>
              <a:t>(-8) </a:t>
            </a:r>
            <a:r>
              <a:rPr lang="en-TT" sz="2800" dirty="0">
                <a:solidFill>
                  <a:schemeClr val="tx1"/>
                </a:solidFill>
                <a:latin typeface="Arial" pitchFamily="34" charset="0"/>
                <a:cs typeface="Arial" pitchFamily="34" charset="0"/>
              </a:rPr>
              <a:t>= </a:t>
            </a:r>
            <a:r>
              <a:rPr lang="en-TT" sz="2800" dirty="0" smtClean="0">
                <a:solidFill>
                  <a:schemeClr val="tx1"/>
                </a:solidFill>
                <a:latin typeface="Arial" pitchFamily="34" charset="0"/>
                <a:cs typeface="Arial" pitchFamily="34" charset="0"/>
              </a:rPr>
              <a:t>-1</a:t>
            </a:r>
            <a:endParaRPr lang="en-TT" sz="2800" dirty="0">
              <a:solidFill>
                <a:schemeClr val="tx1"/>
              </a:solidFill>
              <a:latin typeface="Arial" pitchFamily="34" charset="0"/>
              <a:cs typeface="Arial" pitchFamily="34" charset="0"/>
            </a:endParaRPr>
          </a:p>
          <a:p>
            <a:pPr algn="l"/>
            <a:r>
              <a:rPr lang="en-TT" sz="2800" dirty="0" err="1" smtClean="0">
                <a:solidFill>
                  <a:schemeClr val="tx1"/>
                </a:solidFill>
                <a:latin typeface="Arial" pitchFamily="34" charset="0"/>
                <a:cs typeface="Arial" pitchFamily="34" charset="0"/>
              </a:rPr>
              <a:t>Mn</a:t>
            </a:r>
            <a:r>
              <a:rPr lang="en-TT" sz="2800" dirty="0" smtClean="0">
                <a:solidFill>
                  <a:schemeClr val="tx1"/>
                </a:solidFill>
                <a:latin typeface="Arial" pitchFamily="34" charset="0"/>
                <a:cs typeface="Arial" pitchFamily="34" charset="0"/>
              </a:rPr>
              <a:t> - 8 </a:t>
            </a:r>
            <a:r>
              <a:rPr lang="en-TT" sz="2800" dirty="0">
                <a:solidFill>
                  <a:schemeClr val="tx1"/>
                </a:solidFill>
                <a:latin typeface="Arial" pitchFamily="34" charset="0"/>
                <a:cs typeface="Arial" pitchFamily="34" charset="0"/>
              </a:rPr>
              <a:t>= </a:t>
            </a:r>
            <a:r>
              <a:rPr lang="en-TT" sz="2800" dirty="0" smtClean="0">
                <a:solidFill>
                  <a:schemeClr val="tx1"/>
                </a:solidFill>
                <a:latin typeface="Arial" pitchFamily="34" charset="0"/>
                <a:cs typeface="Arial" pitchFamily="34" charset="0"/>
              </a:rPr>
              <a:t>-1</a:t>
            </a:r>
            <a:endParaRPr lang="en-TT" sz="2800" dirty="0">
              <a:solidFill>
                <a:schemeClr val="tx1"/>
              </a:solidFill>
              <a:latin typeface="Arial" pitchFamily="34" charset="0"/>
              <a:cs typeface="Arial" pitchFamily="34" charset="0"/>
            </a:endParaRPr>
          </a:p>
          <a:p>
            <a:pPr algn="l"/>
            <a:r>
              <a:rPr lang="en-TT" sz="2800" dirty="0" err="1" smtClean="0">
                <a:solidFill>
                  <a:schemeClr val="tx1"/>
                </a:solidFill>
                <a:latin typeface="Arial" pitchFamily="34" charset="0"/>
                <a:cs typeface="Arial" pitchFamily="34" charset="0"/>
              </a:rPr>
              <a:t>Mn</a:t>
            </a:r>
            <a:r>
              <a:rPr lang="en-TT" sz="2800" dirty="0" smtClean="0">
                <a:solidFill>
                  <a:schemeClr val="tx1"/>
                </a:solidFill>
                <a:latin typeface="Arial" pitchFamily="34" charset="0"/>
                <a:cs typeface="Arial" pitchFamily="34" charset="0"/>
              </a:rPr>
              <a:t> = -1 + 8</a:t>
            </a:r>
          </a:p>
          <a:p>
            <a:pPr algn="l"/>
            <a:r>
              <a:rPr lang="en-TT" sz="2800" dirty="0" err="1" smtClean="0">
                <a:solidFill>
                  <a:schemeClr val="tx1"/>
                </a:solidFill>
                <a:latin typeface="Arial" pitchFamily="34" charset="0"/>
                <a:cs typeface="Arial" pitchFamily="34" charset="0"/>
              </a:rPr>
              <a:t>Mn</a:t>
            </a:r>
            <a:r>
              <a:rPr lang="en-TT" sz="2800" dirty="0" smtClean="0">
                <a:solidFill>
                  <a:schemeClr val="tx1"/>
                </a:solidFill>
                <a:latin typeface="Arial" pitchFamily="34" charset="0"/>
                <a:cs typeface="Arial" pitchFamily="34" charset="0"/>
              </a:rPr>
              <a:t> = </a:t>
            </a:r>
            <a:r>
              <a:rPr lang="en-TT" sz="2800" b="1" dirty="0" smtClean="0">
                <a:solidFill>
                  <a:schemeClr val="tx1"/>
                </a:solidFill>
                <a:latin typeface="Arial" pitchFamily="34" charset="0"/>
                <a:cs typeface="Arial" pitchFamily="34" charset="0"/>
              </a:rPr>
              <a:t>+7</a:t>
            </a:r>
            <a:endParaRPr lang="en-TT" sz="2800" b="1" dirty="0">
              <a:solidFill>
                <a:schemeClr val="tx1"/>
              </a:solidFill>
              <a:latin typeface="Arial" pitchFamily="34" charset="0"/>
              <a:cs typeface="Arial" pitchFamily="34" charset="0"/>
            </a:endParaRPr>
          </a:p>
          <a:p>
            <a:pPr algn="l"/>
            <a:endParaRPr lang="en-TT" sz="2800" dirty="0">
              <a:solidFill>
                <a:schemeClr val="tx1"/>
              </a:solidFill>
              <a:latin typeface="Arial" pitchFamily="34" charset="0"/>
              <a:cs typeface="Arial" pitchFamily="34" charset="0"/>
            </a:endParaRPr>
          </a:p>
          <a:p>
            <a:pPr algn="l"/>
            <a:r>
              <a:rPr lang="en-TT" sz="2800" dirty="0">
                <a:solidFill>
                  <a:schemeClr val="tx1"/>
                </a:solidFill>
                <a:latin typeface="Arial" pitchFamily="34" charset="0"/>
                <a:cs typeface="Arial" pitchFamily="34" charset="0"/>
              </a:rPr>
              <a:t>Therefore the oxidation number of </a:t>
            </a:r>
            <a:r>
              <a:rPr lang="en-TT" sz="2800" dirty="0" err="1" smtClean="0">
                <a:solidFill>
                  <a:srgbClr val="FF0000"/>
                </a:solidFill>
                <a:latin typeface="Arial" pitchFamily="34" charset="0"/>
                <a:cs typeface="Arial" pitchFamily="34" charset="0"/>
              </a:rPr>
              <a:t>Mn</a:t>
            </a:r>
            <a:r>
              <a:rPr lang="en-TT" sz="2800" dirty="0" smtClean="0">
                <a:solidFill>
                  <a:srgbClr val="FF0000"/>
                </a:solidFill>
                <a:latin typeface="Arial" pitchFamily="34" charset="0"/>
                <a:cs typeface="Arial" pitchFamily="34" charset="0"/>
              </a:rPr>
              <a:t> </a:t>
            </a:r>
            <a:r>
              <a:rPr lang="en-TT" sz="2800" dirty="0">
                <a:solidFill>
                  <a:srgbClr val="FF0000"/>
                </a:solidFill>
                <a:latin typeface="Arial" pitchFamily="34" charset="0"/>
                <a:cs typeface="Arial" pitchFamily="34" charset="0"/>
              </a:rPr>
              <a:t>= </a:t>
            </a:r>
            <a:r>
              <a:rPr lang="en-TT" sz="2800" dirty="0" smtClean="0">
                <a:solidFill>
                  <a:srgbClr val="FF0000"/>
                </a:solidFill>
                <a:latin typeface="Arial" pitchFamily="34" charset="0"/>
                <a:cs typeface="Arial" pitchFamily="34" charset="0"/>
              </a:rPr>
              <a:t>+7</a:t>
            </a:r>
          </a:p>
          <a:p>
            <a:pPr algn="l"/>
            <a:r>
              <a:rPr lang="en-TT" sz="2800" dirty="0" smtClean="0">
                <a:solidFill>
                  <a:schemeClr val="tx1"/>
                </a:solidFill>
                <a:latin typeface="Arial" pitchFamily="34" charset="0"/>
                <a:cs typeface="Arial" pitchFamily="34" charset="0"/>
              </a:rPr>
              <a:t>The name of this ion is the </a:t>
            </a:r>
            <a:r>
              <a:rPr lang="en-TT" sz="2800" dirty="0" err="1" smtClean="0">
                <a:solidFill>
                  <a:srgbClr val="FF0000"/>
                </a:solidFill>
                <a:latin typeface="Arial" pitchFamily="34" charset="0"/>
                <a:cs typeface="Arial" pitchFamily="34" charset="0"/>
              </a:rPr>
              <a:t>manganate</a:t>
            </a:r>
            <a:r>
              <a:rPr lang="en-TT" sz="2800" dirty="0" smtClean="0">
                <a:solidFill>
                  <a:srgbClr val="FF0000"/>
                </a:solidFill>
                <a:latin typeface="Arial" pitchFamily="34" charset="0"/>
                <a:cs typeface="Arial" pitchFamily="34" charset="0"/>
              </a:rPr>
              <a:t>(VII) </a:t>
            </a:r>
            <a:r>
              <a:rPr lang="en-TT" sz="2800" dirty="0" smtClean="0">
                <a:solidFill>
                  <a:schemeClr val="tx1"/>
                </a:solidFill>
                <a:latin typeface="Arial" pitchFamily="34" charset="0"/>
                <a:cs typeface="Arial" pitchFamily="34" charset="0"/>
              </a:rPr>
              <a:t>ion because of the oxidation state of manganese in this ion.</a:t>
            </a:r>
            <a:endParaRPr lang="en-TT" sz="2800" dirty="0">
              <a:solidFill>
                <a:schemeClr val="tx1"/>
              </a:solidFill>
              <a:latin typeface="Arial" pitchFamily="34" charset="0"/>
              <a:cs typeface="Arial" pitchFamily="34" charset="0"/>
            </a:endParaRPr>
          </a:p>
          <a:p>
            <a:pPr algn="l"/>
            <a:endParaRPr lang="en-TT" sz="28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xmlns="" val="1026261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Effect transition="in" filter="barn(inVertical)">
                                      <p:cBhvr>
                                        <p:cTn id="49"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9512" y="188640"/>
            <a:ext cx="8784976" cy="6480720"/>
          </a:xfrm>
        </p:spPr>
        <p:txBody>
          <a:bodyPr>
            <a:normAutofit fontScale="92500" lnSpcReduction="10000"/>
          </a:bodyPr>
          <a:lstStyle/>
          <a:p>
            <a:pPr algn="l"/>
            <a:r>
              <a:rPr lang="en-TT" sz="3000" u="sng" dirty="0">
                <a:solidFill>
                  <a:srgbClr val="7030A0"/>
                </a:solidFill>
                <a:latin typeface="Arial" pitchFamily="34" charset="0"/>
                <a:cs typeface="Arial" pitchFamily="34" charset="0"/>
              </a:rPr>
              <a:t>Example </a:t>
            </a:r>
            <a:r>
              <a:rPr lang="en-TT" sz="3000" u="sng" dirty="0" smtClean="0">
                <a:solidFill>
                  <a:srgbClr val="7030A0"/>
                </a:solidFill>
                <a:latin typeface="Arial" pitchFamily="34" charset="0"/>
                <a:cs typeface="Arial" pitchFamily="34" charset="0"/>
              </a:rPr>
              <a:t>5</a:t>
            </a:r>
            <a:endParaRPr lang="en-TT" sz="3000" u="sng" dirty="0">
              <a:solidFill>
                <a:srgbClr val="7030A0"/>
              </a:solidFill>
              <a:latin typeface="Arial" pitchFamily="34" charset="0"/>
              <a:cs typeface="Arial" pitchFamily="34" charset="0"/>
            </a:endParaRPr>
          </a:p>
          <a:p>
            <a:pPr algn="l"/>
            <a:r>
              <a:rPr lang="en-TT" sz="3000" dirty="0">
                <a:solidFill>
                  <a:schemeClr val="tx1"/>
                </a:solidFill>
                <a:latin typeface="Arial" pitchFamily="34" charset="0"/>
                <a:cs typeface="Arial" pitchFamily="34" charset="0"/>
              </a:rPr>
              <a:t>Determine the oxidation number of </a:t>
            </a:r>
            <a:r>
              <a:rPr lang="en-TT" sz="3000" b="1" dirty="0" smtClean="0">
                <a:solidFill>
                  <a:schemeClr val="tx1"/>
                </a:solidFill>
                <a:latin typeface="Arial" pitchFamily="34" charset="0"/>
                <a:cs typeface="Arial" pitchFamily="34" charset="0"/>
              </a:rPr>
              <a:t>Cr</a:t>
            </a:r>
            <a:r>
              <a:rPr lang="en-TT" sz="3000" dirty="0" smtClean="0">
                <a:solidFill>
                  <a:schemeClr val="tx1"/>
                </a:solidFill>
                <a:latin typeface="Arial" pitchFamily="34" charset="0"/>
                <a:cs typeface="Arial" pitchFamily="34" charset="0"/>
              </a:rPr>
              <a:t> </a:t>
            </a:r>
            <a:r>
              <a:rPr lang="en-TT" sz="3000" dirty="0">
                <a:solidFill>
                  <a:schemeClr val="tx1"/>
                </a:solidFill>
                <a:latin typeface="Arial" pitchFamily="34" charset="0"/>
                <a:cs typeface="Arial" pitchFamily="34" charset="0"/>
              </a:rPr>
              <a:t>in </a:t>
            </a:r>
            <a:r>
              <a:rPr lang="en-TT" sz="3000" dirty="0" smtClean="0">
                <a:solidFill>
                  <a:schemeClr val="tx1"/>
                </a:solidFill>
                <a:latin typeface="Arial" pitchFamily="34" charset="0"/>
                <a:cs typeface="Arial" pitchFamily="34" charset="0"/>
              </a:rPr>
              <a:t>K</a:t>
            </a:r>
            <a:r>
              <a:rPr lang="en-TT" sz="3000" baseline="-25000" dirty="0" smtClean="0">
                <a:solidFill>
                  <a:schemeClr val="tx1"/>
                </a:solidFill>
                <a:latin typeface="Arial" pitchFamily="34" charset="0"/>
                <a:cs typeface="Arial" pitchFamily="34" charset="0"/>
              </a:rPr>
              <a:t>2</a:t>
            </a:r>
            <a:r>
              <a:rPr lang="en-TT" sz="3000" dirty="0" smtClean="0">
                <a:solidFill>
                  <a:schemeClr val="tx1"/>
                </a:solidFill>
                <a:latin typeface="Arial" pitchFamily="34" charset="0"/>
                <a:cs typeface="Arial" pitchFamily="34" charset="0"/>
              </a:rPr>
              <a:t>Cr</a:t>
            </a:r>
            <a:r>
              <a:rPr lang="en-TT" sz="3000" baseline="-25000" dirty="0" smtClean="0">
                <a:solidFill>
                  <a:schemeClr val="tx1"/>
                </a:solidFill>
                <a:latin typeface="Arial" pitchFamily="34" charset="0"/>
                <a:cs typeface="Arial" pitchFamily="34" charset="0"/>
              </a:rPr>
              <a:t>2</a:t>
            </a:r>
            <a:r>
              <a:rPr lang="en-TT" sz="3000" dirty="0" smtClean="0">
                <a:solidFill>
                  <a:schemeClr val="tx1"/>
                </a:solidFill>
                <a:latin typeface="Arial" pitchFamily="34" charset="0"/>
                <a:cs typeface="Arial" pitchFamily="34" charset="0"/>
              </a:rPr>
              <a:t>O</a:t>
            </a:r>
            <a:r>
              <a:rPr lang="en-TT" sz="3000" baseline="-25000" dirty="0" smtClean="0">
                <a:solidFill>
                  <a:schemeClr val="tx1"/>
                </a:solidFill>
                <a:latin typeface="Arial" pitchFamily="34" charset="0"/>
                <a:cs typeface="Arial" pitchFamily="34" charset="0"/>
              </a:rPr>
              <a:t>7</a:t>
            </a:r>
            <a:endParaRPr lang="en-TT" sz="3000" baseline="-25000" dirty="0">
              <a:solidFill>
                <a:schemeClr val="tx1"/>
              </a:solidFill>
              <a:latin typeface="Arial" pitchFamily="34" charset="0"/>
              <a:cs typeface="Arial" pitchFamily="34" charset="0"/>
            </a:endParaRPr>
          </a:p>
          <a:p>
            <a:pPr algn="l"/>
            <a:endParaRPr lang="en-TT" sz="3000" dirty="0">
              <a:solidFill>
                <a:schemeClr val="tx1"/>
              </a:solidFill>
              <a:latin typeface="Arial" pitchFamily="34" charset="0"/>
              <a:cs typeface="Arial" pitchFamily="34" charset="0"/>
            </a:endParaRPr>
          </a:p>
          <a:p>
            <a:pPr algn="l"/>
            <a:r>
              <a:rPr lang="en-TT" sz="3000" dirty="0">
                <a:solidFill>
                  <a:schemeClr val="tx1"/>
                </a:solidFill>
                <a:latin typeface="Arial" pitchFamily="34" charset="0"/>
                <a:cs typeface="Arial" pitchFamily="34" charset="0"/>
              </a:rPr>
              <a:t>2</a:t>
            </a:r>
            <a:r>
              <a:rPr lang="en-TT" sz="3000" dirty="0" smtClean="0">
                <a:solidFill>
                  <a:schemeClr val="tx1"/>
                </a:solidFill>
                <a:latin typeface="Arial" pitchFamily="34" charset="0"/>
                <a:cs typeface="Arial" pitchFamily="34" charset="0"/>
              </a:rPr>
              <a:t>(K) </a:t>
            </a:r>
            <a:r>
              <a:rPr lang="en-TT" sz="3000" dirty="0">
                <a:solidFill>
                  <a:schemeClr val="tx1"/>
                </a:solidFill>
                <a:latin typeface="Arial" pitchFamily="34" charset="0"/>
                <a:cs typeface="Arial" pitchFamily="34" charset="0"/>
              </a:rPr>
              <a:t>+ </a:t>
            </a:r>
            <a:r>
              <a:rPr lang="en-TT" sz="3000" dirty="0" smtClean="0">
                <a:solidFill>
                  <a:schemeClr val="tx1"/>
                </a:solidFill>
                <a:latin typeface="Arial" pitchFamily="34" charset="0"/>
                <a:cs typeface="Arial" pitchFamily="34" charset="0"/>
              </a:rPr>
              <a:t>2(Cr) + 7(O) = 0</a:t>
            </a:r>
            <a:endParaRPr lang="en-TT" sz="3000" dirty="0">
              <a:solidFill>
                <a:schemeClr val="tx1"/>
              </a:solidFill>
              <a:latin typeface="Arial" pitchFamily="34" charset="0"/>
              <a:cs typeface="Arial" pitchFamily="34" charset="0"/>
            </a:endParaRPr>
          </a:p>
          <a:p>
            <a:pPr algn="l"/>
            <a:r>
              <a:rPr lang="en-TT" sz="3000" dirty="0" smtClean="0">
                <a:solidFill>
                  <a:schemeClr val="tx1"/>
                </a:solidFill>
                <a:latin typeface="Arial" pitchFamily="34" charset="0"/>
                <a:cs typeface="Arial" pitchFamily="34" charset="0"/>
              </a:rPr>
              <a:t>2(+1) </a:t>
            </a:r>
            <a:r>
              <a:rPr lang="en-TT" sz="3000" dirty="0">
                <a:solidFill>
                  <a:schemeClr val="tx1"/>
                </a:solidFill>
                <a:latin typeface="Arial" pitchFamily="34" charset="0"/>
                <a:cs typeface="Arial" pitchFamily="34" charset="0"/>
              </a:rPr>
              <a:t>+ 2(Cr) + 7</a:t>
            </a:r>
            <a:r>
              <a:rPr lang="en-TT" sz="3000" dirty="0" smtClean="0">
                <a:solidFill>
                  <a:schemeClr val="tx1"/>
                </a:solidFill>
                <a:latin typeface="Arial" pitchFamily="34" charset="0"/>
                <a:cs typeface="Arial" pitchFamily="34" charset="0"/>
              </a:rPr>
              <a:t>(-2) </a:t>
            </a:r>
            <a:r>
              <a:rPr lang="en-TT" sz="3000" dirty="0">
                <a:solidFill>
                  <a:schemeClr val="tx1"/>
                </a:solidFill>
                <a:latin typeface="Arial" pitchFamily="34" charset="0"/>
                <a:cs typeface="Arial" pitchFamily="34" charset="0"/>
              </a:rPr>
              <a:t>= 0</a:t>
            </a:r>
          </a:p>
          <a:p>
            <a:pPr algn="l"/>
            <a:r>
              <a:rPr lang="en-TT" sz="3000" dirty="0" smtClean="0">
                <a:solidFill>
                  <a:schemeClr val="tx1"/>
                </a:solidFill>
                <a:latin typeface="Arial" pitchFamily="34" charset="0"/>
                <a:cs typeface="Arial" pitchFamily="34" charset="0"/>
              </a:rPr>
              <a:t>+2 + 2Cr </a:t>
            </a:r>
            <a:r>
              <a:rPr lang="en-TT" sz="3000" dirty="0">
                <a:solidFill>
                  <a:schemeClr val="tx1"/>
                </a:solidFill>
                <a:latin typeface="Arial" pitchFamily="34" charset="0"/>
                <a:cs typeface="Arial" pitchFamily="34" charset="0"/>
              </a:rPr>
              <a:t>+ </a:t>
            </a:r>
            <a:r>
              <a:rPr lang="en-TT" sz="3000" dirty="0" smtClean="0">
                <a:solidFill>
                  <a:schemeClr val="tx1"/>
                </a:solidFill>
                <a:latin typeface="Arial" pitchFamily="34" charset="0"/>
                <a:cs typeface="Arial" pitchFamily="34" charset="0"/>
              </a:rPr>
              <a:t>(-14) </a:t>
            </a:r>
            <a:r>
              <a:rPr lang="en-TT" sz="3000" dirty="0">
                <a:solidFill>
                  <a:schemeClr val="tx1"/>
                </a:solidFill>
                <a:latin typeface="Arial" pitchFamily="34" charset="0"/>
                <a:cs typeface="Arial" pitchFamily="34" charset="0"/>
              </a:rPr>
              <a:t>= 0</a:t>
            </a:r>
          </a:p>
          <a:p>
            <a:pPr algn="l"/>
            <a:r>
              <a:rPr lang="en-TT" sz="3000" dirty="0" smtClean="0">
                <a:solidFill>
                  <a:schemeClr val="tx1"/>
                </a:solidFill>
                <a:latin typeface="Arial" pitchFamily="34" charset="0"/>
                <a:cs typeface="Arial" pitchFamily="34" charset="0"/>
              </a:rPr>
              <a:t>+2 + 2Cr – 14 = 0</a:t>
            </a:r>
            <a:endParaRPr lang="en-TT" sz="3000" dirty="0">
              <a:solidFill>
                <a:schemeClr val="tx1"/>
              </a:solidFill>
              <a:latin typeface="Arial" pitchFamily="34" charset="0"/>
              <a:cs typeface="Arial" pitchFamily="34" charset="0"/>
            </a:endParaRPr>
          </a:p>
          <a:p>
            <a:pPr algn="l"/>
            <a:r>
              <a:rPr lang="en-TT" sz="3000" dirty="0" smtClean="0">
                <a:solidFill>
                  <a:schemeClr val="tx1"/>
                </a:solidFill>
                <a:latin typeface="Arial" pitchFamily="34" charset="0"/>
                <a:cs typeface="Arial" pitchFamily="34" charset="0"/>
              </a:rPr>
              <a:t>2Cr = +14 – 2 = +12</a:t>
            </a:r>
          </a:p>
          <a:p>
            <a:pPr algn="l"/>
            <a:r>
              <a:rPr lang="en-TT" sz="3000" dirty="0" smtClean="0">
                <a:solidFill>
                  <a:schemeClr val="tx1"/>
                </a:solidFill>
                <a:latin typeface="Arial" pitchFamily="34" charset="0"/>
                <a:cs typeface="Arial" pitchFamily="34" charset="0"/>
              </a:rPr>
              <a:t>Cr = </a:t>
            </a:r>
            <a:r>
              <a:rPr lang="en-TT" sz="3000" b="1" dirty="0" smtClean="0">
                <a:solidFill>
                  <a:schemeClr val="tx1"/>
                </a:solidFill>
                <a:latin typeface="Arial" pitchFamily="34" charset="0"/>
                <a:cs typeface="Arial" pitchFamily="34" charset="0"/>
              </a:rPr>
              <a:t>+6</a:t>
            </a:r>
            <a:endParaRPr lang="en-TT" sz="3000" b="1" dirty="0">
              <a:solidFill>
                <a:schemeClr val="tx1"/>
              </a:solidFill>
              <a:latin typeface="Arial" pitchFamily="34" charset="0"/>
              <a:cs typeface="Arial" pitchFamily="34" charset="0"/>
            </a:endParaRPr>
          </a:p>
          <a:p>
            <a:pPr algn="l"/>
            <a:endParaRPr lang="en-TT" sz="3000" dirty="0">
              <a:solidFill>
                <a:schemeClr val="tx1"/>
              </a:solidFill>
              <a:latin typeface="Arial" pitchFamily="34" charset="0"/>
              <a:cs typeface="Arial" pitchFamily="34" charset="0"/>
            </a:endParaRPr>
          </a:p>
          <a:p>
            <a:pPr algn="l"/>
            <a:r>
              <a:rPr lang="en-TT" sz="3000" dirty="0">
                <a:solidFill>
                  <a:schemeClr val="tx1"/>
                </a:solidFill>
                <a:latin typeface="Arial" pitchFamily="34" charset="0"/>
                <a:cs typeface="Arial" pitchFamily="34" charset="0"/>
              </a:rPr>
              <a:t>Therefore the oxidation number of </a:t>
            </a:r>
            <a:r>
              <a:rPr lang="en-TT" sz="3000" dirty="0" smtClean="0">
                <a:solidFill>
                  <a:srgbClr val="FF0000"/>
                </a:solidFill>
                <a:latin typeface="Arial" pitchFamily="34" charset="0"/>
                <a:cs typeface="Arial" pitchFamily="34" charset="0"/>
              </a:rPr>
              <a:t>Cr = +6</a:t>
            </a:r>
            <a:endParaRPr lang="en-TT" sz="3000" dirty="0">
              <a:solidFill>
                <a:srgbClr val="FF0000"/>
              </a:solidFill>
              <a:latin typeface="Arial" pitchFamily="34" charset="0"/>
              <a:cs typeface="Arial" pitchFamily="34" charset="0"/>
            </a:endParaRPr>
          </a:p>
          <a:p>
            <a:pPr algn="l"/>
            <a:r>
              <a:rPr lang="en-TT" sz="3000" dirty="0" smtClean="0">
                <a:solidFill>
                  <a:schemeClr val="tx1"/>
                </a:solidFill>
                <a:latin typeface="Arial" pitchFamily="34" charset="0"/>
                <a:cs typeface="Arial" pitchFamily="34" charset="0"/>
              </a:rPr>
              <a:t>The name of this compound is potassium dichromate(VI) because of the oxidation state of the chromium.</a:t>
            </a:r>
            <a:endParaRPr lang="en-TT" sz="3000" dirty="0">
              <a:solidFill>
                <a:schemeClr val="tx1"/>
              </a:solidFill>
              <a:latin typeface="Arial" pitchFamily="34" charset="0"/>
              <a:cs typeface="Arial" pitchFamily="34" charset="0"/>
            </a:endParaRPr>
          </a:p>
          <a:p>
            <a:pPr algn="l"/>
            <a:endParaRPr lang="en-TT" sz="3000" dirty="0">
              <a:solidFill>
                <a:schemeClr val="tx1"/>
              </a:solidFill>
              <a:latin typeface="Arial" pitchFamily="34" charset="0"/>
              <a:cs typeface="Arial" pitchFamily="34" charset="0"/>
            </a:endParaRPr>
          </a:p>
          <a:p>
            <a:pPr algn="l"/>
            <a:endParaRPr lang="en-TT" dirty="0"/>
          </a:p>
        </p:txBody>
      </p:sp>
    </p:spTree>
    <p:extLst>
      <p:ext uri="{BB962C8B-B14F-4D97-AF65-F5344CB8AC3E}">
        <p14:creationId xmlns:p14="http://schemas.microsoft.com/office/powerpoint/2010/main" xmlns="" val="844987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Effect transition="in" filter="barn(inVertical)">
                                      <p:cBhvr>
                                        <p:cTn id="49"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3528" y="260648"/>
            <a:ext cx="8568952" cy="6480720"/>
          </a:xfrm>
        </p:spPr>
        <p:txBody>
          <a:bodyPr>
            <a:normAutofit fontScale="92500" lnSpcReduction="10000"/>
          </a:bodyPr>
          <a:lstStyle/>
          <a:p>
            <a:pPr algn="l"/>
            <a:r>
              <a:rPr lang="en-TT" u="sng" dirty="0">
                <a:solidFill>
                  <a:srgbClr val="7030A0"/>
                </a:solidFill>
                <a:latin typeface="Arial" pitchFamily="34" charset="0"/>
                <a:cs typeface="Arial" pitchFamily="34" charset="0"/>
              </a:rPr>
              <a:t>Example </a:t>
            </a:r>
            <a:r>
              <a:rPr lang="en-TT" u="sng" dirty="0" smtClean="0">
                <a:solidFill>
                  <a:srgbClr val="7030A0"/>
                </a:solidFill>
                <a:latin typeface="Arial" pitchFamily="34" charset="0"/>
                <a:cs typeface="Arial" pitchFamily="34" charset="0"/>
              </a:rPr>
              <a:t>6</a:t>
            </a:r>
            <a:endParaRPr lang="en-TT" u="sng" dirty="0">
              <a:solidFill>
                <a:srgbClr val="7030A0"/>
              </a:solidFill>
              <a:latin typeface="Arial" pitchFamily="34" charset="0"/>
              <a:cs typeface="Arial" pitchFamily="34" charset="0"/>
            </a:endParaRPr>
          </a:p>
          <a:p>
            <a:pPr algn="l"/>
            <a:r>
              <a:rPr lang="en-TT" dirty="0">
                <a:solidFill>
                  <a:schemeClr val="tx1"/>
                </a:solidFill>
                <a:latin typeface="Arial" pitchFamily="34" charset="0"/>
                <a:cs typeface="Arial" pitchFamily="34" charset="0"/>
              </a:rPr>
              <a:t>Determine the oxidation number of </a:t>
            </a:r>
            <a:r>
              <a:rPr lang="en-TT" b="1" dirty="0" smtClean="0">
                <a:solidFill>
                  <a:schemeClr val="tx1"/>
                </a:solidFill>
                <a:latin typeface="Arial" pitchFamily="34" charset="0"/>
                <a:cs typeface="Arial" pitchFamily="34" charset="0"/>
              </a:rPr>
              <a:t>P</a:t>
            </a:r>
            <a:r>
              <a:rPr lang="en-TT" dirty="0" smtClean="0">
                <a:solidFill>
                  <a:schemeClr val="tx1"/>
                </a:solidFill>
                <a:latin typeface="Arial" pitchFamily="34" charset="0"/>
                <a:cs typeface="Arial" pitchFamily="34" charset="0"/>
              </a:rPr>
              <a:t> </a:t>
            </a:r>
            <a:r>
              <a:rPr lang="en-TT" dirty="0">
                <a:solidFill>
                  <a:schemeClr val="tx1"/>
                </a:solidFill>
                <a:latin typeface="Arial" pitchFamily="34" charset="0"/>
                <a:cs typeface="Arial" pitchFamily="34" charset="0"/>
              </a:rPr>
              <a:t>in </a:t>
            </a:r>
            <a:r>
              <a:rPr lang="en-TT" dirty="0" smtClean="0">
                <a:solidFill>
                  <a:schemeClr val="tx1"/>
                </a:solidFill>
                <a:latin typeface="Arial" pitchFamily="34" charset="0"/>
                <a:cs typeface="Arial" pitchFamily="34" charset="0"/>
              </a:rPr>
              <a:t>Mg</a:t>
            </a:r>
            <a:r>
              <a:rPr lang="en-TT" baseline="-25000" dirty="0" smtClean="0">
                <a:solidFill>
                  <a:schemeClr val="tx1"/>
                </a:solidFill>
                <a:latin typeface="Arial" pitchFamily="34" charset="0"/>
                <a:cs typeface="Arial" pitchFamily="34" charset="0"/>
              </a:rPr>
              <a:t>3</a:t>
            </a:r>
            <a:r>
              <a:rPr lang="en-TT" dirty="0" smtClean="0">
                <a:solidFill>
                  <a:schemeClr val="tx1"/>
                </a:solidFill>
                <a:latin typeface="Arial" pitchFamily="34" charset="0"/>
                <a:cs typeface="Arial" pitchFamily="34" charset="0"/>
              </a:rPr>
              <a:t>(PO</a:t>
            </a:r>
            <a:r>
              <a:rPr lang="en-TT" baseline="-25000" dirty="0" smtClean="0">
                <a:solidFill>
                  <a:schemeClr val="tx1"/>
                </a:solidFill>
                <a:latin typeface="Arial" pitchFamily="34" charset="0"/>
                <a:cs typeface="Arial" pitchFamily="34" charset="0"/>
              </a:rPr>
              <a:t>4</a:t>
            </a:r>
            <a:r>
              <a:rPr lang="en-TT" dirty="0" smtClean="0">
                <a:solidFill>
                  <a:schemeClr val="tx1"/>
                </a:solidFill>
                <a:latin typeface="Arial" pitchFamily="34" charset="0"/>
                <a:cs typeface="Arial" pitchFamily="34" charset="0"/>
              </a:rPr>
              <a:t>)</a:t>
            </a:r>
            <a:r>
              <a:rPr lang="en-TT" baseline="-25000" dirty="0" smtClean="0">
                <a:solidFill>
                  <a:schemeClr val="tx1"/>
                </a:solidFill>
                <a:latin typeface="Arial" pitchFamily="34" charset="0"/>
                <a:cs typeface="Arial" pitchFamily="34" charset="0"/>
              </a:rPr>
              <a:t>2</a:t>
            </a:r>
            <a:endParaRPr lang="en-TT" baseline="-25000" dirty="0">
              <a:solidFill>
                <a:schemeClr val="tx1"/>
              </a:solidFill>
              <a:latin typeface="Arial" pitchFamily="34" charset="0"/>
              <a:cs typeface="Arial" pitchFamily="34" charset="0"/>
            </a:endParaRPr>
          </a:p>
          <a:p>
            <a:pPr algn="l"/>
            <a:endParaRPr lang="en-TT" dirty="0">
              <a:solidFill>
                <a:schemeClr val="tx1"/>
              </a:solidFill>
              <a:latin typeface="Arial" pitchFamily="34" charset="0"/>
              <a:cs typeface="Arial" pitchFamily="34" charset="0"/>
            </a:endParaRPr>
          </a:p>
          <a:p>
            <a:pPr algn="l"/>
            <a:r>
              <a:rPr lang="en-TT" dirty="0" smtClean="0">
                <a:solidFill>
                  <a:schemeClr val="tx1"/>
                </a:solidFill>
                <a:latin typeface="Arial" pitchFamily="34" charset="0"/>
                <a:cs typeface="Arial" pitchFamily="34" charset="0"/>
              </a:rPr>
              <a:t>3(Mg) </a:t>
            </a:r>
            <a:r>
              <a:rPr lang="en-TT" dirty="0">
                <a:solidFill>
                  <a:schemeClr val="tx1"/>
                </a:solidFill>
                <a:latin typeface="Arial" pitchFamily="34" charset="0"/>
                <a:cs typeface="Arial" pitchFamily="34" charset="0"/>
              </a:rPr>
              <a:t>+ </a:t>
            </a:r>
            <a:r>
              <a:rPr lang="en-TT" dirty="0" smtClean="0">
                <a:solidFill>
                  <a:schemeClr val="tx1"/>
                </a:solidFill>
                <a:latin typeface="Arial" pitchFamily="34" charset="0"/>
                <a:cs typeface="Arial" pitchFamily="34" charset="0"/>
              </a:rPr>
              <a:t>2(P) </a:t>
            </a:r>
            <a:r>
              <a:rPr lang="en-TT" dirty="0">
                <a:solidFill>
                  <a:schemeClr val="tx1"/>
                </a:solidFill>
                <a:latin typeface="Arial" pitchFamily="34" charset="0"/>
                <a:cs typeface="Arial" pitchFamily="34" charset="0"/>
              </a:rPr>
              <a:t>+ </a:t>
            </a:r>
            <a:r>
              <a:rPr lang="en-TT" dirty="0" smtClean="0">
                <a:solidFill>
                  <a:schemeClr val="tx1"/>
                </a:solidFill>
                <a:latin typeface="Arial" pitchFamily="34" charset="0"/>
                <a:cs typeface="Arial" pitchFamily="34" charset="0"/>
              </a:rPr>
              <a:t>8(O</a:t>
            </a:r>
            <a:r>
              <a:rPr lang="en-TT" dirty="0">
                <a:solidFill>
                  <a:schemeClr val="tx1"/>
                </a:solidFill>
                <a:latin typeface="Arial" pitchFamily="34" charset="0"/>
                <a:cs typeface="Arial" pitchFamily="34" charset="0"/>
              </a:rPr>
              <a:t>) = 0</a:t>
            </a:r>
          </a:p>
          <a:p>
            <a:pPr algn="l"/>
            <a:r>
              <a:rPr lang="en-TT" dirty="0" smtClean="0">
                <a:solidFill>
                  <a:schemeClr val="tx1"/>
                </a:solidFill>
                <a:latin typeface="Arial" pitchFamily="34" charset="0"/>
                <a:cs typeface="Arial" pitchFamily="34" charset="0"/>
              </a:rPr>
              <a:t>3(+2) </a:t>
            </a:r>
            <a:r>
              <a:rPr lang="en-TT" dirty="0">
                <a:solidFill>
                  <a:schemeClr val="tx1"/>
                </a:solidFill>
                <a:latin typeface="Arial" pitchFamily="34" charset="0"/>
                <a:cs typeface="Arial" pitchFamily="34" charset="0"/>
              </a:rPr>
              <a:t>+ </a:t>
            </a:r>
            <a:r>
              <a:rPr lang="en-TT" dirty="0" smtClean="0">
                <a:solidFill>
                  <a:schemeClr val="tx1"/>
                </a:solidFill>
                <a:latin typeface="Arial" pitchFamily="34" charset="0"/>
                <a:cs typeface="Arial" pitchFamily="34" charset="0"/>
              </a:rPr>
              <a:t>2(P) </a:t>
            </a:r>
            <a:r>
              <a:rPr lang="en-TT" dirty="0">
                <a:solidFill>
                  <a:schemeClr val="tx1"/>
                </a:solidFill>
                <a:latin typeface="Arial" pitchFamily="34" charset="0"/>
                <a:cs typeface="Arial" pitchFamily="34" charset="0"/>
              </a:rPr>
              <a:t>+ </a:t>
            </a:r>
            <a:r>
              <a:rPr lang="en-TT" dirty="0" smtClean="0">
                <a:solidFill>
                  <a:schemeClr val="tx1"/>
                </a:solidFill>
                <a:latin typeface="Arial" pitchFamily="34" charset="0"/>
                <a:cs typeface="Arial" pitchFamily="34" charset="0"/>
              </a:rPr>
              <a:t>8(-</a:t>
            </a:r>
            <a:r>
              <a:rPr lang="en-TT" dirty="0">
                <a:solidFill>
                  <a:schemeClr val="tx1"/>
                </a:solidFill>
                <a:latin typeface="Arial" pitchFamily="34" charset="0"/>
                <a:cs typeface="Arial" pitchFamily="34" charset="0"/>
              </a:rPr>
              <a:t>2) = 0</a:t>
            </a:r>
          </a:p>
          <a:p>
            <a:pPr algn="l"/>
            <a:r>
              <a:rPr lang="en-TT" dirty="0" smtClean="0">
                <a:solidFill>
                  <a:schemeClr val="tx1"/>
                </a:solidFill>
                <a:latin typeface="Arial" pitchFamily="34" charset="0"/>
                <a:cs typeface="Arial" pitchFamily="34" charset="0"/>
              </a:rPr>
              <a:t>+6 </a:t>
            </a:r>
            <a:r>
              <a:rPr lang="en-TT" dirty="0">
                <a:solidFill>
                  <a:schemeClr val="tx1"/>
                </a:solidFill>
                <a:latin typeface="Arial" pitchFamily="34" charset="0"/>
                <a:cs typeface="Arial" pitchFamily="34" charset="0"/>
              </a:rPr>
              <a:t>+ </a:t>
            </a:r>
            <a:r>
              <a:rPr lang="en-TT" dirty="0" smtClean="0">
                <a:solidFill>
                  <a:schemeClr val="tx1"/>
                </a:solidFill>
                <a:latin typeface="Arial" pitchFamily="34" charset="0"/>
                <a:cs typeface="Arial" pitchFamily="34" charset="0"/>
              </a:rPr>
              <a:t>2P </a:t>
            </a:r>
            <a:r>
              <a:rPr lang="en-TT" dirty="0">
                <a:solidFill>
                  <a:schemeClr val="tx1"/>
                </a:solidFill>
                <a:latin typeface="Arial" pitchFamily="34" charset="0"/>
                <a:cs typeface="Arial" pitchFamily="34" charset="0"/>
              </a:rPr>
              <a:t>+ </a:t>
            </a:r>
            <a:r>
              <a:rPr lang="en-TT" dirty="0" smtClean="0">
                <a:solidFill>
                  <a:schemeClr val="tx1"/>
                </a:solidFill>
                <a:latin typeface="Arial" pitchFamily="34" charset="0"/>
                <a:cs typeface="Arial" pitchFamily="34" charset="0"/>
              </a:rPr>
              <a:t>(-16) </a:t>
            </a:r>
            <a:r>
              <a:rPr lang="en-TT" dirty="0">
                <a:solidFill>
                  <a:schemeClr val="tx1"/>
                </a:solidFill>
                <a:latin typeface="Arial" pitchFamily="34" charset="0"/>
                <a:cs typeface="Arial" pitchFamily="34" charset="0"/>
              </a:rPr>
              <a:t>= 0</a:t>
            </a:r>
          </a:p>
          <a:p>
            <a:pPr algn="l"/>
            <a:r>
              <a:rPr lang="en-TT" dirty="0" smtClean="0">
                <a:solidFill>
                  <a:schemeClr val="tx1"/>
                </a:solidFill>
                <a:latin typeface="Arial" pitchFamily="34" charset="0"/>
                <a:cs typeface="Arial" pitchFamily="34" charset="0"/>
              </a:rPr>
              <a:t>+6 </a:t>
            </a:r>
            <a:r>
              <a:rPr lang="en-TT" dirty="0">
                <a:solidFill>
                  <a:schemeClr val="tx1"/>
                </a:solidFill>
                <a:latin typeface="Arial" pitchFamily="34" charset="0"/>
                <a:cs typeface="Arial" pitchFamily="34" charset="0"/>
              </a:rPr>
              <a:t>+ </a:t>
            </a:r>
            <a:r>
              <a:rPr lang="en-TT" dirty="0" smtClean="0">
                <a:solidFill>
                  <a:schemeClr val="tx1"/>
                </a:solidFill>
                <a:latin typeface="Arial" pitchFamily="34" charset="0"/>
                <a:cs typeface="Arial" pitchFamily="34" charset="0"/>
              </a:rPr>
              <a:t>2P </a:t>
            </a:r>
            <a:r>
              <a:rPr lang="en-TT" dirty="0">
                <a:solidFill>
                  <a:schemeClr val="tx1"/>
                </a:solidFill>
                <a:latin typeface="Arial" pitchFamily="34" charset="0"/>
                <a:cs typeface="Arial" pitchFamily="34" charset="0"/>
              </a:rPr>
              <a:t>– </a:t>
            </a:r>
            <a:r>
              <a:rPr lang="en-TT" dirty="0" smtClean="0">
                <a:solidFill>
                  <a:schemeClr val="tx1"/>
                </a:solidFill>
                <a:latin typeface="Arial" pitchFamily="34" charset="0"/>
                <a:cs typeface="Arial" pitchFamily="34" charset="0"/>
              </a:rPr>
              <a:t>16 </a:t>
            </a:r>
            <a:r>
              <a:rPr lang="en-TT" dirty="0">
                <a:solidFill>
                  <a:schemeClr val="tx1"/>
                </a:solidFill>
                <a:latin typeface="Arial" pitchFamily="34" charset="0"/>
                <a:cs typeface="Arial" pitchFamily="34" charset="0"/>
              </a:rPr>
              <a:t>= 0</a:t>
            </a:r>
          </a:p>
          <a:p>
            <a:pPr algn="l"/>
            <a:r>
              <a:rPr lang="en-TT" dirty="0" smtClean="0">
                <a:solidFill>
                  <a:schemeClr val="tx1"/>
                </a:solidFill>
                <a:latin typeface="Arial" pitchFamily="34" charset="0"/>
                <a:cs typeface="Arial" pitchFamily="34" charset="0"/>
              </a:rPr>
              <a:t>2P </a:t>
            </a:r>
            <a:r>
              <a:rPr lang="en-TT" dirty="0">
                <a:solidFill>
                  <a:schemeClr val="tx1"/>
                </a:solidFill>
                <a:latin typeface="Arial" pitchFamily="34" charset="0"/>
                <a:cs typeface="Arial" pitchFamily="34" charset="0"/>
              </a:rPr>
              <a:t>= +</a:t>
            </a:r>
            <a:r>
              <a:rPr lang="en-TT" dirty="0" smtClean="0">
                <a:solidFill>
                  <a:schemeClr val="tx1"/>
                </a:solidFill>
                <a:latin typeface="Arial" pitchFamily="34" charset="0"/>
                <a:cs typeface="Arial" pitchFamily="34" charset="0"/>
              </a:rPr>
              <a:t>16 </a:t>
            </a:r>
            <a:r>
              <a:rPr lang="en-TT" dirty="0">
                <a:solidFill>
                  <a:schemeClr val="tx1"/>
                </a:solidFill>
                <a:latin typeface="Arial" pitchFamily="34" charset="0"/>
                <a:cs typeface="Arial" pitchFamily="34" charset="0"/>
              </a:rPr>
              <a:t>– </a:t>
            </a:r>
            <a:r>
              <a:rPr lang="en-TT" dirty="0" smtClean="0">
                <a:solidFill>
                  <a:schemeClr val="tx1"/>
                </a:solidFill>
                <a:latin typeface="Arial" pitchFamily="34" charset="0"/>
                <a:cs typeface="Arial" pitchFamily="34" charset="0"/>
              </a:rPr>
              <a:t>6 </a:t>
            </a:r>
            <a:r>
              <a:rPr lang="en-TT" dirty="0">
                <a:solidFill>
                  <a:schemeClr val="tx1"/>
                </a:solidFill>
                <a:latin typeface="Arial" pitchFamily="34" charset="0"/>
                <a:cs typeface="Arial" pitchFamily="34" charset="0"/>
              </a:rPr>
              <a:t>= +</a:t>
            </a:r>
            <a:r>
              <a:rPr lang="en-TT" dirty="0" smtClean="0">
                <a:solidFill>
                  <a:schemeClr val="tx1"/>
                </a:solidFill>
                <a:latin typeface="Arial" pitchFamily="34" charset="0"/>
                <a:cs typeface="Arial" pitchFamily="34" charset="0"/>
              </a:rPr>
              <a:t>10</a:t>
            </a:r>
            <a:endParaRPr lang="en-TT" dirty="0">
              <a:solidFill>
                <a:schemeClr val="tx1"/>
              </a:solidFill>
              <a:latin typeface="Arial" pitchFamily="34" charset="0"/>
              <a:cs typeface="Arial" pitchFamily="34" charset="0"/>
            </a:endParaRPr>
          </a:p>
          <a:p>
            <a:pPr algn="l"/>
            <a:r>
              <a:rPr lang="en-TT" dirty="0" smtClean="0">
                <a:solidFill>
                  <a:schemeClr val="tx1"/>
                </a:solidFill>
                <a:latin typeface="Arial" pitchFamily="34" charset="0"/>
                <a:cs typeface="Arial" pitchFamily="34" charset="0"/>
              </a:rPr>
              <a:t>P </a:t>
            </a:r>
            <a:r>
              <a:rPr lang="en-TT" dirty="0">
                <a:solidFill>
                  <a:schemeClr val="tx1"/>
                </a:solidFill>
                <a:latin typeface="Arial" pitchFamily="34" charset="0"/>
                <a:cs typeface="Arial" pitchFamily="34" charset="0"/>
              </a:rPr>
              <a:t>= </a:t>
            </a:r>
            <a:r>
              <a:rPr lang="en-TT" b="1" dirty="0" smtClean="0">
                <a:solidFill>
                  <a:schemeClr val="tx1"/>
                </a:solidFill>
                <a:latin typeface="Arial" pitchFamily="34" charset="0"/>
                <a:cs typeface="Arial" pitchFamily="34" charset="0"/>
              </a:rPr>
              <a:t>+5</a:t>
            </a:r>
            <a:endParaRPr lang="en-TT" b="1" dirty="0">
              <a:solidFill>
                <a:schemeClr val="tx1"/>
              </a:solidFill>
              <a:latin typeface="Arial" pitchFamily="34" charset="0"/>
              <a:cs typeface="Arial" pitchFamily="34" charset="0"/>
            </a:endParaRPr>
          </a:p>
          <a:p>
            <a:pPr algn="l"/>
            <a:endParaRPr lang="en-TT" dirty="0">
              <a:solidFill>
                <a:schemeClr val="tx1"/>
              </a:solidFill>
              <a:latin typeface="Arial" pitchFamily="34" charset="0"/>
              <a:cs typeface="Arial" pitchFamily="34" charset="0"/>
            </a:endParaRPr>
          </a:p>
          <a:p>
            <a:pPr algn="l"/>
            <a:r>
              <a:rPr lang="en-TT" dirty="0">
                <a:solidFill>
                  <a:schemeClr val="tx1"/>
                </a:solidFill>
                <a:latin typeface="Arial" pitchFamily="34" charset="0"/>
                <a:cs typeface="Arial" pitchFamily="34" charset="0"/>
              </a:rPr>
              <a:t>Therefore the oxidation number of </a:t>
            </a:r>
            <a:r>
              <a:rPr lang="en-TT" dirty="0" smtClean="0">
                <a:solidFill>
                  <a:srgbClr val="FF0000"/>
                </a:solidFill>
                <a:latin typeface="Arial" pitchFamily="34" charset="0"/>
                <a:cs typeface="Arial" pitchFamily="34" charset="0"/>
              </a:rPr>
              <a:t>P </a:t>
            </a:r>
            <a:r>
              <a:rPr lang="en-TT" dirty="0">
                <a:solidFill>
                  <a:srgbClr val="FF0000"/>
                </a:solidFill>
                <a:latin typeface="Arial" pitchFamily="34" charset="0"/>
                <a:cs typeface="Arial" pitchFamily="34" charset="0"/>
              </a:rPr>
              <a:t>= </a:t>
            </a:r>
            <a:r>
              <a:rPr lang="en-TT" dirty="0" smtClean="0">
                <a:solidFill>
                  <a:srgbClr val="FF0000"/>
                </a:solidFill>
                <a:latin typeface="Arial" pitchFamily="34" charset="0"/>
                <a:cs typeface="Arial" pitchFamily="34" charset="0"/>
              </a:rPr>
              <a:t>+5</a:t>
            </a:r>
            <a:endParaRPr lang="en-TT"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xmlns="" val="1523194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9592" y="188640"/>
            <a:ext cx="7772400" cy="722511"/>
          </a:xfrm>
        </p:spPr>
        <p:txBody>
          <a:bodyPr>
            <a:normAutofit fontScale="90000"/>
          </a:bodyPr>
          <a:lstStyle/>
          <a:p>
            <a:r>
              <a:rPr lang="en-TT" b="1" dirty="0" smtClean="0">
                <a:ln w="12700">
                  <a:solidFill>
                    <a:sysClr val="windowText" lastClr="000000"/>
                  </a:solidFill>
                  <a:prstDash val="solid"/>
                </a:ln>
                <a:solidFill>
                  <a:srgbClr val="399C34"/>
                </a:solidFill>
                <a:effectLst>
                  <a:outerShdw blurRad="41275" dist="20320" dir="1800000" algn="tl" rotWithShape="0">
                    <a:srgbClr val="000000">
                      <a:alpha val="40000"/>
                    </a:srgbClr>
                  </a:outerShdw>
                </a:effectLst>
                <a:latin typeface="Arial" pitchFamily="34" charset="0"/>
                <a:cs typeface="Arial" pitchFamily="34" charset="0"/>
              </a:rPr>
              <a:t>Questions</a:t>
            </a:r>
            <a:endParaRPr lang="en-TT" b="1" dirty="0">
              <a:ln w="12700">
                <a:solidFill>
                  <a:sysClr val="windowText" lastClr="000000"/>
                </a:solidFill>
                <a:prstDash val="solid"/>
              </a:ln>
              <a:solidFill>
                <a:srgbClr val="399C34"/>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179512" y="908720"/>
            <a:ext cx="8784976" cy="5760640"/>
          </a:xfrm>
        </p:spPr>
        <p:txBody>
          <a:bodyPr>
            <a:normAutofit lnSpcReduction="10000"/>
          </a:bodyPr>
          <a:lstStyle/>
          <a:p>
            <a:pPr algn="l"/>
            <a:r>
              <a:rPr lang="en-TT" sz="2800" dirty="0" smtClean="0">
                <a:solidFill>
                  <a:schemeClr val="tx1"/>
                </a:solidFill>
                <a:latin typeface="Arial" pitchFamily="34" charset="0"/>
                <a:cs typeface="Arial" pitchFamily="34" charset="0"/>
              </a:rPr>
              <a:t>1. Determine the oxidation number of:</a:t>
            </a:r>
          </a:p>
          <a:p>
            <a:pPr algn="l"/>
            <a:endParaRPr lang="en-US" sz="2800" dirty="0" smtClean="0">
              <a:solidFill>
                <a:schemeClr val="tx1"/>
              </a:solidFill>
              <a:latin typeface="Arial" pitchFamily="34" charset="0"/>
              <a:cs typeface="Arial" pitchFamily="34" charset="0"/>
            </a:endParaRPr>
          </a:p>
          <a:p>
            <a:pPr algn="l"/>
            <a:r>
              <a:rPr lang="en-TT" sz="2800" dirty="0" smtClean="0">
                <a:solidFill>
                  <a:schemeClr val="tx1"/>
                </a:solidFill>
                <a:latin typeface="Arial" pitchFamily="34" charset="0"/>
                <a:cs typeface="Arial" pitchFamily="34" charset="0"/>
              </a:rPr>
              <a:t>(a)Cu in </a:t>
            </a:r>
            <a:r>
              <a:rPr lang="en-TT" sz="2800" dirty="0" err="1" smtClean="0">
                <a:solidFill>
                  <a:schemeClr val="tx1"/>
                </a:solidFill>
                <a:latin typeface="Arial" pitchFamily="34" charset="0"/>
                <a:cs typeface="Arial" pitchFamily="34" charset="0"/>
              </a:rPr>
              <a:t>CuO</a:t>
            </a:r>
            <a:endParaRPr lang="en-US" sz="2800" dirty="0" smtClean="0">
              <a:solidFill>
                <a:schemeClr val="tx1"/>
              </a:solidFill>
              <a:latin typeface="Arial" pitchFamily="34" charset="0"/>
              <a:cs typeface="Arial" pitchFamily="34" charset="0"/>
            </a:endParaRPr>
          </a:p>
          <a:p>
            <a:pPr algn="l"/>
            <a:r>
              <a:rPr lang="en-TT" sz="2800" dirty="0" smtClean="0">
                <a:solidFill>
                  <a:schemeClr val="tx1"/>
                </a:solidFill>
                <a:latin typeface="Arial" pitchFamily="34" charset="0"/>
                <a:cs typeface="Arial" pitchFamily="34" charset="0"/>
              </a:rPr>
              <a:t> </a:t>
            </a:r>
            <a:endParaRPr lang="en-US" sz="2800" dirty="0" smtClean="0">
              <a:solidFill>
                <a:schemeClr val="tx1"/>
              </a:solidFill>
              <a:latin typeface="Arial" pitchFamily="34" charset="0"/>
              <a:cs typeface="Arial" pitchFamily="34" charset="0"/>
            </a:endParaRPr>
          </a:p>
          <a:p>
            <a:pPr algn="l"/>
            <a:r>
              <a:rPr lang="en-TT" sz="2800" dirty="0" smtClean="0">
                <a:solidFill>
                  <a:schemeClr val="tx1"/>
                </a:solidFill>
                <a:latin typeface="Arial" pitchFamily="34" charset="0"/>
                <a:cs typeface="Arial" pitchFamily="34" charset="0"/>
              </a:rPr>
              <a:t>(b) </a:t>
            </a:r>
            <a:r>
              <a:rPr lang="en-TT" sz="2800" dirty="0" err="1" smtClean="0">
                <a:solidFill>
                  <a:schemeClr val="tx1"/>
                </a:solidFill>
                <a:latin typeface="Arial" pitchFamily="34" charset="0"/>
                <a:cs typeface="Arial" pitchFamily="34" charset="0"/>
              </a:rPr>
              <a:t>Mn</a:t>
            </a:r>
            <a:r>
              <a:rPr lang="en-TT" sz="2800" dirty="0" smtClean="0">
                <a:solidFill>
                  <a:schemeClr val="tx1"/>
                </a:solidFill>
                <a:latin typeface="Arial" pitchFamily="34" charset="0"/>
                <a:cs typeface="Arial" pitchFamily="34" charset="0"/>
              </a:rPr>
              <a:t> in MnO</a:t>
            </a:r>
            <a:r>
              <a:rPr lang="en-TT" sz="2800" baseline="-25000" dirty="0" smtClean="0">
                <a:solidFill>
                  <a:schemeClr val="tx1"/>
                </a:solidFill>
                <a:latin typeface="Arial" pitchFamily="34" charset="0"/>
                <a:cs typeface="Arial" pitchFamily="34" charset="0"/>
              </a:rPr>
              <a:t>2</a:t>
            </a:r>
            <a:endParaRPr lang="en-US" sz="2800" dirty="0" smtClean="0">
              <a:solidFill>
                <a:schemeClr val="tx1"/>
              </a:solidFill>
              <a:latin typeface="Arial" pitchFamily="34" charset="0"/>
              <a:cs typeface="Arial" pitchFamily="34" charset="0"/>
            </a:endParaRPr>
          </a:p>
          <a:p>
            <a:pPr algn="l"/>
            <a:r>
              <a:rPr lang="en-TT" sz="2800" dirty="0" smtClean="0">
                <a:solidFill>
                  <a:schemeClr val="tx1"/>
                </a:solidFill>
                <a:latin typeface="Arial" pitchFamily="34" charset="0"/>
                <a:cs typeface="Arial" pitchFamily="34" charset="0"/>
              </a:rPr>
              <a:t> </a:t>
            </a:r>
            <a:endParaRPr lang="en-US" sz="2800" dirty="0" smtClean="0">
              <a:solidFill>
                <a:schemeClr val="tx1"/>
              </a:solidFill>
              <a:latin typeface="Arial" pitchFamily="34" charset="0"/>
              <a:cs typeface="Arial" pitchFamily="34" charset="0"/>
            </a:endParaRPr>
          </a:p>
          <a:p>
            <a:pPr algn="l"/>
            <a:r>
              <a:rPr lang="en-TT" sz="2800" dirty="0" smtClean="0">
                <a:solidFill>
                  <a:schemeClr val="tx1"/>
                </a:solidFill>
                <a:latin typeface="Arial" pitchFamily="34" charset="0"/>
                <a:cs typeface="Arial" pitchFamily="34" charset="0"/>
              </a:rPr>
              <a:t>(c) S in H</a:t>
            </a:r>
            <a:r>
              <a:rPr lang="en-TT" sz="2800" baseline="-25000" dirty="0" smtClean="0">
                <a:solidFill>
                  <a:schemeClr val="tx1"/>
                </a:solidFill>
                <a:latin typeface="Arial" pitchFamily="34" charset="0"/>
                <a:cs typeface="Arial" pitchFamily="34" charset="0"/>
              </a:rPr>
              <a:t>2</a:t>
            </a:r>
            <a:r>
              <a:rPr lang="en-TT" sz="2800" dirty="0" smtClean="0">
                <a:solidFill>
                  <a:schemeClr val="tx1"/>
                </a:solidFill>
                <a:latin typeface="Arial" pitchFamily="34" charset="0"/>
                <a:cs typeface="Arial" pitchFamily="34" charset="0"/>
              </a:rPr>
              <a:t>SO</a:t>
            </a:r>
            <a:r>
              <a:rPr lang="en-TT" sz="2800" baseline="-25000" dirty="0" smtClean="0">
                <a:solidFill>
                  <a:schemeClr val="tx1"/>
                </a:solidFill>
                <a:latin typeface="Arial" pitchFamily="34" charset="0"/>
                <a:cs typeface="Arial" pitchFamily="34" charset="0"/>
              </a:rPr>
              <a:t>4</a:t>
            </a:r>
            <a:endParaRPr lang="en-US" sz="2800" dirty="0" smtClean="0">
              <a:solidFill>
                <a:schemeClr val="tx1"/>
              </a:solidFill>
              <a:latin typeface="Arial" pitchFamily="34" charset="0"/>
              <a:cs typeface="Arial" pitchFamily="34" charset="0"/>
            </a:endParaRPr>
          </a:p>
          <a:p>
            <a:pPr algn="l"/>
            <a:r>
              <a:rPr lang="en-TT" sz="2800" dirty="0" smtClean="0">
                <a:solidFill>
                  <a:schemeClr val="tx1"/>
                </a:solidFill>
                <a:latin typeface="Arial" pitchFamily="34" charset="0"/>
                <a:cs typeface="Arial" pitchFamily="34" charset="0"/>
              </a:rPr>
              <a:t> </a:t>
            </a:r>
            <a:endParaRPr lang="en-US" sz="2800" dirty="0" smtClean="0">
              <a:solidFill>
                <a:schemeClr val="tx1"/>
              </a:solidFill>
              <a:latin typeface="Arial" pitchFamily="34" charset="0"/>
              <a:cs typeface="Arial" pitchFamily="34" charset="0"/>
            </a:endParaRPr>
          </a:p>
          <a:p>
            <a:pPr algn="l"/>
            <a:r>
              <a:rPr lang="en-TT" sz="2800" dirty="0" smtClean="0">
                <a:solidFill>
                  <a:schemeClr val="tx1"/>
                </a:solidFill>
                <a:latin typeface="Arial" pitchFamily="34" charset="0"/>
                <a:cs typeface="Arial" pitchFamily="34" charset="0"/>
              </a:rPr>
              <a:t>(d) N in NH</a:t>
            </a:r>
            <a:r>
              <a:rPr lang="en-TT" sz="2800" baseline="-25000" dirty="0" smtClean="0">
                <a:solidFill>
                  <a:schemeClr val="tx1"/>
                </a:solidFill>
                <a:latin typeface="Arial" pitchFamily="34" charset="0"/>
                <a:cs typeface="Arial" pitchFamily="34" charset="0"/>
              </a:rPr>
              <a:t>3</a:t>
            </a:r>
            <a:endParaRPr lang="en-US" sz="2800" dirty="0" smtClean="0">
              <a:solidFill>
                <a:schemeClr val="tx1"/>
              </a:solidFill>
              <a:latin typeface="Arial" pitchFamily="34" charset="0"/>
              <a:cs typeface="Arial" pitchFamily="34" charset="0"/>
            </a:endParaRPr>
          </a:p>
          <a:p>
            <a:pPr algn="l"/>
            <a:r>
              <a:rPr lang="en-TT" sz="2800" dirty="0" smtClean="0">
                <a:solidFill>
                  <a:schemeClr val="tx1"/>
                </a:solidFill>
                <a:latin typeface="Arial" pitchFamily="34" charset="0"/>
                <a:cs typeface="Arial" pitchFamily="34" charset="0"/>
              </a:rPr>
              <a:t> </a:t>
            </a:r>
            <a:endParaRPr lang="en-US" sz="2800" dirty="0" smtClean="0">
              <a:solidFill>
                <a:schemeClr val="tx1"/>
              </a:solidFill>
              <a:latin typeface="Arial" pitchFamily="34" charset="0"/>
              <a:cs typeface="Arial" pitchFamily="34" charset="0"/>
            </a:endParaRPr>
          </a:p>
          <a:p>
            <a:pPr algn="l"/>
            <a:r>
              <a:rPr lang="en-TT" sz="2800" dirty="0" smtClean="0">
                <a:solidFill>
                  <a:schemeClr val="tx1"/>
                </a:solidFill>
                <a:latin typeface="Arial" pitchFamily="34" charset="0"/>
                <a:cs typeface="Arial" pitchFamily="34" charset="0"/>
              </a:rPr>
              <a:t>(e) N in N</a:t>
            </a:r>
            <a:r>
              <a:rPr lang="en-TT" sz="2800" baseline="-25000" dirty="0" smtClean="0">
                <a:solidFill>
                  <a:schemeClr val="tx1"/>
                </a:solidFill>
                <a:latin typeface="Arial" pitchFamily="34" charset="0"/>
                <a:cs typeface="Arial" pitchFamily="34" charset="0"/>
              </a:rPr>
              <a:t>2</a:t>
            </a:r>
            <a:r>
              <a:rPr lang="en-TT" sz="2800" dirty="0" smtClean="0">
                <a:solidFill>
                  <a:schemeClr val="tx1"/>
                </a:solidFill>
                <a:latin typeface="Arial" pitchFamily="34" charset="0"/>
                <a:cs typeface="Arial" pitchFamily="34" charset="0"/>
              </a:rPr>
              <a:t>O</a:t>
            </a:r>
            <a:endParaRPr lang="en-US" sz="2800" dirty="0" smtClean="0">
              <a:solidFill>
                <a:schemeClr val="tx1"/>
              </a:solidFill>
              <a:latin typeface="Arial" pitchFamily="34" charset="0"/>
              <a:cs typeface="Arial" pitchFamily="34" charset="0"/>
            </a:endParaRPr>
          </a:p>
          <a:p>
            <a:pPr algn="l"/>
            <a:r>
              <a:rPr lang="en-TT" sz="2800" baseline="-25000" dirty="0" smtClean="0">
                <a:solidFill>
                  <a:schemeClr val="tx1"/>
                </a:solidFill>
                <a:latin typeface="Arial" pitchFamily="34" charset="0"/>
                <a:cs typeface="Arial" pitchFamily="34" charset="0"/>
              </a:rPr>
              <a:t> </a:t>
            </a:r>
            <a:endParaRPr lang="en-US" sz="2800" dirty="0" smtClean="0">
              <a:solidFill>
                <a:schemeClr val="tx1"/>
              </a:solidFill>
              <a:latin typeface="Arial" pitchFamily="34" charset="0"/>
              <a:cs typeface="Arial" pitchFamily="34" charset="0"/>
            </a:endParaRPr>
          </a:p>
          <a:p>
            <a:pPr algn="l"/>
            <a:endParaRPr lang="en-TT" sz="2400" dirty="0">
              <a:solidFill>
                <a:schemeClr val="tx1"/>
              </a:solidFill>
            </a:endParaRPr>
          </a:p>
          <a:p>
            <a:pPr algn="l"/>
            <a:endParaRPr lang="en-TT" sz="28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xmlns="" val="76015642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9592" y="188640"/>
            <a:ext cx="7772400" cy="722511"/>
          </a:xfrm>
        </p:spPr>
        <p:txBody>
          <a:bodyPr>
            <a:normAutofit fontScale="90000"/>
          </a:bodyPr>
          <a:lstStyle/>
          <a:p>
            <a:r>
              <a:rPr lang="en-TT" b="1" dirty="0" smtClean="0">
                <a:ln w="12700">
                  <a:solidFill>
                    <a:sysClr val="windowText" lastClr="000000"/>
                  </a:solidFill>
                  <a:prstDash val="solid"/>
                </a:ln>
                <a:solidFill>
                  <a:srgbClr val="B92150"/>
                </a:solidFill>
                <a:effectLst>
                  <a:outerShdw blurRad="41275" dist="20320" dir="1800000" algn="tl" rotWithShape="0">
                    <a:srgbClr val="000000">
                      <a:alpha val="40000"/>
                    </a:srgbClr>
                  </a:outerShdw>
                </a:effectLst>
                <a:latin typeface="Arial" pitchFamily="34" charset="0"/>
                <a:cs typeface="Arial" pitchFamily="34" charset="0"/>
              </a:rPr>
              <a:t>Example</a:t>
            </a:r>
            <a:endParaRPr lang="en-TT" b="1" dirty="0">
              <a:ln w="12700">
                <a:solidFill>
                  <a:sysClr val="windowText" lastClr="000000"/>
                </a:solidFill>
                <a:prstDash val="solid"/>
              </a:ln>
              <a:solidFill>
                <a:srgbClr val="B92150"/>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179512" y="908720"/>
            <a:ext cx="8784976" cy="5760640"/>
          </a:xfrm>
        </p:spPr>
        <p:txBody>
          <a:bodyPr>
            <a:normAutofit/>
          </a:bodyPr>
          <a:lstStyle/>
          <a:p>
            <a:pPr algn="l"/>
            <a:r>
              <a:rPr lang="en-TT" sz="2800" dirty="0" smtClean="0">
                <a:solidFill>
                  <a:schemeClr val="tx1"/>
                </a:solidFill>
                <a:latin typeface="Arial" pitchFamily="34" charset="0"/>
                <a:cs typeface="Arial" pitchFamily="34" charset="0"/>
              </a:rPr>
              <a:t>Reaction between magnesium and copper(II) oxide</a:t>
            </a:r>
          </a:p>
          <a:p>
            <a:pPr algn="l"/>
            <a:endParaRPr lang="en-TT" sz="2800" dirty="0" smtClean="0">
              <a:solidFill>
                <a:schemeClr val="tx1"/>
              </a:solidFill>
              <a:latin typeface="Arial" pitchFamily="34" charset="0"/>
              <a:cs typeface="Arial" pitchFamily="34" charset="0"/>
            </a:endParaRPr>
          </a:p>
          <a:p>
            <a:pPr algn="l"/>
            <a:r>
              <a:rPr lang="en-TT" sz="2400" dirty="0" smtClean="0">
                <a:solidFill>
                  <a:schemeClr val="tx1"/>
                </a:solidFill>
                <a:latin typeface="Arial" pitchFamily="34" charset="0"/>
                <a:cs typeface="Arial" pitchFamily="34" charset="0"/>
              </a:rPr>
              <a:t>Mg</a:t>
            </a:r>
            <a:r>
              <a:rPr lang="en-TT" sz="2400" baseline="-25000" dirty="0" smtClean="0">
                <a:solidFill>
                  <a:schemeClr val="tx1"/>
                </a:solidFill>
                <a:latin typeface="Arial" pitchFamily="34" charset="0"/>
                <a:cs typeface="Arial" pitchFamily="34" charset="0"/>
              </a:rPr>
              <a:t>(s) </a:t>
            </a:r>
            <a:r>
              <a:rPr lang="en-TT" sz="2400" dirty="0" smtClean="0">
                <a:solidFill>
                  <a:schemeClr val="tx1"/>
                </a:solidFill>
                <a:latin typeface="Arial" pitchFamily="34" charset="0"/>
                <a:cs typeface="Arial" pitchFamily="34" charset="0"/>
              </a:rPr>
              <a:t>+ </a:t>
            </a:r>
            <a:r>
              <a:rPr lang="en-TT" sz="2400" dirty="0" err="1" smtClean="0">
                <a:solidFill>
                  <a:schemeClr val="tx1"/>
                </a:solidFill>
                <a:latin typeface="Arial" pitchFamily="34" charset="0"/>
                <a:cs typeface="Arial" pitchFamily="34" charset="0"/>
              </a:rPr>
              <a:t>CuO</a:t>
            </a:r>
            <a:r>
              <a:rPr lang="en-TT" sz="2400" baseline="-25000" dirty="0" smtClean="0">
                <a:solidFill>
                  <a:schemeClr val="tx1"/>
                </a:solidFill>
                <a:latin typeface="Arial" pitchFamily="34" charset="0"/>
                <a:cs typeface="Arial" pitchFamily="34" charset="0"/>
              </a:rPr>
              <a:t>(s) </a:t>
            </a:r>
            <a:r>
              <a:rPr lang="en-TT" sz="2400" dirty="0" smtClean="0">
                <a:solidFill>
                  <a:schemeClr val="tx1"/>
                </a:solidFill>
              </a:rPr>
              <a:t>→ </a:t>
            </a:r>
            <a:r>
              <a:rPr lang="en-TT" sz="2400" dirty="0" err="1" smtClean="0">
                <a:solidFill>
                  <a:schemeClr val="tx1"/>
                </a:solidFill>
                <a:latin typeface="Arial" pitchFamily="34" charset="0"/>
                <a:cs typeface="Arial" pitchFamily="34" charset="0"/>
              </a:rPr>
              <a:t>MgO</a:t>
            </a:r>
            <a:r>
              <a:rPr lang="en-TT" sz="2400" baseline="-25000" dirty="0" smtClean="0">
                <a:solidFill>
                  <a:schemeClr val="tx1"/>
                </a:solidFill>
                <a:latin typeface="Arial" pitchFamily="34" charset="0"/>
                <a:cs typeface="Arial" pitchFamily="34" charset="0"/>
              </a:rPr>
              <a:t>(s) </a:t>
            </a:r>
            <a:r>
              <a:rPr lang="en-TT" sz="2400" dirty="0" smtClean="0">
                <a:solidFill>
                  <a:schemeClr val="tx1"/>
                </a:solidFill>
                <a:latin typeface="Arial" pitchFamily="34" charset="0"/>
                <a:cs typeface="Arial" pitchFamily="34" charset="0"/>
              </a:rPr>
              <a:t>+ Cu</a:t>
            </a:r>
            <a:r>
              <a:rPr lang="en-TT" sz="2400" baseline="-25000" dirty="0" smtClean="0">
                <a:solidFill>
                  <a:schemeClr val="tx1"/>
                </a:solidFill>
                <a:latin typeface="Arial" pitchFamily="34" charset="0"/>
                <a:cs typeface="Arial" pitchFamily="34" charset="0"/>
              </a:rPr>
              <a:t>(s)</a:t>
            </a:r>
          </a:p>
          <a:p>
            <a:pPr algn="l"/>
            <a:endParaRPr lang="en-TT" sz="2400" u="sng" dirty="0" smtClean="0">
              <a:solidFill>
                <a:srgbClr val="0070C0"/>
              </a:solidFill>
              <a:latin typeface="Arial" pitchFamily="34" charset="0"/>
              <a:cs typeface="Arial" pitchFamily="34" charset="0"/>
            </a:endParaRPr>
          </a:p>
          <a:p>
            <a:pPr algn="l"/>
            <a:r>
              <a:rPr lang="en-TT" sz="2400" u="sng" dirty="0" smtClean="0">
                <a:solidFill>
                  <a:srgbClr val="0070C0"/>
                </a:solidFill>
                <a:latin typeface="Arial" pitchFamily="34" charset="0"/>
                <a:cs typeface="Arial" pitchFamily="34" charset="0"/>
              </a:rPr>
              <a:t>Ionic Equation: </a:t>
            </a:r>
          </a:p>
          <a:p>
            <a:pPr algn="l"/>
            <a:r>
              <a:rPr lang="en-TT" sz="2400" dirty="0" smtClean="0">
                <a:solidFill>
                  <a:schemeClr val="tx1"/>
                </a:solidFill>
                <a:latin typeface="Arial" pitchFamily="34" charset="0"/>
                <a:cs typeface="Arial" pitchFamily="34" charset="0"/>
              </a:rPr>
              <a:t>Mg</a:t>
            </a:r>
            <a:r>
              <a:rPr lang="en-TT" sz="2400" baseline="-25000" dirty="0" smtClean="0">
                <a:solidFill>
                  <a:schemeClr val="tx1"/>
                </a:solidFill>
                <a:latin typeface="Arial" pitchFamily="34" charset="0"/>
                <a:cs typeface="Arial" pitchFamily="34" charset="0"/>
              </a:rPr>
              <a:t>(s) </a:t>
            </a:r>
            <a:r>
              <a:rPr lang="en-TT" sz="2400" dirty="0" smtClean="0">
                <a:solidFill>
                  <a:schemeClr val="tx1"/>
                </a:solidFill>
                <a:latin typeface="Arial" pitchFamily="34" charset="0"/>
                <a:cs typeface="Arial" pitchFamily="34" charset="0"/>
              </a:rPr>
              <a:t>+ Cu</a:t>
            </a:r>
            <a:r>
              <a:rPr lang="en-TT" sz="2400" baseline="30000" dirty="0" smtClean="0">
                <a:solidFill>
                  <a:schemeClr val="tx1"/>
                </a:solidFill>
                <a:latin typeface="Arial" pitchFamily="34" charset="0"/>
                <a:cs typeface="Arial" pitchFamily="34" charset="0"/>
              </a:rPr>
              <a:t>2+</a:t>
            </a:r>
            <a:r>
              <a:rPr lang="en-TT" sz="2400" baseline="-25000" dirty="0" smtClean="0">
                <a:solidFill>
                  <a:schemeClr val="tx1"/>
                </a:solidFill>
                <a:latin typeface="Arial" pitchFamily="34" charset="0"/>
                <a:cs typeface="Arial" pitchFamily="34" charset="0"/>
              </a:rPr>
              <a:t>(s) </a:t>
            </a:r>
            <a:r>
              <a:rPr lang="en-TT" sz="2400" dirty="0" smtClean="0">
                <a:solidFill>
                  <a:schemeClr val="tx1"/>
                </a:solidFill>
                <a:latin typeface="Arial" pitchFamily="34" charset="0"/>
                <a:cs typeface="Arial" pitchFamily="34" charset="0"/>
              </a:rPr>
              <a:t>+ O</a:t>
            </a:r>
            <a:r>
              <a:rPr lang="en-TT" sz="2400" baseline="30000" dirty="0" smtClean="0">
                <a:solidFill>
                  <a:schemeClr val="tx1"/>
                </a:solidFill>
                <a:latin typeface="Arial" pitchFamily="34" charset="0"/>
                <a:cs typeface="Arial" pitchFamily="34" charset="0"/>
              </a:rPr>
              <a:t>2-</a:t>
            </a:r>
            <a:r>
              <a:rPr lang="en-TT" sz="2400" baseline="-25000" dirty="0" smtClean="0">
                <a:solidFill>
                  <a:schemeClr val="tx1"/>
                </a:solidFill>
                <a:latin typeface="Arial" pitchFamily="34" charset="0"/>
                <a:cs typeface="Arial" pitchFamily="34" charset="0"/>
              </a:rPr>
              <a:t>(s)</a:t>
            </a:r>
            <a:r>
              <a:rPr lang="en-TT" sz="2400" baseline="-25000" dirty="0" smtClean="0"/>
              <a:t> </a:t>
            </a:r>
            <a:r>
              <a:rPr lang="en-TT" sz="2400" dirty="0" smtClean="0">
                <a:solidFill>
                  <a:schemeClr val="tx1"/>
                </a:solidFill>
              </a:rPr>
              <a:t>→</a:t>
            </a:r>
            <a:r>
              <a:rPr lang="en-TT" sz="2400" dirty="0" smtClean="0">
                <a:solidFill>
                  <a:schemeClr val="tx1"/>
                </a:solidFill>
                <a:latin typeface="Arial" pitchFamily="34" charset="0"/>
                <a:cs typeface="Arial" pitchFamily="34" charset="0"/>
              </a:rPr>
              <a:t>Mg</a:t>
            </a:r>
            <a:r>
              <a:rPr lang="en-TT" sz="2400" baseline="30000" dirty="0" smtClean="0">
                <a:solidFill>
                  <a:schemeClr val="tx1"/>
                </a:solidFill>
                <a:latin typeface="Arial" pitchFamily="34" charset="0"/>
                <a:cs typeface="Arial" pitchFamily="34" charset="0"/>
              </a:rPr>
              <a:t>2+</a:t>
            </a:r>
            <a:r>
              <a:rPr lang="en-TT" sz="2400" baseline="-25000" dirty="0" smtClean="0">
                <a:solidFill>
                  <a:schemeClr val="tx1"/>
                </a:solidFill>
                <a:latin typeface="Arial" pitchFamily="34" charset="0"/>
                <a:cs typeface="Arial" pitchFamily="34" charset="0"/>
              </a:rPr>
              <a:t>(s)</a:t>
            </a:r>
            <a:r>
              <a:rPr lang="en-TT" sz="2400" dirty="0" smtClean="0">
                <a:solidFill>
                  <a:schemeClr val="tx1"/>
                </a:solidFill>
                <a:latin typeface="Arial" pitchFamily="34" charset="0"/>
                <a:cs typeface="Arial" pitchFamily="34" charset="0"/>
              </a:rPr>
              <a:t> + O</a:t>
            </a:r>
            <a:r>
              <a:rPr lang="en-TT" sz="2400" baseline="30000" dirty="0" smtClean="0">
                <a:solidFill>
                  <a:schemeClr val="tx1"/>
                </a:solidFill>
                <a:latin typeface="Arial" pitchFamily="34" charset="0"/>
                <a:cs typeface="Arial" pitchFamily="34" charset="0"/>
              </a:rPr>
              <a:t>2-</a:t>
            </a:r>
            <a:r>
              <a:rPr lang="en-TT" sz="2400" baseline="-25000" dirty="0" smtClean="0">
                <a:solidFill>
                  <a:schemeClr val="tx1"/>
                </a:solidFill>
                <a:latin typeface="Arial" pitchFamily="34" charset="0"/>
                <a:cs typeface="Arial" pitchFamily="34" charset="0"/>
              </a:rPr>
              <a:t>(s) </a:t>
            </a:r>
            <a:r>
              <a:rPr lang="en-TT" sz="2400" dirty="0" smtClean="0">
                <a:solidFill>
                  <a:schemeClr val="tx1"/>
                </a:solidFill>
                <a:latin typeface="Arial" pitchFamily="34" charset="0"/>
                <a:cs typeface="Arial" pitchFamily="34" charset="0"/>
              </a:rPr>
              <a:t>+ Cu</a:t>
            </a:r>
            <a:r>
              <a:rPr lang="en-TT" sz="2400" baseline="-25000" dirty="0" smtClean="0">
                <a:solidFill>
                  <a:schemeClr val="tx1"/>
                </a:solidFill>
                <a:latin typeface="Arial" pitchFamily="34" charset="0"/>
                <a:cs typeface="Arial" pitchFamily="34" charset="0"/>
              </a:rPr>
              <a:t>(s)</a:t>
            </a:r>
          </a:p>
          <a:p>
            <a:pPr algn="l"/>
            <a:endParaRPr lang="en-TT" sz="2400" baseline="-25000" dirty="0" smtClean="0">
              <a:solidFill>
                <a:schemeClr val="tx1"/>
              </a:solidFill>
              <a:latin typeface="Arial" pitchFamily="34" charset="0"/>
              <a:cs typeface="Arial" pitchFamily="34" charset="0"/>
            </a:endParaRPr>
          </a:p>
          <a:p>
            <a:pPr algn="l"/>
            <a:r>
              <a:rPr lang="en-TT" sz="2400" dirty="0" smtClean="0">
                <a:solidFill>
                  <a:srgbClr val="FF0000"/>
                </a:solidFill>
                <a:latin typeface="Arial" pitchFamily="34" charset="0"/>
                <a:cs typeface="Arial" pitchFamily="34" charset="0"/>
              </a:rPr>
              <a:t>Removing spectator ions, we get:</a:t>
            </a:r>
          </a:p>
          <a:p>
            <a:pPr algn="l"/>
            <a:r>
              <a:rPr lang="en-TT" sz="2400" dirty="0" smtClean="0">
                <a:solidFill>
                  <a:schemeClr val="tx1"/>
                </a:solidFill>
                <a:latin typeface="Arial" pitchFamily="34" charset="0"/>
                <a:cs typeface="Arial" pitchFamily="34" charset="0"/>
              </a:rPr>
              <a:t>Mg</a:t>
            </a:r>
            <a:r>
              <a:rPr lang="en-TT" sz="2400" baseline="-25000" dirty="0" smtClean="0">
                <a:solidFill>
                  <a:schemeClr val="tx1"/>
                </a:solidFill>
                <a:latin typeface="Arial" pitchFamily="34" charset="0"/>
                <a:cs typeface="Arial" pitchFamily="34" charset="0"/>
              </a:rPr>
              <a:t>(s) </a:t>
            </a:r>
            <a:r>
              <a:rPr lang="en-TT" sz="2400" dirty="0" smtClean="0">
                <a:solidFill>
                  <a:schemeClr val="tx1"/>
                </a:solidFill>
                <a:latin typeface="Arial" pitchFamily="34" charset="0"/>
                <a:cs typeface="Arial" pitchFamily="34" charset="0"/>
              </a:rPr>
              <a:t>+ Cu</a:t>
            </a:r>
            <a:r>
              <a:rPr lang="en-TT" sz="2400" baseline="30000" dirty="0" smtClean="0">
                <a:solidFill>
                  <a:schemeClr val="tx1"/>
                </a:solidFill>
                <a:latin typeface="Arial" pitchFamily="34" charset="0"/>
                <a:cs typeface="Arial" pitchFamily="34" charset="0"/>
              </a:rPr>
              <a:t>2+</a:t>
            </a:r>
            <a:r>
              <a:rPr lang="en-TT" sz="2400" baseline="-25000" dirty="0" smtClean="0">
                <a:solidFill>
                  <a:schemeClr val="tx1"/>
                </a:solidFill>
                <a:latin typeface="Arial" pitchFamily="34" charset="0"/>
                <a:cs typeface="Arial" pitchFamily="34" charset="0"/>
              </a:rPr>
              <a:t>(s) </a:t>
            </a:r>
            <a:r>
              <a:rPr lang="en-TT" sz="2400" baseline="-25000" dirty="0" smtClean="0"/>
              <a:t> </a:t>
            </a:r>
            <a:r>
              <a:rPr lang="en-TT" sz="2400" dirty="0" smtClean="0">
                <a:solidFill>
                  <a:schemeClr val="tx1"/>
                </a:solidFill>
              </a:rPr>
              <a:t>→ </a:t>
            </a:r>
            <a:r>
              <a:rPr lang="en-TT" sz="2400" dirty="0" smtClean="0">
                <a:solidFill>
                  <a:schemeClr val="tx1"/>
                </a:solidFill>
                <a:latin typeface="Arial" pitchFamily="34" charset="0"/>
                <a:cs typeface="Arial" pitchFamily="34" charset="0"/>
              </a:rPr>
              <a:t>Mg</a:t>
            </a:r>
            <a:r>
              <a:rPr lang="en-TT" sz="2400" baseline="30000" dirty="0" smtClean="0">
                <a:solidFill>
                  <a:schemeClr val="tx1"/>
                </a:solidFill>
                <a:latin typeface="Arial" pitchFamily="34" charset="0"/>
                <a:cs typeface="Arial" pitchFamily="34" charset="0"/>
              </a:rPr>
              <a:t>2+</a:t>
            </a:r>
            <a:r>
              <a:rPr lang="en-TT" sz="2400" baseline="-25000" dirty="0" smtClean="0">
                <a:solidFill>
                  <a:schemeClr val="tx1"/>
                </a:solidFill>
                <a:latin typeface="Arial" pitchFamily="34" charset="0"/>
                <a:cs typeface="Arial" pitchFamily="34" charset="0"/>
              </a:rPr>
              <a:t>(s)</a:t>
            </a:r>
            <a:r>
              <a:rPr lang="en-TT" sz="2400" dirty="0" smtClean="0">
                <a:solidFill>
                  <a:schemeClr val="tx1"/>
                </a:solidFill>
                <a:latin typeface="Arial" pitchFamily="34" charset="0"/>
                <a:cs typeface="Arial" pitchFamily="34" charset="0"/>
              </a:rPr>
              <a:t> + Cu</a:t>
            </a:r>
            <a:r>
              <a:rPr lang="en-TT" sz="2400" baseline="-25000" dirty="0" smtClean="0">
                <a:solidFill>
                  <a:schemeClr val="tx1"/>
                </a:solidFill>
                <a:latin typeface="Arial" pitchFamily="34" charset="0"/>
                <a:cs typeface="Arial" pitchFamily="34" charset="0"/>
              </a:rPr>
              <a:t>(s)</a:t>
            </a:r>
          </a:p>
          <a:p>
            <a:pPr algn="l"/>
            <a:endParaRPr lang="en-TT" sz="2400" baseline="-25000" dirty="0" smtClean="0">
              <a:solidFill>
                <a:schemeClr val="tx1"/>
              </a:solidFill>
              <a:latin typeface="Arial" pitchFamily="34" charset="0"/>
              <a:cs typeface="Arial" pitchFamily="34" charset="0"/>
            </a:endParaRPr>
          </a:p>
          <a:p>
            <a:pPr algn="l"/>
            <a:r>
              <a:rPr lang="en-TT" sz="2400" dirty="0" smtClean="0">
                <a:solidFill>
                  <a:srgbClr val="FF0000"/>
                </a:solidFill>
                <a:latin typeface="Arial" pitchFamily="34" charset="0"/>
                <a:cs typeface="Arial" pitchFamily="34" charset="0"/>
              </a:rPr>
              <a:t>The ionic equation shows that the reaction has nothing to do with oxygen.</a:t>
            </a:r>
          </a:p>
          <a:p>
            <a:pPr algn="l"/>
            <a:endParaRPr lang="en-TT" sz="2400" dirty="0">
              <a:solidFill>
                <a:schemeClr val="tx1"/>
              </a:solidFill>
            </a:endParaRPr>
          </a:p>
          <a:p>
            <a:pPr algn="l"/>
            <a:endParaRPr lang="en-TT" sz="28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xmlns="" val="760156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 calcmode="lin" valueType="num">
                                      <p:cBhvr additive="base">
                                        <p:cTn id="1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3528" y="404664"/>
            <a:ext cx="8640960" cy="6264696"/>
          </a:xfrm>
        </p:spPr>
        <p:txBody>
          <a:bodyPr>
            <a:normAutofit/>
          </a:bodyPr>
          <a:lstStyle/>
          <a:p>
            <a:pPr algn="l"/>
            <a:r>
              <a:rPr lang="en-TT" sz="2800" dirty="0" smtClean="0">
                <a:solidFill>
                  <a:schemeClr val="tx1"/>
                </a:solidFill>
                <a:latin typeface="Arial" pitchFamily="34" charset="0"/>
                <a:cs typeface="Arial" pitchFamily="34" charset="0"/>
              </a:rPr>
              <a:t>What is actually happening is that magnesium </a:t>
            </a:r>
            <a:r>
              <a:rPr lang="en-TT" sz="2800" dirty="0" smtClean="0">
                <a:solidFill>
                  <a:srgbClr val="FF0000"/>
                </a:solidFill>
                <a:latin typeface="Arial" pitchFamily="34" charset="0"/>
                <a:cs typeface="Arial" pitchFamily="34" charset="0"/>
              </a:rPr>
              <a:t>atoms</a:t>
            </a:r>
            <a:r>
              <a:rPr lang="en-TT" sz="2800" dirty="0" smtClean="0">
                <a:solidFill>
                  <a:schemeClr val="tx1"/>
                </a:solidFill>
                <a:latin typeface="Arial" pitchFamily="34" charset="0"/>
                <a:cs typeface="Arial" pitchFamily="34" charset="0"/>
              </a:rPr>
              <a:t> are turning into magnesium </a:t>
            </a:r>
            <a:r>
              <a:rPr lang="en-TT" sz="2800" dirty="0" smtClean="0">
                <a:solidFill>
                  <a:srgbClr val="FF0000"/>
                </a:solidFill>
                <a:latin typeface="Arial" pitchFamily="34" charset="0"/>
                <a:cs typeface="Arial" pitchFamily="34" charset="0"/>
              </a:rPr>
              <a:t>ions</a:t>
            </a:r>
            <a:r>
              <a:rPr lang="en-TT" sz="2800" dirty="0" smtClean="0">
                <a:solidFill>
                  <a:schemeClr val="tx1"/>
                </a:solidFill>
                <a:latin typeface="Arial" pitchFamily="34" charset="0"/>
                <a:cs typeface="Arial" pitchFamily="34" charset="0"/>
              </a:rPr>
              <a:t>. </a:t>
            </a:r>
            <a:endParaRPr lang="en-TT" sz="2800" dirty="0">
              <a:solidFill>
                <a:schemeClr val="tx1"/>
              </a:solidFill>
              <a:latin typeface="Arial" pitchFamily="34" charset="0"/>
              <a:cs typeface="Arial" pitchFamily="34" charset="0"/>
            </a:endParaRPr>
          </a:p>
          <a:p>
            <a:pPr algn="l"/>
            <a:r>
              <a:rPr lang="en-TT" sz="2800" dirty="0" smtClean="0">
                <a:solidFill>
                  <a:schemeClr val="tx1"/>
                </a:solidFill>
                <a:latin typeface="Arial" pitchFamily="34" charset="0"/>
                <a:cs typeface="Arial" pitchFamily="34" charset="0"/>
              </a:rPr>
              <a:t>The magnesium </a:t>
            </a:r>
            <a:r>
              <a:rPr lang="en-TT" sz="2800" dirty="0" smtClean="0">
                <a:solidFill>
                  <a:srgbClr val="FF0000"/>
                </a:solidFill>
                <a:latin typeface="Arial" pitchFamily="34" charset="0"/>
                <a:cs typeface="Arial" pitchFamily="34" charset="0"/>
              </a:rPr>
              <a:t>atoms lose electrons </a:t>
            </a:r>
            <a:r>
              <a:rPr lang="en-TT" sz="2800" dirty="0" smtClean="0">
                <a:solidFill>
                  <a:schemeClr val="tx1"/>
                </a:solidFill>
                <a:latin typeface="Arial" pitchFamily="34" charset="0"/>
                <a:cs typeface="Arial" pitchFamily="34" charset="0"/>
              </a:rPr>
              <a:t>to form magnesium </a:t>
            </a:r>
            <a:r>
              <a:rPr lang="en-TT" sz="2800" dirty="0" smtClean="0">
                <a:solidFill>
                  <a:srgbClr val="FF0000"/>
                </a:solidFill>
                <a:latin typeface="Arial" pitchFamily="34" charset="0"/>
                <a:cs typeface="Arial" pitchFamily="34" charset="0"/>
              </a:rPr>
              <a:t>ions</a:t>
            </a:r>
            <a:r>
              <a:rPr lang="en-TT" sz="2800" dirty="0" smtClean="0">
                <a:solidFill>
                  <a:schemeClr val="tx1"/>
                </a:solidFill>
                <a:latin typeface="Arial" pitchFamily="34" charset="0"/>
                <a:cs typeface="Arial" pitchFamily="34" charset="0"/>
              </a:rPr>
              <a:t>.</a:t>
            </a:r>
          </a:p>
          <a:p>
            <a:pPr algn="l"/>
            <a:endParaRPr lang="en-TT" sz="2400" dirty="0" smtClean="0">
              <a:solidFill>
                <a:schemeClr val="tx1"/>
              </a:solidFill>
              <a:latin typeface="Arial" pitchFamily="34" charset="0"/>
              <a:cs typeface="Arial" pitchFamily="34" charset="0"/>
            </a:endParaRPr>
          </a:p>
          <a:p>
            <a:pPr algn="l"/>
            <a:r>
              <a:rPr lang="en-TT" sz="2400" dirty="0" smtClean="0">
                <a:solidFill>
                  <a:schemeClr val="tx1"/>
                </a:solidFill>
                <a:latin typeface="Arial" pitchFamily="34" charset="0"/>
                <a:cs typeface="Arial" pitchFamily="34" charset="0"/>
              </a:rPr>
              <a:t>Mg</a:t>
            </a:r>
            <a:r>
              <a:rPr lang="en-TT" sz="2400" baseline="-25000" dirty="0" smtClean="0">
                <a:solidFill>
                  <a:schemeClr val="tx1"/>
                </a:solidFill>
                <a:latin typeface="Arial" pitchFamily="34" charset="0"/>
                <a:cs typeface="Arial" pitchFamily="34" charset="0"/>
              </a:rPr>
              <a:t>(s)</a:t>
            </a:r>
            <a:r>
              <a:rPr lang="en-TT" sz="2400" baseline="-25000" dirty="0" smtClean="0">
                <a:solidFill>
                  <a:schemeClr val="tx1"/>
                </a:solidFill>
              </a:rPr>
              <a:t> </a:t>
            </a:r>
            <a:r>
              <a:rPr lang="en-TT" sz="2400" dirty="0" smtClean="0">
                <a:solidFill>
                  <a:schemeClr val="tx1"/>
                </a:solidFill>
              </a:rPr>
              <a:t>→</a:t>
            </a:r>
            <a:r>
              <a:rPr lang="en-TT" sz="2400" dirty="0" smtClean="0">
                <a:solidFill>
                  <a:schemeClr val="tx1"/>
                </a:solidFill>
                <a:latin typeface="Arial" pitchFamily="34" charset="0"/>
                <a:cs typeface="Arial" pitchFamily="34" charset="0"/>
              </a:rPr>
              <a:t> Mg</a:t>
            </a:r>
            <a:r>
              <a:rPr lang="en-TT" sz="2400" baseline="30000" dirty="0" smtClean="0">
                <a:solidFill>
                  <a:schemeClr val="tx1"/>
                </a:solidFill>
                <a:latin typeface="Arial" pitchFamily="34" charset="0"/>
                <a:cs typeface="Arial" pitchFamily="34" charset="0"/>
              </a:rPr>
              <a:t>2+</a:t>
            </a:r>
            <a:r>
              <a:rPr lang="en-TT" sz="2400" baseline="-25000" dirty="0" smtClean="0">
                <a:solidFill>
                  <a:schemeClr val="tx1"/>
                </a:solidFill>
                <a:latin typeface="Arial" pitchFamily="34" charset="0"/>
                <a:cs typeface="Arial" pitchFamily="34" charset="0"/>
              </a:rPr>
              <a:t>(s)</a:t>
            </a:r>
            <a:r>
              <a:rPr lang="en-TT" sz="2400" dirty="0" smtClean="0">
                <a:solidFill>
                  <a:schemeClr val="tx1"/>
                </a:solidFill>
                <a:latin typeface="Arial" pitchFamily="34" charset="0"/>
                <a:cs typeface="Arial" pitchFamily="34" charset="0"/>
              </a:rPr>
              <a:t>+ 2e</a:t>
            </a:r>
            <a:r>
              <a:rPr lang="en-TT" sz="2400" baseline="30000" dirty="0" smtClean="0">
                <a:solidFill>
                  <a:schemeClr val="tx1"/>
                </a:solidFill>
                <a:latin typeface="Arial" pitchFamily="34" charset="0"/>
                <a:cs typeface="Arial" pitchFamily="34" charset="0"/>
              </a:rPr>
              <a:t>-        </a:t>
            </a:r>
            <a:r>
              <a:rPr lang="en-TT" sz="2400" dirty="0" smtClean="0">
                <a:solidFill>
                  <a:srgbClr val="FF0000"/>
                </a:solidFill>
                <a:latin typeface="Arial" pitchFamily="34" charset="0"/>
                <a:cs typeface="Arial" pitchFamily="34" charset="0"/>
              </a:rPr>
              <a:t>(Mg is </a:t>
            </a:r>
            <a:r>
              <a:rPr lang="en-TT" sz="2400" u="sng" dirty="0" smtClean="0">
                <a:solidFill>
                  <a:srgbClr val="FF0000"/>
                </a:solidFill>
                <a:latin typeface="Arial" pitchFamily="34" charset="0"/>
                <a:cs typeface="Arial" pitchFamily="34" charset="0"/>
              </a:rPr>
              <a:t>oxidised</a:t>
            </a:r>
            <a:r>
              <a:rPr lang="en-TT" sz="2400" dirty="0" smtClean="0">
                <a:solidFill>
                  <a:srgbClr val="FF0000"/>
                </a:solidFill>
                <a:latin typeface="Arial" pitchFamily="34" charset="0"/>
                <a:cs typeface="Arial" pitchFamily="34" charset="0"/>
              </a:rPr>
              <a:t>)</a:t>
            </a:r>
            <a:endParaRPr lang="en-TT" sz="2400" baseline="30000" dirty="0" smtClean="0">
              <a:solidFill>
                <a:srgbClr val="FF0000"/>
              </a:solidFill>
              <a:latin typeface="Arial" pitchFamily="34" charset="0"/>
              <a:cs typeface="Arial" pitchFamily="34" charset="0"/>
            </a:endParaRPr>
          </a:p>
          <a:p>
            <a:pPr algn="l"/>
            <a:endParaRPr lang="en-TT" sz="2800" dirty="0" smtClean="0">
              <a:solidFill>
                <a:schemeClr val="tx1"/>
              </a:solidFill>
              <a:latin typeface="Arial" pitchFamily="34" charset="0"/>
              <a:cs typeface="Arial" pitchFamily="34" charset="0"/>
            </a:endParaRPr>
          </a:p>
          <a:p>
            <a:pPr algn="l"/>
            <a:r>
              <a:rPr lang="en-TT" sz="2800" dirty="0" smtClean="0">
                <a:solidFill>
                  <a:schemeClr val="tx1"/>
                </a:solidFill>
                <a:latin typeface="Arial" pitchFamily="34" charset="0"/>
                <a:cs typeface="Arial" pitchFamily="34" charset="0"/>
              </a:rPr>
              <a:t>Those </a:t>
            </a:r>
            <a:r>
              <a:rPr lang="en-TT" sz="2800" dirty="0" smtClean="0">
                <a:solidFill>
                  <a:srgbClr val="FF0000"/>
                </a:solidFill>
                <a:latin typeface="Arial" pitchFamily="34" charset="0"/>
                <a:cs typeface="Arial" pitchFamily="34" charset="0"/>
              </a:rPr>
              <a:t>electrons have been gained</a:t>
            </a:r>
            <a:r>
              <a:rPr lang="en-TT" sz="2800" dirty="0" smtClean="0">
                <a:solidFill>
                  <a:schemeClr val="tx1"/>
                </a:solidFill>
                <a:latin typeface="Arial" pitchFamily="34" charset="0"/>
                <a:cs typeface="Arial" pitchFamily="34" charset="0"/>
              </a:rPr>
              <a:t>  by the copper(II) </a:t>
            </a:r>
            <a:r>
              <a:rPr lang="en-TT" sz="2800" dirty="0" smtClean="0">
                <a:solidFill>
                  <a:srgbClr val="FF0000"/>
                </a:solidFill>
                <a:latin typeface="Arial" pitchFamily="34" charset="0"/>
                <a:cs typeface="Arial" pitchFamily="34" charset="0"/>
              </a:rPr>
              <a:t>ions</a:t>
            </a:r>
            <a:r>
              <a:rPr lang="en-TT" sz="2800" dirty="0" smtClean="0">
                <a:solidFill>
                  <a:schemeClr val="tx1"/>
                </a:solidFill>
                <a:latin typeface="Arial" pitchFamily="34" charset="0"/>
                <a:cs typeface="Arial" pitchFamily="34" charset="0"/>
              </a:rPr>
              <a:t> to make the </a:t>
            </a:r>
            <a:r>
              <a:rPr lang="en-TT" sz="2800" dirty="0" smtClean="0">
                <a:solidFill>
                  <a:srgbClr val="FF0000"/>
                </a:solidFill>
                <a:latin typeface="Arial" pitchFamily="34" charset="0"/>
                <a:cs typeface="Arial" pitchFamily="34" charset="0"/>
              </a:rPr>
              <a:t>atoms</a:t>
            </a:r>
            <a:r>
              <a:rPr lang="en-TT" sz="2800" dirty="0" smtClean="0">
                <a:solidFill>
                  <a:schemeClr val="tx1"/>
                </a:solidFill>
                <a:latin typeface="Arial" pitchFamily="34" charset="0"/>
                <a:cs typeface="Arial" pitchFamily="34" charset="0"/>
              </a:rPr>
              <a:t> present in metallic copper.</a:t>
            </a:r>
          </a:p>
          <a:p>
            <a:pPr algn="l"/>
            <a:endParaRPr lang="en-TT" sz="2800" dirty="0" smtClean="0">
              <a:solidFill>
                <a:schemeClr val="tx1"/>
              </a:solidFill>
              <a:latin typeface="Arial" pitchFamily="34" charset="0"/>
              <a:cs typeface="Arial" pitchFamily="34" charset="0"/>
            </a:endParaRPr>
          </a:p>
          <a:p>
            <a:pPr algn="l"/>
            <a:r>
              <a:rPr lang="en-TT" sz="2400" dirty="0" smtClean="0">
                <a:solidFill>
                  <a:schemeClr val="tx1"/>
                </a:solidFill>
                <a:latin typeface="Arial" pitchFamily="34" charset="0"/>
                <a:cs typeface="Arial" pitchFamily="34" charset="0"/>
              </a:rPr>
              <a:t>Cu</a:t>
            </a:r>
            <a:r>
              <a:rPr lang="en-TT" sz="2400" baseline="30000" dirty="0" smtClean="0">
                <a:solidFill>
                  <a:schemeClr val="tx1"/>
                </a:solidFill>
                <a:latin typeface="Arial" pitchFamily="34" charset="0"/>
                <a:cs typeface="Arial" pitchFamily="34" charset="0"/>
              </a:rPr>
              <a:t>2+</a:t>
            </a:r>
            <a:r>
              <a:rPr lang="en-TT" sz="2400" baseline="-25000" dirty="0" smtClean="0">
                <a:solidFill>
                  <a:schemeClr val="tx1"/>
                </a:solidFill>
                <a:latin typeface="Arial" pitchFamily="34" charset="0"/>
                <a:cs typeface="Arial" pitchFamily="34" charset="0"/>
              </a:rPr>
              <a:t>(s)</a:t>
            </a:r>
            <a:r>
              <a:rPr lang="en-TT" sz="2400" dirty="0" smtClean="0">
                <a:solidFill>
                  <a:schemeClr val="tx1"/>
                </a:solidFill>
                <a:latin typeface="Arial" pitchFamily="34" charset="0"/>
                <a:cs typeface="Arial" pitchFamily="34" charset="0"/>
              </a:rPr>
              <a:t>+ 2e</a:t>
            </a:r>
            <a:r>
              <a:rPr lang="en-TT" baseline="30000" dirty="0" smtClean="0">
                <a:solidFill>
                  <a:schemeClr val="tx1"/>
                </a:solidFill>
                <a:latin typeface="Arial" pitchFamily="34" charset="0"/>
                <a:cs typeface="Arial" pitchFamily="34" charset="0"/>
              </a:rPr>
              <a:t>- </a:t>
            </a:r>
            <a:r>
              <a:rPr lang="en-TT" sz="2400" dirty="0" smtClean="0">
                <a:solidFill>
                  <a:schemeClr val="tx1"/>
                </a:solidFill>
              </a:rPr>
              <a:t>→ </a:t>
            </a:r>
            <a:r>
              <a:rPr lang="en-TT" sz="2400" dirty="0" smtClean="0">
                <a:solidFill>
                  <a:schemeClr val="tx1"/>
                </a:solidFill>
                <a:latin typeface="Arial" pitchFamily="34" charset="0"/>
                <a:cs typeface="Arial" pitchFamily="34" charset="0"/>
              </a:rPr>
              <a:t>Cu</a:t>
            </a:r>
            <a:r>
              <a:rPr lang="en-TT" sz="2400" baseline="-25000" dirty="0" smtClean="0">
                <a:solidFill>
                  <a:schemeClr val="tx1"/>
                </a:solidFill>
              </a:rPr>
              <a:t>(s)           </a:t>
            </a:r>
            <a:r>
              <a:rPr lang="en-TT" sz="2400" dirty="0" smtClean="0">
                <a:solidFill>
                  <a:srgbClr val="FF0000"/>
                </a:solidFill>
              </a:rPr>
              <a:t>(</a:t>
            </a:r>
            <a:r>
              <a:rPr lang="en-TT" sz="2400" dirty="0" smtClean="0">
                <a:solidFill>
                  <a:srgbClr val="FF0000"/>
                </a:solidFill>
                <a:latin typeface="Arial" pitchFamily="34" charset="0"/>
                <a:cs typeface="Arial" pitchFamily="34" charset="0"/>
              </a:rPr>
              <a:t>Cu</a:t>
            </a:r>
            <a:r>
              <a:rPr lang="en-TT" sz="2400" baseline="30000" dirty="0" smtClean="0">
                <a:solidFill>
                  <a:srgbClr val="FF0000"/>
                </a:solidFill>
                <a:latin typeface="Arial" pitchFamily="34" charset="0"/>
                <a:cs typeface="Arial" pitchFamily="34" charset="0"/>
              </a:rPr>
              <a:t>2+</a:t>
            </a:r>
            <a:r>
              <a:rPr lang="en-TT" sz="2400" dirty="0" smtClean="0">
                <a:solidFill>
                  <a:srgbClr val="FF0000"/>
                </a:solidFill>
              </a:rPr>
              <a:t> </a:t>
            </a:r>
            <a:r>
              <a:rPr lang="en-TT" sz="2400" dirty="0" smtClean="0">
                <a:solidFill>
                  <a:srgbClr val="FF0000"/>
                </a:solidFill>
                <a:latin typeface="Arial" pitchFamily="34" charset="0"/>
                <a:cs typeface="Arial" pitchFamily="34" charset="0"/>
              </a:rPr>
              <a:t>is </a:t>
            </a:r>
            <a:r>
              <a:rPr lang="en-TT" sz="2400" u="sng" dirty="0" smtClean="0">
                <a:solidFill>
                  <a:srgbClr val="FF0000"/>
                </a:solidFill>
                <a:latin typeface="Arial" pitchFamily="34" charset="0"/>
                <a:cs typeface="Arial" pitchFamily="34" charset="0"/>
              </a:rPr>
              <a:t>reduced</a:t>
            </a:r>
            <a:r>
              <a:rPr lang="en-TT" sz="2400" dirty="0" smtClean="0">
                <a:solidFill>
                  <a:srgbClr val="FF0000"/>
                </a:solidFill>
              </a:rPr>
              <a:t>)</a:t>
            </a:r>
            <a:endParaRPr lang="en-TT" sz="2400" dirty="0">
              <a:solidFill>
                <a:srgbClr val="FF0000"/>
              </a:solidFill>
            </a:endParaRPr>
          </a:p>
          <a:p>
            <a:pPr algn="l"/>
            <a:endParaRPr lang="en-TT" sz="2800" dirty="0" smtClean="0">
              <a:latin typeface="Arial" pitchFamily="34" charset="0"/>
              <a:cs typeface="Arial" pitchFamily="34" charset="0"/>
            </a:endParaRPr>
          </a:p>
          <a:p>
            <a:pPr algn="l"/>
            <a:r>
              <a:rPr lang="en-TT" sz="2800" dirty="0" smtClean="0">
                <a:solidFill>
                  <a:schemeClr val="tx1"/>
                </a:solidFill>
                <a:latin typeface="Arial" pitchFamily="34" charset="0"/>
                <a:cs typeface="Arial" pitchFamily="34" charset="0"/>
              </a:rPr>
              <a:t>(Remember: </a:t>
            </a:r>
            <a:r>
              <a:rPr lang="en-TT" sz="2800" dirty="0" smtClean="0">
                <a:solidFill>
                  <a:srgbClr val="FF0000"/>
                </a:solidFill>
                <a:latin typeface="Arial" pitchFamily="34" charset="0"/>
                <a:cs typeface="Arial" pitchFamily="34" charset="0"/>
              </a:rPr>
              <a:t>OIL</a:t>
            </a:r>
            <a:r>
              <a:rPr lang="en-TT" sz="2800" dirty="0" smtClean="0">
                <a:solidFill>
                  <a:srgbClr val="0070C0"/>
                </a:solidFill>
                <a:latin typeface="Arial" pitchFamily="34" charset="0"/>
                <a:cs typeface="Arial" pitchFamily="34" charset="0"/>
              </a:rPr>
              <a:t>RIG</a:t>
            </a:r>
            <a:r>
              <a:rPr lang="en-TT" sz="2800" dirty="0" smtClean="0">
                <a:solidFill>
                  <a:schemeClr val="tx1"/>
                </a:solidFill>
                <a:latin typeface="Arial" pitchFamily="34" charset="0"/>
                <a:cs typeface="Arial" pitchFamily="34" charset="0"/>
              </a:rPr>
              <a:t>)</a:t>
            </a:r>
            <a:endParaRPr lang="en-TT" sz="28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xmlns="" val="3309420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 calcmode="lin" valueType="num">
                                      <p:cBhvr additive="base">
                                        <p:cTn id="1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animEffect transition="in" filter="circle(in)">
                                      <p:cBhvr>
                                        <p:cTn id="19"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51520" y="188640"/>
            <a:ext cx="8712968" cy="6552728"/>
          </a:xfrm>
        </p:spPr>
      </p:pic>
    </p:spTree>
    <p:extLst>
      <p:ext uri="{BB962C8B-B14F-4D97-AF65-F5344CB8AC3E}">
        <p14:creationId xmlns:p14="http://schemas.microsoft.com/office/powerpoint/2010/main" xmlns="" val="2377164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522" y="7462"/>
            <a:ext cx="9144000" cy="648072"/>
          </a:xfrm>
        </p:spPr>
        <p:txBody>
          <a:bodyPr>
            <a:noAutofit/>
          </a:bodyPr>
          <a:lstStyle/>
          <a:p>
            <a:r>
              <a:rPr lang="en-TT" sz="4000" b="1" dirty="0" smtClean="0">
                <a:ln w="12700">
                  <a:solidFill>
                    <a:sysClr val="windowText" lastClr="000000"/>
                  </a:solidFill>
                  <a:prstDash val="solid"/>
                </a:ln>
                <a:solidFill>
                  <a:srgbClr val="7030A0"/>
                </a:solidFill>
                <a:effectLst>
                  <a:outerShdw blurRad="41275" dist="20320" dir="1800000" algn="tl" rotWithShape="0">
                    <a:srgbClr val="000000">
                      <a:alpha val="40000"/>
                    </a:srgbClr>
                  </a:outerShdw>
                </a:effectLst>
                <a:latin typeface="Arial" pitchFamily="34" charset="0"/>
                <a:cs typeface="Arial" pitchFamily="34" charset="0"/>
              </a:rPr>
              <a:t>Using hydrogen as a reducing agent</a:t>
            </a:r>
            <a:endParaRPr lang="en-TT" sz="4000" b="1" dirty="0">
              <a:ln w="12700">
                <a:solidFill>
                  <a:sysClr val="windowText" lastClr="000000"/>
                </a:solidFill>
                <a:prstDash val="solid"/>
              </a:ln>
              <a:solidFill>
                <a:srgbClr val="7030A0"/>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179512" y="764704"/>
            <a:ext cx="8856984" cy="6093296"/>
          </a:xfrm>
        </p:spPr>
        <p:txBody>
          <a:bodyPr>
            <a:normAutofit/>
          </a:bodyPr>
          <a:lstStyle/>
          <a:p>
            <a:pPr algn="l"/>
            <a:r>
              <a:rPr lang="en-TT" sz="2600" u="sng" dirty="0" smtClean="0">
                <a:solidFill>
                  <a:schemeClr val="tx1"/>
                </a:solidFill>
                <a:latin typeface="Arial" pitchFamily="34" charset="0"/>
                <a:cs typeface="Arial" pitchFamily="34" charset="0"/>
              </a:rPr>
              <a:t>The reduction of copper(II) oxide to copper</a:t>
            </a:r>
          </a:p>
          <a:p>
            <a:pPr algn="l"/>
            <a:r>
              <a:rPr lang="en-TT" sz="2600" dirty="0" smtClean="0">
                <a:solidFill>
                  <a:srgbClr val="FF0000"/>
                </a:solidFill>
                <a:latin typeface="Arial" pitchFamily="34" charset="0"/>
                <a:cs typeface="Arial" pitchFamily="34" charset="0"/>
              </a:rPr>
              <a:t>Copper</a:t>
            </a:r>
            <a:r>
              <a:rPr lang="en-TT" sz="2600" dirty="0" smtClean="0">
                <a:solidFill>
                  <a:schemeClr val="tx1"/>
                </a:solidFill>
                <a:latin typeface="Arial" pitchFamily="34" charset="0"/>
                <a:cs typeface="Arial" pitchFamily="34" charset="0"/>
              </a:rPr>
              <a:t> won’t react with </a:t>
            </a:r>
            <a:r>
              <a:rPr lang="en-TT" sz="2600" dirty="0" smtClean="0">
                <a:solidFill>
                  <a:srgbClr val="FF0000"/>
                </a:solidFill>
                <a:latin typeface="Arial" pitchFamily="34" charset="0"/>
                <a:cs typeface="Arial" pitchFamily="34" charset="0"/>
              </a:rPr>
              <a:t>water</a:t>
            </a:r>
            <a:r>
              <a:rPr lang="en-TT" sz="2600" dirty="0" smtClean="0">
                <a:solidFill>
                  <a:schemeClr val="tx1"/>
                </a:solidFill>
                <a:latin typeface="Arial" pitchFamily="34" charset="0"/>
                <a:cs typeface="Arial" pitchFamily="34" charset="0"/>
              </a:rPr>
              <a:t> because copper is </a:t>
            </a:r>
            <a:r>
              <a:rPr lang="en-TT" sz="2600" u="sng" dirty="0" smtClean="0">
                <a:solidFill>
                  <a:srgbClr val="FF0000"/>
                </a:solidFill>
                <a:latin typeface="Arial" pitchFamily="34" charset="0"/>
                <a:cs typeface="Arial" pitchFamily="34" charset="0"/>
              </a:rPr>
              <a:t>below</a:t>
            </a:r>
            <a:r>
              <a:rPr lang="en-TT" sz="2600" dirty="0" smtClean="0">
                <a:solidFill>
                  <a:schemeClr val="tx1"/>
                </a:solidFill>
                <a:latin typeface="Arial" pitchFamily="34" charset="0"/>
                <a:cs typeface="Arial" pitchFamily="34" charset="0"/>
              </a:rPr>
              <a:t> hydrogen in the Reactivity Series, but that means that you </a:t>
            </a:r>
            <a:r>
              <a:rPr lang="en-TT" sz="2600" u="sng" dirty="0" smtClean="0">
                <a:solidFill>
                  <a:srgbClr val="FF0000"/>
                </a:solidFill>
                <a:latin typeface="Arial" pitchFamily="34" charset="0"/>
                <a:cs typeface="Arial" pitchFamily="34" charset="0"/>
              </a:rPr>
              <a:t>can</a:t>
            </a:r>
            <a:r>
              <a:rPr lang="en-TT" sz="2600" dirty="0" smtClean="0">
                <a:solidFill>
                  <a:schemeClr val="tx1"/>
                </a:solidFill>
                <a:latin typeface="Arial" pitchFamily="34" charset="0"/>
                <a:cs typeface="Arial" pitchFamily="34" charset="0"/>
              </a:rPr>
              <a:t> get a reaction between hydrogen and copper(II) oxide.</a:t>
            </a:r>
          </a:p>
          <a:p>
            <a:pPr algn="l"/>
            <a:endParaRPr lang="en-TT" sz="2600" dirty="0">
              <a:solidFill>
                <a:schemeClr val="tx1"/>
              </a:solidFill>
              <a:latin typeface="Arial" pitchFamily="34" charset="0"/>
              <a:cs typeface="Arial" pitchFamily="34" charset="0"/>
            </a:endParaRPr>
          </a:p>
          <a:p>
            <a:pPr algn="l"/>
            <a:endParaRPr lang="en-TT" sz="2600" dirty="0" smtClean="0">
              <a:solidFill>
                <a:schemeClr val="tx1"/>
              </a:solidFill>
              <a:latin typeface="Arial" pitchFamily="34" charset="0"/>
              <a:cs typeface="Arial" pitchFamily="34" charset="0"/>
            </a:endParaRPr>
          </a:p>
          <a:p>
            <a:pPr algn="l"/>
            <a:endParaRPr lang="en-TT" sz="2600" dirty="0">
              <a:solidFill>
                <a:schemeClr val="tx1"/>
              </a:solidFill>
              <a:latin typeface="Arial" pitchFamily="34" charset="0"/>
              <a:cs typeface="Arial" pitchFamily="34" charset="0"/>
            </a:endParaRPr>
          </a:p>
          <a:p>
            <a:pPr algn="l"/>
            <a:endParaRPr lang="en-TT" sz="2600" dirty="0" smtClean="0">
              <a:solidFill>
                <a:schemeClr val="tx1"/>
              </a:solidFill>
              <a:latin typeface="Arial" pitchFamily="34" charset="0"/>
              <a:cs typeface="Arial" pitchFamily="34" charset="0"/>
            </a:endParaRPr>
          </a:p>
          <a:p>
            <a:pPr algn="l"/>
            <a:endParaRPr lang="en-TT" sz="2600" dirty="0">
              <a:solidFill>
                <a:schemeClr val="tx1"/>
              </a:solidFill>
              <a:latin typeface="Arial" pitchFamily="34" charset="0"/>
              <a:cs typeface="Arial" pitchFamily="34" charset="0"/>
            </a:endParaRPr>
          </a:p>
          <a:p>
            <a:pPr algn="l"/>
            <a:endParaRPr lang="en-TT" sz="2600" dirty="0" smtClean="0">
              <a:solidFill>
                <a:schemeClr val="tx1"/>
              </a:solidFill>
              <a:latin typeface="Arial" pitchFamily="34" charset="0"/>
              <a:cs typeface="Arial" pitchFamily="34" charset="0"/>
            </a:endParaRPr>
          </a:p>
          <a:p>
            <a:pPr algn="l"/>
            <a:endParaRPr lang="en-TT" sz="2600" dirty="0" smtClean="0">
              <a:solidFill>
                <a:schemeClr val="tx1"/>
              </a:solidFill>
              <a:latin typeface="Arial" pitchFamily="34" charset="0"/>
              <a:cs typeface="Arial" pitchFamily="34" charset="0"/>
            </a:endParaRPr>
          </a:p>
          <a:p>
            <a:pPr algn="l"/>
            <a:r>
              <a:rPr lang="en-TT" sz="2600" dirty="0" smtClean="0">
                <a:solidFill>
                  <a:schemeClr val="tx1"/>
                </a:solidFill>
                <a:latin typeface="Arial" pitchFamily="34" charset="0"/>
                <a:cs typeface="Arial" pitchFamily="34" charset="0"/>
              </a:rPr>
              <a:t>The hydrogen removes the oxygen from the copper(II) oxide, so that hydrogen is a reducing agent.</a:t>
            </a:r>
            <a:endParaRPr lang="en-TT" sz="2600" dirty="0">
              <a:solidFill>
                <a:schemeClr val="tx1"/>
              </a:solidFill>
              <a:latin typeface="Arial" pitchFamily="34" charset="0"/>
              <a:cs typeface="Arial"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3079" y="2708920"/>
            <a:ext cx="9144000" cy="2743200"/>
          </a:xfrm>
          <a:prstGeom prst="rect">
            <a:avLst/>
          </a:prstGeom>
        </p:spPr>
      </p:pic>
    </p:spTree>
    <p:extLst>
      <p:ext uri="{BB962C8B-B14F-4D97-AF65-F5344CB8AC3E}">
        <p14:creationId xmlns:p14="http://schemas.microsoft.com/office/powerpoint/2010/main" xmlns="" val="3925114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9" end="9"/>
                                            </p:txEl>
                                          </p:spTgt>
                                        </p:tgtEl>
                                        <p:attrNameLst>
                                          <p:attrName>style.visibility</p:attrName>
                                        </p:attrNameLst>
                                      </p:cBhvr>
                                      <p:to>
                                        <p:strVal val="visible"/>
                                      </p:to>
                                    </p:set>
                                    <p:animEffect transition="in" filter="fade">
                                      <p:cBhvr>
                                        <p:cTn id="18" dur="1000"/>
                                        <p:tgtEl>
                                          <p:spTgt spid="3">
                                            <p:txEl>
                                              <p:pRg st="9" end="9"/>
                                            </p:txEl>
                                          </p:spTgt>
                                        </p:tgtEl>
                                      </p:cBhvr>
                                    </p:animEffect>
                                    <p:anim calcmode="lin" valueType="num">
                                      <p:cBhvr>
                                        <p:cTn id="19"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16632"/>
            <a:ext cx="7772400" cy="722511"/>
          </a:xfrm>
        </p:spPr>
        <p:txBody>
          <a:bodyPr>
            <a:normAutofit fontScale="90000"/>
          </a:bodyPr>
          <a:lstStyle/>
          <a:p>
            <a:r>
              <a:rPr lang="en-TT" b="1" dirty="0" smtClean="0">
                <a:ln w="12700">
                  <a:solidFill>
                    <a:sysClr val="windowText" lastClr="000000"/>
                  </a:solidFill>
                  <a:prstDash val="solid"/>
                </a:ln>
                <a:solidFill>
                  <a:srgbClr val="00B0F0"/>
                </a:solidFill>
                <a:effectLst>
                  <a:outerShdw blurRad="41275" dist="20320" dir="1800000" algn="tl" rotWithShape="0">
                    <a:srgbClr val="000000">
                      <a:alpha val="40000"/>
                    </a:srgbClr>
                  </a:outerShdw>
                </a:effectLst>
                <a:latin typeface="Arial" pitchFamily="34" charset="0"/>
                <a:cs typeface="Arial" pitchFamily="34" charset="0"/>
              </a:rPr>
              <a:t>Experiment</a:t>
            </a:r>
            <a:endParaRPr lang="en-TT" b="1" dirty="0">
              <a:ln w="12700">
                <a:solidFill>
                  <a:sysClr val="windowText" lastClr="000000"/>
                </a:solidFill>
                <a:prstDash val="solid"/>
              </a:ln>
              <a:solidFill>
                <a:srgbClr val="00B0F0"/>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251520" y="764704"/>
            <a:ext cx="8712968" cy="5976664"/>
          </a:xfrm>
        </p:spPr>
        <p:txBody>
          <a:bodyPr>
            <a:normAutofit/>
          </a:bodyPr>
          <a:lstStyle/>
          <a:p>
            <a:pPr algn="l"/>
            <a:r>
              <a:rPr lang="en-TT" sz="2600" dirty="0" smtClean="0">
                <a:solidFill>
                  <a:schemeClr val="tx1"/>
                </a:solidFill>
                <a:latin typeface="Arial" pitchFamily="34" charset="0"/>
                <a:cs typeface="Arial" pitchFamily="34" charset="0"/>
              </a:rPr>
              <a:t>Hydrogen is passed over hot copper(II) oxide. The oxide glows </a:t>
            </a:r>
            <a:r>
              <a:rPr lang="en-TT" sz="2600" dirty="0" smtClean="0">
                <a:solidFill>
                  <a:srgbClr val="FF0000"/>
                </a:solidFill>
                <a:latin typeface="Arial" pitchFamily="34" charset="0"/>
                <a:cs typeface="Arial" pitchFamily="34" charset="0"/>
              </a:rPr>
              <a:t>red hot </a:t>
            </a:r>
            <a:r>
              <a:rPr lang="en-TT" sz="2600" dirty="0" smtClean="0">
                <a:solidFill>
                  <a:schemeClr val="tx1"/>
                </a:solidFill>
                <a:latin typeface="Arial" pitchFamily="34" charset="0"/>
                <a:cs typeface="Arial" pitchFamily="34" charset="0"/>
              </a:rPr>
              <a:t>and continues glowing, even if you remove the Bunsen burner. Lots of heat is released during the reaction.</a:t>
            </a:r>
          </a:p>
          <a:p>
            <a:pPr algn="l"/>
            <a:endParaRPr lang="en-TT" sz="2600" dirty="0">
              <a:solidFill>
                <a:schemeClr val="tx1"/>
              </a:solidFill>
              <a:latin typeface="Arial" pitchFamily="34" charset="0"/>
              <a:cs typeface="Arial" pitchFamily="34" charset="0"/>
            </a:endParaRPr>
          </a:p>
          <a:p>
            <a:pPr algn="l"/>
            <a:endParaRPr lang="en-TT" sz="2600" dirty="0" smtClean="0">
              <a:solidFill>
                <a:schemeClr val="tx1"/>
              </a:solidFill>
              <a:latin typeface="Arial" pitchFamily="34" charset="0"/>
              <a:cs typeface="Arial" pitchFamily="34" charset="0"/>
            </a:endParaRPr>
          </a:p>
          <a:p>
            <a:pPr algn="l"/>
            <a:endParaRPr lang="en-TT" sz="2600" dirty="0">
              <a:solidFill>
                <a:schemeClr val="tx1"/>
              </a:solidFill>
              <a:latin typeface="Arial" pitchFamily="34" charset="0"/>
              <a:cs typeface="Arial" pitchFamily="34" charset="0"/>
            </a:endParaRPr>
          </a:p>
          <a:p>
            <a:pPr algn="l"/>
            <a:endParaRPr lang="en-TT" sz="2600" dirty="0" smtClean="0">
              <a:solidFill>
                <a:schemeClr val="tx1"/>
              </a:solidFill>
              <a:latin typeface="Arial" pitchFamily="34" charset="0"/>
              <a:cs typeface="Arial" pitchFamily="34" charset="0"/>
            </a:endParaRPr>
          </a:p>
          <a:p>
            <a:pPr algn="l"/>
            <a:endParaRPr lang="en-TT" sz="2600" dirty="0">
              <a:solidFill>
                <a:schemeClr val="tx1"/>
              </a:solidFill>
              <a:latin typeface="Arial" pitchFamily="34" charset="0"/>
              <a:cs typeface="Arial" pitchFamily="34" charset="0"/>
            </a:endParaRPr>
          </a:p>
          <a:p>
            <a:pPr algn="l"/>
            <a:r>
              <a:rPr lang="en-TT" sz="2600" dirty="0" smtClean="0">
                <a:solidFill>
                  <a:srgbClr val="0070C0"/>
                </a:solidFill>
                <a:latin typeface="Arial" pitchFamily="34" charset="0"/>
                <a:cs typeface="Arial" pitchFamily="34" charset="0"/>
              </a:rPr>
              <a:t>Colourless liquid – water</a:t>
            </a:r>
          </a:p>
          <a:p>
            <a:pPr algn="l"/>
            <a:r>
              <a:rPr lang="en-TT" sz="2600" dirty="0" err="1" smtClean="0">
                <a:solidFill>
                  <a:srgbClr val="CC0000"/>
                </a:solidFill>
                <a:latin typeface="Arial" pitchFamily="34" charset="0"/>
                <a:cs typeface="Arial" pitchFamily="34" charset="0"/>
              </a:rPr>
              <a:t>Pinky</a:t>
            </a:r>
            <a:r>
              <a:rPr lang="en-TT" sz="2600" dirty="0" smtClean="0">
                <a:solidFill>
                  <a:srgbClr val="CC0000"/>
                </a:solidFill>
                <a:latin typeface="Arial" pitchFamily="34" charset="0"/>
                <a:cs typeface="Arial" pitchFamily="34" charset="0"/>
              </a:rPr>
              <a:t> brown solid – copper</a:t>
            </a:r>
          </a:p>
          <a:p>
            <a:pPr algn="l"/>
            <a:r>
              <a:rPr lang="en-TT" sz="2600" dirty="0" smtClean="0">
                <a:solidFill>
                  <a:schemeClr val="tx1"/>
                </a:solidFill>
                <a:latin typeface="Arial" pitchFamily="34" charset="0"/>
                <a:cs typeface="Arial" pitchFamily="34" charset="0"/>
              </a:rPr>
              <a:t>Small flame at end – excess hydrogen being burned off</a:t>
            </a: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9512" y="2420888"/>
            <a:ext cx="8712968" cy="2429412"/>
          </a:xfrm>
          <a:prstGeom prst="rect">
            <a:avLst/>
          </a:prstGeom>
        </p:spPr>
      </p:pic>
    </p:spTree>
    <p:extLst>
      <p:ext uri="{BB962C8B-B14F-4D97-AF65-F5344CB8AC3E}">
        <p14:creationId xmlns:p14="http://schemas.microsoft.com/office/powerpoint/2010/main" xmlns="" val="1452423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 calcmode="lin" valueType="num">
                                      <p:cBhvr additive="base">
                                        <p:cTn id="1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 calcmode="lin" valueType="num">
                                      <p:cBhvr additive="base">
                                        <p:cTn id="24"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 calcmode="lin" valueType="num">
                                      <p:cBhvr additive="base">
                                        <p:cTn id="30"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16632"/>
            <a:ext cx="7772400" cy="1298575"/>
          </a:xfrm>
        </p:spPr>
        <p:txBody>
          <a:bodyPr>
            <a:normAutofit fontScale="90000"/>
          </a:bodyPr>
          <a:lstStyle/>
          <a:p>
            <a:r>
              <a:rPr lang="en-TT" sz="4000" b="1" dirty="0" smtClean="0">
                <a:ln w="12700">
                  <a:solidFill>
                    <a:sysClr val="windowText" lastClr="000000"/>
                  </a:solidFill>
                  <a:prstDash val="solid"/>
                </a:ln>
                <a:solidFill>
                  <a:srgbClr val="0070C0"/>
                </a:solidFill>
                <a:effectLst>
                  <a:outerShdw blurRad="41275" dist="20320" dir="1800000" algn="tl" rotWithShape="0">
                    <a:srgbClr val="000000">
                      <a:alpha val="40000"/>
                    </a:srgbClr>
                  </a:outerShdw>
                </a:effectLst>
                <a:latin typeface="Arial" pitchFamily="34" charset="0"/>
                <a:cs typeface="Arial" pitchFamily="34" charset="0"/>
              </a:rPr>
              <a:t>Displacement reactions involving solutions of salts</a:t>
            </a:r>
            <a:endParaRPr lang="en-TT" sz="4000" b="1" dirty="0">
              <a:ln w="12700">
                <a:solidFill>
                  <a:sysClr val="windowText" lastClr="000000"/>
                </a:solidFill>
                <a:prstDash val="solid"/>
              </a:ln>
              <a:solidFill>
                <a:srgbClr val="0070C0"/>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179512" y="1340768"/>
            <a:ext cx="8856984" cy="5400600"/>
          </a:xfrm>
        </p:spPr>
        <p:txBody>
          <a:bodyPr>
            <a:normAutofit/>
          </a:bodyPr>
          <a:lstStyle/>
          <a:p>
            <a:pPr algn="l"/>
            <a:r>
              <a:rPr lang="en-TT" sz="2600" u="sng" dirty="0" smtClean="0">
                <a:solidFill>
                  <a:schemeClr val="tx1"/>
                </a:solidFill>
                <a:latin typeface="Arial" pitchFamily="34" charset="0"/>
                <a:cs typeface="Arial" pitchFamily="34" charset="0"/>
              </a:rPr>
              <a:t>The reaction between zinc and copper(II) sulphate solution</a:t>
            </a:r>
          </a:p>
          <a:p>
            <a:pPr algn="l"/>
            <a:endParaRPr lang="en-TT" sz="2400" u="sng" dirty="0" smtClean="0">
              <a:solidFill>
                <a:schemeClr val="tx1"/>
              </a:solidFill>
              <a:latin typeface="Arial" pitchFamily="34" charset="0"/>
              <a:cs typeface="Arial" pitchFamily="34" charset="0"/>
            </a:endParaRPr>
          </a:p>
          <a:p>
            <a:pPr algn="l"/>
            <a:r>
              <a:rPr lang="en-TT" sz="2400" dirty="0" smtClean="0">
                <a:solidFill>
                  <a:schemeClr val="tx1"/>
                </a:solidFill>
                <a:latin typeface="Arial" pitchFamily="34" charset="0"/>
                <a:cs typeface="Arial" pitchFamily="34" charset="0"/>
              </a:rPr>
              <a:t>Zn</a:t>
            </a:r>
            <a:r>
              <a:rPr lang="en-TT" sz="2400" baseline="-25000" dirty="0" smtClean="0">
                <a:solidFill>
                  <a:schemeClr val="tx1"/>
                </a:solidFill>
                <a:latin typeface="Arial" pitchFamily="34" charset="0"/>
                <a:cs typeface="Arial" pitchFamily="34" charset="0"/>
              </a:rPr>
              <a:t>(s)</a:t>
            </a:r>
            <a:r>
              <a:rPr lang="en-TT" sz="2400" dirty="0" smtClean="0">
                <a:solidFill>
                  <a:schemeClr val="tx1"/>
                </a:solidFill>
                <a:latin typeface="Arial" pitchFamily="34" charset="0"/>
                <a:cs typeface="Arial" pitchFamily="34" charset="0"/>
              </a:rPr>
              <a:t> + CuSO</a:t>
            </a:r>
            <a:r>
              <a:rPr lang="en-TT" sz="2400" baseline="-25000" dirty="0" smtClean="0">
                <a:solidFill>
                  <a:schemeClr val="tx1"/>
                </a:solidFill>
                <a:latin typeface="Arial" pitchFamily="34" charset="0"/>
                <a:cs typeface="Arial" pitchFamily="34" charset="0"/>
              </a:rPr>
              <a:t>4(</a:t>
            </a:r>
            <a:r>
              <a:rPr lang="en-TT" sz="2400" baseline="-25000" dirty="0" err="1" smtClean="0">
                <a:solidFill>
                  <a:schemeClr val="tx1"/>
                </a:solidFill>
                <a:latin typeface="Arial" pitchFamily="34" charset="0"/>
                <a:cs typeface="Arial" pitchFamily="34" charset="0"/>
              </a:rPr>
              <a:t>aq</a:t>
            </a:r>
            <a:r>
              <a:rPr lang="en-TT" sz="2400" baseline="-25000" dirty="0" smtClean="0">
                <a:solidFill>
                  <a:schemeClr val="tx1"/>
                </a:solidFill>
                <a:latin typeface="Arial" pitchFamily="34" charset="0"/>
                <a:cs typeface="Arial" pitchFamily="34" charset="0"/>
              </a:rPr>
              <a:t>) </a:t>
            </a:r>
            <a:r>
              <a:rPr lang="en-TT" sz="2400" dirty="0">
                <a:solidFill>
                  <a:schemeClr val="tx1"/>
                </a:solidFill>
              </a:rPr>
              <a:t>→ </a:t>
            </a:r>
            <a:r>
              <a:rPr lang="en-TT" sz="2400" dirty="0" smtClean="0">
                <a:solidFill>
                  <a:schemeClr val="tx1"/>
                </a:solidFill>
                <a:latin typeface="Arial" pitchFamily="34" charset="0"/>
                <a:cs typeface="Arial" pitchFamily="34" charset="0"/>
              </a:rPr>
              <a:t>ZnSO</a:t>
            </a:r>
            <a:r>
              <a:rPr lang="en-TT" sz="2400" baseline="-25000" dirty="0" smtClean="0">
                <a:solidFill>
                  <a:schemeClr val="tx1"/>
                </a:solidFill>
                <a:latin typeface="Arial" pitchFamily="34" charset="0"/>
                <a:cs typeface="Arial" pitchFamily="34" charset="0"/>
              </a:rPr>
              <a:t>4(</a:t>
            </a:r>
            <a:r>
              <a:rPr lang="en-TT" sz="2400" baseline="-25000" dirty="0" err="1" smtClean="0">
                <a:solidFill>
                  <a:schemeClr val="tx1"/>
                </a:solidFill>
                <a:latin typeface="Arial" pitchFamily="34" charset="0"/>
                <a:cs typeface="Arial" pitchFamily="34" charset="0"/>
              </a:rPr>
              <a:t>aq</a:t>
            </a:r>
            <a:r>
              <a:rPr lang="en-TT" sz="2400" baseline="-25000" dirty="0" smtClean="0">
                <a:solidFill>
                  <a:schemeClr val="tx1"/>
                </a:solidFill>
                <a:latin typeface="Arial" pitchFamily="34" charset="0"/>
                <a:cs typeface="Arial" pitchFamily="34" charset="0"/>
              </a:rPr>
              <a:t>) </a:t>
            </a:r>
            <a:r>
              <a:rPr lang="en-TT" sz="2400" dirty="0" smtClean="0">
                <a:solidFill>
                  <a:schemeClr val="tx1"/>
                </a:solidFill>
                <a:latin typeface="Arial" pitchFamily="34" charset="0"/>
                <a:cs typeface="Arial" pitchFamily="34" charset="0"/>
              </a:rPr>
              <a:t>+ Cu</a:t>
            </a:r>
            <a:r>
              <a:rPr lang="en-TT" sz="2400" baseline="-25000" dirty="0" smtClean="0">
                <a:solidFill>
                  <a:schemeClr val="tx1"/>
                </a:solidFill>
                <a:latin typeface="Arial" pitchFamily="34" charset="0"/>
                <a:cs typeface="Arial" pitchFamily="34" charset="0"/>
              </a:rPr>
              <a:t>(s)</a:t>
            </a:r>
          </a:p>
          <a:p>
            <a:pPr algn="l"/>
            <a:endParaRPr lang="en-TT" sz="2600" dirty="0" smtClean="0">
              <a:solidFill>
                <a:srgbClr val="FF0000"/>
              </a:solidFill>
              <a:latin typeface="Arial" pitchFamily="34" charset="0"/>
              <a:cs typeface="Arial" pitchFamily="34" charset="0"/>
            </a:endParaRPr>
          </a:p>
          <a:p>
            <a:pPr algn="l"/>
            <a:r>
              <a:rPr lang="en-TT" sz="2600" dirty="0" smtClean="0">
                <a:solidFill>
                  <a:srgbClr val="FF0000"/>
                </a:solidFill>
                <a:latin typeface="Arial" pitchFamily="34" charset="0"/>
                <a:cs typeface="Arial" pitchFamily="34" charset="0"/>
              </a:rPr>
              <a:t>Ionic Equation:</a:t>
            </a:r>
          </a:p>
          <a:p>
            <a:pPr algn="l"/>
            <a:r>
              <a:rPr lang="en-TT" sz="2400" dirty="0" smtClean="0">
                <a:solidFill>
                  <a:schemeClr val="tx1"/>
                </a:solidFill>
                <a:latin typeface="Arial" pitchFamily="34" charset="0"/>
                <a:cs typeface="Arial" pitchFamily="34" charset="0"/>
              </a:rPr>
              <a:t>Zn</a:t>
            </a:r>
            <a:r>
              <a:rPr lang="en-TT" sz="2400" baseline="-25000" dirty="0" smtClean="0">
                <a:solidFill>
                  <a:schemeClr val="tx1"/>
                </a:solidFill>
                <a:latin typeface="Arial" pitchFamily="34" charset="0"/>
                <a:cs typeface="Arial" pitchFamily="34" charset="0"/>
              </a:rPr>
              <a:t>(s) </a:t>
            </a:r>
            <a:r>
              <a:rPr lang="en-TT" sz="2400" dirty="0" smtClean="0">
                <a:solidFill>
                  <a:schemeClr val="tx1"/>
                </a:solidFill>
                <a:latin typeface="Arial" pitchFamily="34" charset="0"/>
                <a:cs typeface="Arial" pitchFamily="34" charset="0"/>
              </a:rPr>
              <a:t>+ Cu</a:t>
            </a:r>
            <a:r>
              <a:rPr lang="en-TT" sz="2400" baseline="30000" dirty="0" smtClean="0">
                <a:solidFill>
                  <a:schemeClr val="tx1"/>
                </a:solidFill>
                <a:latin typeface="Arial" pitchFamily="34" charset="0"/>
                <a:cs typeface="Arial" pitchFamily="34" charset="0"/>
              </a:rPr>
              <a:t>2+</a:t>
            </a:r>
            <a:r>
              <a:rPr lang="en-TT" sz="2400" baseline="-25000" dirty="0" smtClean="0">
                <a:solidFill>
                  <a:schemeClr val="tx1"/>
                </a:solidFill>
                <a:latin typeface="Arial" pitchFamily="34" charset="0"/>
                <a:cs typeface="Arial" pitchFamily="34" charset="0"/>
              </a:rPr>
              <a:t>(</a:t>
            </a:r>
            <a:r>
              <a:rPr lang="en-TT" sz="2400" baseline="-25000" dirty="0" err="1">
                <a:solidFill>
                  <a:prstClr val="black"/>
                </a:solidFill>
                <a:latin typeface="Arial" pitchFamily="34" charset="0"/>
                <a:cs typeface="Arial" pitchFamily="34" charset="0"/>
              </a:rPr>
              <a:t>aq</a:t>
            </a:r>
            <a:r>
              <a:rPr lang="en-TT" sz="2400" baseline="-25000" dirty="0" smtClean="0">
                <a:solidFill>
                  <a:schemeClr val="tx1"/>
                </a:solidFill>
                <a:latin typeface="Arial" pitchFamily="34" charset="0"/>
                <a:cs typeface="Arial" pitchFamily="34" charset="0"/>
              </a:rPr>
              <a:t>) </a:t>
            </a:r>
            <a:r>
              <a:rPr lang="en-TT" sz="2400" dirty="0" smtClean="0">
                <a:solidFill>
                  <a:schemeClr val="tx1"/>
                </a:solidFill>
                <a:latin typeface="Arial" pitchFamily="34" charset="0"/>
                <a:cs typeface="Arial" pitchFamily="34" charset="0"/>
              </a:rPr>
              <a:t>+ SO</a:t>
            </a:r>
            <a:r>
              <a:rPr lang="en-TT" sz="2400" baseline="-25000" dirty="0" smtClean="0">
                <a:solidFill>
                  <a:schemeClr val="tx1"/>
                </a:solidFill>
                <a:latin typeface="Arial" pitchFamily="34" charset="0"/>
                <a:cs typeface="Arial" pitchFamily="34" charset="0"/>
              </a:rPr>
              <a:t>4</a:t>
            </a:r>
            <a:r>
              <a:rPr lang="en-TT" sz="2400" baseline="30000" dirty="0" smtClean="0">
                <a:solidFill>
                  <a:schemeClr val="tx1"/>
                </a:solidFill>
                <a:latin typeface="Arial" pitchFamily="34" charset="0"/>
                <a:cs typeface="Arial" pitchFamily="34" charset="0"/>
              </a:rPr>
              <a:t>2-</a:t>
            </a:r>
            <a:r>
              <a:rPr lang="en-TT" sz="2400" baseline="-25000" dirty="0" smtClean="0">
                <a:solidFill>
                  <a:schemeClr val="tx1"/>
                </a:solidFill>
                <a:latin typeface="Arial" pitchFamily="34" charset="0"/>
                <a:cs typeface="Arial" pitchFamily="34" charset="0"/>
              </a:rPr>
              <a:t>(</a:t>
            </a:r>
            <a:r>
              <a:rPr lang="en-TT" sz="2400" baseline="-25000" dirty="0" err="1" smtClean="0">
                <a:solidFill>
                  <a:schemeClr val="tx1"/>
                </a:solidFill>
                <a:latin typeface="Arial" pitchFamily="34" charset="0"/>
                <a:cs typeface="Arial" pitchFamily="34" charset="0"/>
              </a:rPr>
              <a:t>aq</a:t>
            </a:r>
            <a:r>
              <a:rPr lang="en-TT" sz="2400" baseline="-25000" dirty="0" smtClean="0">
                <a:solidFill>
                  <a:schemeClr val="tx1"/>
                </a:solidFill>
                <a:latin typeface="Arial" pitchFamily="34" charset="0"/>
                <a:cs typeface="Arial" pitchFamily="34" charset="0"/>
              </a:rPr>
              <a:t>)</a:t>
            </a:r>
            <a:r>
              <a:rPr lang="en-TT" sz="2400" dirty="0">
                <a:solidFill>
                  <a:schemeClr val="tx1"/>
                </a:solidFill>
              </a:rPr>
              <a:t> </a:t>
            </a:r>
            <a:r>
              <a:rPr lang="en-TT" sz="2400" dirty="0" smtClean="0">
                <a:solidFill>
                  <a:schemeClr val="tx1"/>
                </a:solidFill>
              </a:rPr>
              <a:t>→</a:t>
            </a:r>
            <a:r>
              <a:rPr lang="en-TT" sz="2400" dirty="0" smtClean="0">
                <a:solidFill>
                  <a:schemeClr val="tx1"/>
                </a:solidFill>
                <a:latin typeface="Arial" pitchFamily="34" charset="0"/>
                <a:cs typeface="Arial" pitchFamily="34" charset="0"/>
              </a:rPr>
              <a:t>Zn</a:t>
            </a:r>
            <a:r>
              <a:rPr lang="en-TT" sz="2400" baseline="30000" dirty="0" smtClean="0">
                <a:solidFill>
                  <a:schemeClr val="tx1"/>
                </a:solidFill>
                <a:latin typeface="Arial" pitchFamily="34" charset="0"/>
                <a:cs typeface="Arial" pitchFamily="34" charset="0"/>
              </a:rPr>
              <a:t>2+</a:t>
            </a:r>
            <a:r>
              <a:rPr lang="en-TT" sz="2400" baseline="-25000" dirty="0" smtClean="0">
                <a:solidFill>
                  <a:schemeClr val="tx1"/>
                </a:solidFill>
                <a:latin typeface="Arial" pitchFamily="34" charset="0"/>
                <a:cs typeface="Arial" pitchFamily="34" charset="0"/>
              </a:rPr>
              <a:t>(</a:t>
            </a:r>
            <a:r>
              <a:rPr lang="en-TT" sz="2400" baseline="-25000" dirty="0" err="1" smtClean="0">
                <a:solidFill>
                  <a:schemeClr val="tx1"/>
                </a:solidFill>
                <a:latin typeface="Arial" pitchFamily="34" charset="0"/>
                <a:cs typeface="Arial" pitchFamily="34" charset="0"/>
              </a:rPr>
              <a:t>aq</a:t>
            </a:r>
            <a:r>
              <a:rPr lang="en-TT" sz="2400" baseline="-25000" dirty="0" smtClean="0">
                <a:solidFill>
                  <a:schemeClr val="tx1"/>
                </a:solidFill>
                <a:latin typeface="Arial" pitchFamily="34" charset="0"/>
                <a:cs typeface="Arial" pitchFamily="34" charset="0"/>
              </a:rPr>
              <a:t>) </a:t>
            </a:r>
            <a:r>
              <a:rPr lang="en-TT" sz="2400" dirty="0" smtClean="0">
                <a:solidFill>
                  <a:schemeClr val="tx1"/>
                </a:solidFill>
                <a:latin typeface="Arial" pitchFamily="34" charset="0"/>
                <a:cs typeface="Arial" pitchFamily="34" charset="0"/>
              </a:rPr>
              <a:t>+ SO</a:t>
            </a:r>
            <a:r>
              <a:rPr lang="en-TT" sz="2400" baseline="-25000" dirty="0" smtClean="0">
                <a:solidFill>
                  <a:schemeClr val="tx1"/>
                </a:solidFill>
                <a:latin typeface="Arial" pitchFamily="34" charset="0"/>
                <a:cs typeface="Arial" pitchFamily="34" charset="0"/>
              </a:rPr>
              <a:t>4</a:t>
            </a:r>
            <a:r>
              <a:rPr lang="en-TT" sz="2400" baseline="30000" dirty="0" smtClean="0">
                <a:solidFill>
                  <a:schemeClr val="tx1"/>
                </a:solidFill>
                <a:latin typeface="Arial" pitchFamily="34" charset="0"/>
                <a:cs typeface="Arial" pitchFamily="34" charset="0"/>
              </a:rPr>
              <a:t>2-</a:t>
            </a:r>
            <a:r>
              <a:rPr lang="en-TT" sz="2400" baseline="-25000" dirty="0" smtClean="0">
                <a:solidFill>
                  <a:schemeClr val="tx1"/>
                </a:solidFill>
                <a:latin typeface="Arial" pitchFamily="34" charset="0"/>
                <a:cs typeface="Arial" pitchFamily="34" charset="0"/>
              </a:rPr>
              <a:t>(</a:t>
            </a:r>
            <a:r>
              <a:rPr lang="en-TT" sz="2400" baseline="-25000" dirty="0" err="1" smtClean="0">
                <a:solidFill>
                  <a:schemeClr val="tx1"/>
                </a:solidFill>
                <a:latin typeface="Arial" pitchFamily="34" charset="0"/>
                <a:cs typeface="Arial" pitchFamily="34" charset="0"/>
              </a:rPr>
              <a:t>aq</a:t>
            </a:r>
            <a:r>
              <a:rPr lang="en-TT" sz="2400" baseline="-25000" dirty="0" smtClean="0">
                <a:solidFill>
                  <a:schemeClr val="tx1"/>
                </a:solidFill>
                <a:latin typeface="Arial" pitchFamily="34" charset="0"/>
                <a:cs typeface="Arial" pitchFamily="34" charset="0"/>
              </a:rPr>
              <a:t>) </a:t>
            </a:r>
            <a:r>
              <a:rPr lang="en-TT" sz="2400" dirty="0" smtClean="0">
                <a:solidFill>
                  <a:schemeClr val="tx1"/>
                </a:solidFill>
                <a:latin typeface="Arial" pitchFamily="34" charset="0"/>
                <a:cs typeface="Arial" pitchFamily="34" charset="0"/>
              </a:rPr>
              <a:t>+ Cu</a:t>
            </a:r>
            <a:r>
              <a:rPr lang="en-TT" sz="2400" baseline="-25000" dirty="0" smtClean="0">
                <a:solidFill>
                  <a:schemeClr val="tx1"/>
                </a:solidFill>
                <a:latin typeface="Arial" pitchFamily="34" charset="0"/>
                <a:cs typeface="Arial" pitchFamily="34" charset="0"/>
              </a:rPr>
              <a:t>(s)</a:t>
            </a:r>
          </a:p>
          <a:p>
            <a:pPr algn="l"/>
            <a:endParaRPr lang="en-TT" sz="2600" dirty="0" smtClean="0">
              <a:solidFill>
                <a:srgbClr val="FF0000"/>
              </a:solidFill>
              <a:latin typeface="Arial" pitchFamily="34" charset="0"/>
              <a:cs typeface="Arial" pitchFamily="34" charset="0"/>
            </a:endParaRPr>
          </a:p>
          <a:p>
            <a:pPr algn="l"/>
            <a:r>
              <a:rPr lang="en-TT" sz="2600" dirty="0" smtClean="0">
                <a:solidFill>
                  <a:srgbClr val="FF0000"/>
                </a:solidFill>
                <a:latin typeface="Arial" pitchFamily="34" charset="0"/>
                <a:cs typeface="Arial" pitchFamily="34" charset="0"/>
              </a:rPr>
              <a:t>Removing Spectator Ions:</a:t>
            </a:r>
          </a:p>
          <a:p>
            <a:pPr algn="l"/>
            <a:r>
              <a:rPr lang="en-TT" sz="2400" dirty="0">
                <a:solidFill>
                  <a:schemeClr val="tx1"/>
                </a:solidFill>
                <a:latin typeface="Arial" pitchFamily="34" charset="0"/>
                <a:cs typeface="Arial" pitchFamily="34" charset="0"/>
              </a:rPr>
              <a:t>Zn</a:t>
            </a:r>
            <a:r>
              <a:rPr lang="en-TT" sz="2400" baseline="-25000" dirty="0">
                <a:solidFill>
                  <a:schemeClr val="tx1"/>
                </a:solidFill>
                <a:latin typeface="Arial" pitchFamily="34" charset="0"/>
                <a:cs typeface="Arial" pitchFamily="34" charset="0"/>
              </a:rPr>
              <a:t>(s) </a:t>
            </a:r>
            <a:r>
              <a:rPr lang="en-TT" sz="2400" dirty="0">
                <a:solidFill>
                  <a:schemeClr val="tx1"/>
                </a:solidFill>
                <a:latin typeface="Arial" pitchFamily="34" charset="0"/>
                <a:cs typeface="Arial" pitchFamily="34" charset="0"/>
              </a:rPr>
              <a:t>+ Cu</a:t>
            </a:r>
            <a:r>
              <a:rPr lang="en-TT" sz="2400" baseline="30000" dirty="0">
                <a:solidFill>
                  <a:schemeClr val="tx1"/>
                </a:solidFill>
                <a:latin typeface="Arial" pitchFamily="34" charset="0"/>
                <a:cs typeface="Arial" pitchFamily="34" charset="0"/>
              </a:rPr>
              <a:t>2</a:t>
            </a:r>
            <a:r>
              <a:rPr lang="en-TT" sz="2400" baseline="30000" dirty="0" smtClean="0">
                <a:solidFill>
                  <a:schemeClr val="tx1"/>
                </a:solidFill>
                <a:latin typeface="Arial" pitchFamily="34" charset="0"/>
                <a:cs typeface="Arial" pitchFamily="34" charset="0"/>
              </a:rPr>
              <a:t>+</a:t>
            </a:r>
            <a:r>
              <a:rPr lang="en-TT" sz="2400" baseline="-25000" dirty="0" smtClean="0">
                <a:solidFill>
                  <a:schemeClr val="tx1"/>
                </a:solidFill>
                <a:latin typeface="Arial" pitchFamily="34" charset="0"/>
                <a:cs typeface="Arial" pitchFamily="34" charset="0"/>
              </a:rPr>
              <a:t>(</a:t>
            </a:r>
            <a:r>
              <a:rPr lang="en-TT" sz="2400" baseline="-25000" dirty="0" err="1">
                <a:solidFill>
                  <a:prstClr val="black"/>
                </a:solidFill>
                <a:latin typeface="Arial" pitchFamily="34" charset="0"/>
                <a:cs typeface="Arial" pitchFamily="34" charset="0"/>
              </a:rPr>
              <a:t>aq</a:t>
            </a:r>
            <a:r>
              <a:rPr lang="en-TT" sz="2400" baseline="-25000" dirty="0" smtClean="0">
                <a:solidFill>
                  <a:schemeClr val="tx1"/>
                </a:solidFill>
                <a:latin typeface="Arial" pitchFamily="34" charset="0"/>
                <a:cs typeface="Arial" pitchFamily="34" charset="0"/>
              </a:rPr>
              <a:t>) </a:t>
            </a:r>
            <a:r>
              <a:rPr lang="en-TT" sz="2400" dirty="0" smtClean="0">
                <a:solidFill>
                  <a:schemeClr val="tx1"/>
                </a:solidFill>
              </a:rPr>
              <a:t> </a:t>
            </a:r>
            <a:r>
              <a:rPr lang="en-TT" sz="2400" dirty="0">
                <a:solidFill>
                  <a:schemeClr val="tx1"/>
                </a:solidFill>
              </a:rPr>
              <a:t>→</a:t>
            </a:r>
            <a:r>
              <a:rPr lang="en-TT" sz="2400" dirty="0">
                <a:solidFill>
                  <a:schemeClr val="tx1"/>
                </a:solidFill>
                <a:latin typeface="Arial" pitchFamily="34" charset="0"/>
                <a:cs typeface="Arial" pitchFamily="34" charset="0"/>
              </a:rPr>
              <a:t>Zn</a:t>
            </a:r>
            <a:r>
              <a:rPr lang="en-TT" sz="2400" baseline="30000" dirty="0">
                <a:solidFill>
                  <a:schemeClr val="tx1"/>
                </a:solidFill>
                <a:latin typeface="Arial" pitchFamily="34" charset="0"/>
                <a:cs typeface="Arial" pitchFamily="34" charset="0"/>
              </a:rPr>
              <a:t>2+</a:t>
            </a:r>
            <a:r>
              <a:rPr lang="en-TT" sz="2400" baseline="-25000" dirty="0">
                <a:solidFill>
                  <a:schemeClr val="tx1"/>
                </a:solidFill>
                <a:latin typeface="Arial" pitchFamily="34" charset="0"/>
                <a:cs typeface="Arial" pitchFamily="34" charset="0"/>
              </a:rPr>
              <a:t>(</a:t>
            </a:r>
            <a:r>
              <a:rPr lang="en-TT" sz="2400" baseline="-25000" dirty="0" err="1">
                <a:solidFill>
                  <a:schemeClr val="tx1"/>
                </a:solidFill>
                <a:latin typeface="Arial" pitchFamily="34" charset="0"/>
                <a:cs typeface="Arial" pitchFamily="34" charset="0"/>
              </a:rPr>
              <a:t>aq</a:t>
            </a:r>
            <a:r>
              <a:rPr lang="en-TT" sz="2400" baseline="-25000" dirty="0">
                <a:solidFill>
                  <a:schemeClr val="tx1"/>
                </a:solidFill>
                <a:latin typeface="Arial" pitchFamily="34" charset="0"/>
                <a:cs typeface="Arial" pitchFamily="34" charset="0"/>
              </a:rPr>
              <a:t>) </a:t>
            </a:r>
            <a:r>
              <a:rPr lang="en-TT" sz="2400" dirty="0" smtClean="0">
                <a:solidFill>
                  <a:schemeClr val="tx1"/>
                </a:solidFill>
                <a:latin typeface="Arial" pitchFamily="34" charset="0"/>
                <a:cs typeface="Arial" pitchFamily="34" charset="0"/>
              </a:rPr>
              <a:t>+ </a:t>
            </a:r>
            <a:r>
              <a:rPr lang="en-TT" sz="2400" dirty="0">
                <a:solidFill>
                  <a:schemeClr val="tx1"/>
                </a:solidFill>
                <a:latin typeface="Arial" pitchFamily="34" charset="0"/>
                <a:cs typeface="Arial" pitchFamily="34" charset="0"/>
              </a:rPr>
              <a:t>Cu</a:t>
            </a:r>
            <a:r>
              <a:rPr lang="en-TT" sz="2400" baseline="-25000" dirty="0">
                <a:solidFill>
                  <a:schemeClr val="tx1"/>
                </a:solidFill>
                <a:latin typeface="Arial" pitchFamily="34" charset="0"/>
                <a:cs typeface="Arial" pitchFamily="34" charset="0"/>
              </a:rPr>
              <a:t>(s</a:t>
            </a:r>
            <a:r>
              <a:rPr lang="en-TT" sz="2400" baseline="-25000" dirty="0" smtClean="0">
                <a:solidFill>
                  <a:schemeClr val="tx1"/>
                </a:solidFill>
                <a:latin typeface="Arial" pitchFamily="34" charset="0"/>
                <a:cs typeface="Arial" pitchFamily="34" charset="0"/>
              </a:rPr>
              <a:t>)</a:t>
            </a:r>
          </a:p>
          <a:p>
            <a:pPr algn="l"/>
            <a:endParaRPr lang="en-TT" sz="2400" baseline="-25000" dirty="0">
              <a:solidFill>
                <a:schemeClr val="tx1"/>
              </a:solidFill>
              <a:latin typeface="Arial" pitchFamily="34" charset="0"/>
              <a:cs typeface="Arial" pitchFamily="34" charset="0"/>
            </a:endParaRPr>
          </a:p>
          <a:p>
            <a:pPr algn="l"/>
            <a:r>
              <a:rPr lang="en-TT" sz="2400" dirty="0" smtClean="0">
                <a:solidFill>
                  <a:schemeClr val="tx1"/>
                </a:solidFill>
                <a:latin typeface="Arial" pitchFamily="34" charset="0"/>
                <a:cs typeface="Arial" pitchFamily="34" charset="0"/>
              </a:rPr>
              <a:t>This is a </a:t>
            </a:r>
            <a:r>
              <a:rPr lang="en-TT" sz="2400" u="sng" dirty="0" smtClean="0">
                <a:solidFill>
                  <a:srgbClr val="FF0000"/>
                </a:solidFill>
                <a:latin typeface="Arial" pitchFamily="34" charset="0"/>
                <a:cs typeface="Arial" pitchFamily="34" charset="0"/>
              </a:rPr>
              <a:t>redox reaction</a:t>
            </a:r>
            <a:r>
              <a:rPr lang="en-TT" sz="2400" dirty="0" smtClean="0">
                <a:solidFill>
                  <a:schemeClr val="tx1"/>
                </a:solidFill>
                <a:latin typeface="Arial" pitchFamily="34" charset="0"/>
                <a:cs typeface="Arial" pitchFamily="34" charset="0"/>
              </a:rPr>
              <a:t>.</a:t>
            </a:r>
            <a:endParaRPr lang="en-TT" sz="2400"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xmlns="" val="1162187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 calcmode="lin" valueType="num">
                                      <p:cBhvr additive="base">
                                        <p:cTn id="1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animEffect transition="in" filter="barn(inVertical)">
                                      <p:cBhvr>
                                        <p:cTn id="2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188641"/>
            <a:ext cx="8784976" cy="1008112"/>
          </a:xfrm>
        </p:spPr>
        <p:txBody>
          <a:bodyPr>
            <a:normAutofit fontScale="90000"/>
          </a:bodyPr>
          <a:lstStyle/>
          <a:p>
            <a:r>
              <a:rPr lang="en-TT" b="1" dirty="0">
                <a:ln w="12700">
                  <a:solidFill>
                    <a:schemeClr val="tx1"/>
                  </a:solidFill>
                  <a:prstDash val="solid"/>
                </a:ln>
                <a:solidFill>
                  <a:srgbClr val="CC0066"/>
                </a:solidFill>
                <a:effectLst>
                  <a:outerShdw blurRad="41275" dist="20320" dir="1800000" algn="tl" rotWithShape="0">
                    <a:srgbClr val="000000">
                      <a:alpha val="40000"/>
                    </a:srgbClr>
                  </a:outerShdw>
                </a:effectLst>
                <a:latin typeface="Arial" pitchFamily="34" charset="0"/>
                <a:cs typeface="Arial" pitchFamily="34" charset="0"/>
              </a:rPr>
              <a:t>Examples of </a:t>
            </a:r>
            <a:r>
              <a:rPr lang="en-TT" b="1" dirty="0" smtClean="0">
                <a:ln w="12700">
                  <a:solidFill>
                    <a:schemeClr val="tx1"/>
                  </a:solidFill>
                  <a:prstDash val="solid"/>
                </a:ln>
                <a:solidFill>
                  <a:srgbClr val="CC0066"/>
                </a:solidFill>
                <a:effectLst>
                  <a:outerShdw blurRad="41275" dist="20320" dir="1800000" algn="tl" rotWithShape="0">
                    <a:srgbClr val="000000">
                      <a:alpha val="40000"/>
                    </a:srgbClr>
                  </a:outerShdw>
                </a:effectLst>
                <a:latin typeface="Arial" pitchFamily="34" charset="0"/>
                <a:cs typeface="Arial" pitchFamily="34" charset="0"/>
              </a:rPr>
              <a:t>Combination </a:t>
            </a:r>
            <a:r>
              <a:rPr lang="en-TT" b="1" dirty="0">
                <a:ln w="12700">
                  <a:solidFill>
                    <a:schemeClr val="tx1"/>
                  </a:solidFill>
                  <a:prstDash val="solid"/>
                </a:ln>
                <a:solidFill>
                  <a:srgbClr val="CC0066"/>
                </a:solidFill>
                <a:effectLst>
                  <a:outerShdw blurRad="41275" dist="20320" dir="1800000" algn="tl" rotWithShape="0">
                    <a:srgbClr val="000000">
                      <a:alpha val="40000"/>
                    </a:srgbClr>
                  </a:outerShdw>
                </a:effectLst>
                <a:latin typeface="Arial" pitchFamily="34" charset="0"/>
                <a:cs typeface="Arial" pitchFamily="34" charset="0"/>
              </a:rPr>
              <a:t>Reactions</a:t>
            </a:r>
            <a:endParaRPr lang="en-TT" dirty="0">
              <a:solidFill>
                <a:srgbClr val="CC0066"/>
              </a:solidFill>
            </a:endParaRPr>
          </a:p>
        </p:txBody>
      </p:sp>
      <p:sp>
        <p:nvSpPr>
          <p:cNvPr id="3" name="Subtitle 2"/>
          <p:cNvSpPr>
            <a:spLocks noGrp="1"/>
          </p:cNvSpPr>
          <p:nvPr>
            <p:ph type="subTitle" idx="1"/>
          </p:nvPr>
        </p:nvSpPr>
        <p:spPr>
          <a:xfrm>
            <a:off x="539552" y="1340768"/>
            <a:ext cx="8352928" cy="5328592"/>
          </a:xfrm>
        </p:spPr>
        <p:txBody>
          <a:bodyPr>
            <a:normAutofit/>
          </a:bodyPr>
          <a:lstStyle/>
          <a:p>
            <a:pPr algn="l"/>
            <a:r>
              <a:rPr lang="en-TT" sz="2800" u="sng" dirty="0" smtClean="0">
                <a:solidFill>
                  <a:srgbClr val="7030A0"/>
                </a:solidFill>
                <a:latin typeface="Arial" pitchFamily="34" charset="0"/>
                <a:cs typeface="Arial" pitchFamily="34" charset="0"/>
              </a:rPr>
              <a:t>Example 1:</a:t>
            </a:r>
          </a:p>
          <a:p>
            <a:pPr algn="l"/>
            <a:r>
              <a:rPr lang="en-TT" sz="2800" dirty="0" smtClean="0">
                <a:solidFill>
                  <a:schemeClr val="tx1"/>
                </a:solidFill>
                <a:latin typeface="Arial" pitchFamily="34" charset="0"/>
                <a:cs typeface="Arial" pitchFamily="34" charset="0"/>
              </a:rPr>
              <a:t>magnesium + oxygen </a:t>
            </a:r>
            <a:r>
              <a:rPr lang="en-TT" sz="2800" dirty="0">
                <a:solidFill>
                  <a:schemeClr val="tx1"/>
                </a:solidFill>
              </a:rPr>
              <a:t>→ </a:t>
            </a:r>
            <a:r>
              <a:rPr lang="en-TT" sz="2800" dirty="0" smtClean="0">
                <a:solidFill>
                  <a:schemeClr val="tx1"/>
                </a:solidFill>
                <a:latin typeface="Arial" pitchFamily="34" charset="0"/>
                <a:cs typeface="Arial" pitchFamily="34" charset="0"/>
              </a:rPr>
              <a:t>magnesium oxide</a:t>
            </a:r>
          </a:p>
          <a:p>
            <a:pPr algn="l"/>
            <a:r>
              <a:rPr lang="en-TT" sz="2800" dirty="0" smtClean="0">
                <a:solidFill>
                  <a:schemeClr val="tx1"/>
                </a:solidFill>
                <a:latin typeface="Arial" pitchFamily="34" charset="0"/>
                <a:cs typeface="Arial" pitchFamily="34" charset="0"/>
              </a:rPr>
              <a:t>2Mg</a:t>
            </a:r>
            <a:r>
              <a:rPr lang="en-TT" sz="2800" baseline="-25000" dirty="0" smtClean="0">
                <a:solidFill>
                  <a:schemeClr val="tx1"/>
                </a:solidFill>
                <a:latin typeface="Arial" pitchFamily="34" charset="0"/>
                <a:cs typeface="Arial" pitchFamily="34" charset="0"/>
              </a:rPr>
              <a:t>(s) </a:t>
            </a:r>
            <a:r>
              <a:rPr lang="en-TT" sz="2800" dirty="0" smtClean="0">
                <a:solidFill>
                  <a:schemeClr val="tx1"/>
                </a:solidFill>
                <a:latin typeface="Arial" pitchFamily="34" charset="0"/>
                <a:cs typeface="Arial" pitchFamily="34" charset="0"/>
              </a:rPr>
              <a:t>+ O</a:t>
            </a:r>
            <a:r>
              <a:rPr lang="en-TT" sz="2800" baseline="-25000" dirty="0" smtClean="0">
                <a:solidFill>
                  <a:schemeClr val="tx1"/>
                </a:solidFill>
                <a:latin typeface="Arial" pitchFamily="34" charset="0"/>
                <a:cs typeface="Arial" pitchFamily="34" charset="0"/>
              </a:rPr>
              <a:t>2(g) </a:t>
            </a:r>
            <a:r>
              <a:rPr lang="en-TT" sz="2800" dirty="0" smtClean="0">
                <a:solidFill>
                  <a:schemeClr val="tx1"/>
                </a:solidFill>
              </a:rPr>
              <a:t>→ </a:t>
            </a:r>
            <a:r>
              <a:rPr lang="en-TT" sz="2800" dirty="0" smtClean="0">
                <a:solidFill>
                  <a:schemeClr val="tx1"/>
                </a:solidFill>
                <a:latin typeface="Arial" pitchFamily="34" charset="0"/>
                <a:cs typeface="Arial" pitchFamily="34" charset="0"/>
              </a:rPr>
              <a:t>2MgO</a:t>
            </a:r>
            <a:r>
              <a:rPr lang="en-TT" sz="2800" baseline="-25000" dirty="0" smtClean="0">
                <a:solidFill>
                  <a:schemeClr val="tx1"/>
                </a:solidFill>
                <a:latin typeface="Arial" pitchFamily="34" charset="0"/>
                <a:cs typeface="Arial" pitchFamily="34" charset="0"/>
              </a:rPr>
              <a:t>(s)</a:t>
            </a:r>
          </a:p>
          <a:p>
            <a:pPr algn="l"/>
            <a:endParaRPr lang="en-TT" sz="2800" baseline="-25000" dirty="0">
              <a:solidFill>
                <a:schemeClr val="tx1"/>
              </a:solidFill>
              <a:latin typeface="Arial" pitchFamily="34" charset="0"/>
              <a:cs typeface="Arial" pitchFamily="34" charset="0"/>
            </a:endParaRPr>
          </a:p>
          <a:p>
            <a:pPr algn="l"/>
            <a:endParaRPr lang="en-TT" sz="2800" baseline="-25000" dirty="0" smtClean="0">
              <a:solidFill>
                <a:schemeClr val="tx1"/>
              </a:solidFill>
              <a:latin typeface="Arial" pitchFamily="34" charset="0"/>
              <a:cs typeface="Arial" pitchFamily="34" charset="0"/>
            </a:endParaRPr>
          </a:p>
          <a:p>
            <a:pPr algn="l"/>
            <a:endParaRPr lang="en-TT" sz="2800" baseline="-25000" dirty="0">
              <a:solidFill>
                <a:schemeClr val="tx1"/>
              </a:solidFill>
              <a:latin typeface="Arial" pitchFamily="34" charset="0"/>
              <a:cs typeface="Arial" pitchFamily="34" charset="0"/>
            </a:endParaRPr>
          </a:p>
          <a:p>
            <a:pPr algn="l"/>
            <a:endParaRPr lang="en-TT" sz="2800" baseline="-25000" dirty="0" smtClean="0">
              <a:solidFill>
                <a:schemeClr val="tx1"/>
              </a:solidFill>
              <a:latin typeface="Arial" pitchFamily="34" charset="0"/>
              <a:cs typeface="Arial" pitchFamily="34" charset="0"/>
            </a:endParaRPr>
          </a:p>
          <a:p>
            <a:pPr algn="l"/>
            <a:endParaRPr lang="en-TT" sz="2800" baseline="-25000" dirty="0">
              <a:solidFill>
                <a:schemeClr val="tx1"/>
              </a:solidFill>
              <a:latin typeface="Arial" pitchFamily="34" charset="0"/>
              <a:cs typeface="Arial" pitchFamily="34" charset="0"/>
            </a:endParaRPr>
          </a:p>
          <a:p>
            <a:pPr algn="l"/>
            <a:endParaRPr lang="en-TT" sz="2800" baseline="-25000" dirty="0" smtClean="0">
              <a:solidFill>
                <a:schemeClr val="tx1"/>
              </a:solidFill>
              <a:latin typeface="Arial" pitchFamily="34" charset="0"/>
              <a:cs typeface="Arial" pitchFamily="34" charset="0"/>
            </a:endParaRPr>
          </a:p>
          <a:p>
            <a:pPr algn="l"/>
            <a:endParaRPr lang="en-TT" sz="2800" baseline="-25000" dirty="0" smtClean="0">
              <a:solidFill>
                <a:schemeClr val="tx1"/>
              </a:solidFill>
              <a:latin typeface="Arial" pitchFamily="34" charset="0"/>
              <a:cs typeface="Arial" pitchFamily="34" charset="0"/>
            </a:endParaRPr>
          </a:p>
          <a:p>
            <a:pPr algn="l"/>
            <a:endParaRPr lang="en-TT" sz="2800" dirty="0">
              <a:solidFill>
                <a:schemeClr val="tx1"/>
              </a:solidFill>
              <a:latin typeface="Arial" pitchFamily="34" charset="0"/>
              <a:cs typeface="Arial"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475656" y="2996952"/>
            <a:ext cx="5544616" cy="3600400"/>
          </a:xfrm>
          <a:prstGeom prst="rect">
            <a:avLst/>
          </a:prstGeom>
        </p:spPr>
      </p:pic>
    </p:spTree>
    <p:extLst>
      <p:ext uri="{BB962C8B-B14F-4D97-AF65-F5344CB8AC3E}">
        <p14:creationId xmlns:p14="http://schemas.microsoft.com/office/powerpoint/2010/main" xmlns="" val="3725319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520" y="260648"/>
            <a:ext cx="8712968" cy="6336704"/>
          </a:xfrm>
        </p:spPr>
        <p:txBody>
          <a:bodyPr/>
          <a:lstStyle/>
          <a:p>
            <a:pPr algn="l"/>
            <a:r>
              <a:rPr lang="en-TT" u="sng" dirty="0">
                <a:solidFill>
                  <a:schemeClr val="tx1"/>
                </a:solidFill>
                <a:latin typeface="Arial" pitchFamily="34" charset="0"/>
                <a:cs typeface="Arial" pitchFamily="34" charset="0"/>
              </a:rPr>
              <a:t>The reaction between zinc and copper(II) sulphate solution</a:t>
            </a:r>
          </a:p>
          <a:p>
            <a:endParaRPr lang="en-TT" dirty="0"/>
          </a:p>
        </p:txBody>
      </p:sp>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844824"/>
            <a:ext cx="9144000" cy="3920460"/>
          </a:xfrm>
          <a:prstGeom prst="rect">
            <a:avLst/>
          </a:prstGeom>
        </p:spPr>
      </p:pic>
    </p:spTree>
    <p:extLst>
      <p:ext uri="{BB962C8B-B14F-4D97-AF65-F5344CB8AC3E}">
        <p14:creationId xmlns:p14="http://schemas.microsoft.com/office/powerpoint/2010/main" xmlns="" val="3439488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3528" y="260648"/>
            <a:ext cx="8640960" cy="6336704"/>
          </a:xfrm>
        </p:spPr>
        <p:txBody>
          <a:bodyPr>
            <a:normAutofit/>
          </a:bodyPr>
          <a:lstStyle/>
          <a:p>
            <a:pPr algn="l"/>
            <a:r>
              <a:rPr lang="en-TT" sz="2600" u="sng" dirty="0">
                <a:solidFill>
                  <a:schemeClr val="tx1"/>
                </a:solidFill>
                <a:latin typeface="Arial" pitchFamily="34" charset="0"/>
                <a:cs typeface="Arial" pitchFamily="34" charset="0"/>
              </a:rPr>
              <a:t>The reaction between </a:t>
            </a:r>
            <a:r>
              <a:rPr lang="en-TT" sz="2600" u="sng" dirty="0" smtClean="0">
                <a:solidFill>
                  <a:schemeClr val="tx1"/>
                </a:solidFill>
                <a:latin typeface="Arial" pitchFamily="34" charset="0"/>
                <a:cs typeface="Arial" pitchFamily="34" charset="0"/>
              </a:rPr>
              <a:t>copper </a:t>
            </a:r>
            <a:r>
              <a:rPr lang="en-TT" sz="2600" u="sng" dirty="0">
                <a:solidFill>
                  <a:schemeClr val="tx1"/>
                </a:solidFill>
                <a:latin typeface="Arial" pitchFamily="34" charset="0"/>
                <a:cs typeface="Arial" pitchFamily="34" charset="0"/>
              </a:rPr>
              <a:t>and </a:t>
            </a:r>
            <a:r>
              <a:rPr lang="en-TT" sz="2600" u="sng" dirty="0" smtClean="0">
                <a:solidFill>
                  <a:schemeClr val="tx1"/>
                </a:solidFill>
                <a:latin typeface="Arial" pitchFamily="34" charset="0"/>
                <a:cs typeface="Arial" pitchFamily="34" charset="0"/>
              </a:rPr>
              <a:t>silver nitrate solution</a:t>
            </a:r>
            <a:endParaRPr lang="en-TT" sz="2600" u="sng" dirty="0">
              <a:solidFill>
                <a:schemeClr val="tx1"/>
              </a:solidFill>
              <a:latin typeface="Arial" pitchFamily="34" charset="0"/>
              <a:cs typeface="Arial" pitchFamily="34" charset="0"/>
            </a:endParaRPr>
          </a:p>
          <a:p>
            <a:pPr algn="l"/>
            <a:endParaRPr lang="en-TT" sz="2600" dirty="0">
              <a:solidFill>
                <a:schemeClr val="tx1"/>
              </a:solidFill>
              <a:latin typeface="Arial" pitchFamily="34" charset="0"/>
              <a:cs typeface="Arial" pitchFamily="34" charset="0"/>
            </a:endParaRPr>
          </a:p>
          <a:p>
            <a:pPr algn="l"/>
            <a:r>
              <a:rPr lang="en-TT" sz="2600" dirty="0" smtClean="0">
                <a:solidFill>
                  <a:schemeClr val="tx1"/>
                </a:solidFill>
                <a:latin typeface="Arial" pitchFamily="34" charset="0"/>
                <a:cs typeface="Arial" pitchFamily="34" charset="0"/>
              </a:rPr>
              <a:t>Cu</a:t>
            </a:r>
            <a:r>
              <a:rPr lang="en-TT" sz="2600" baseline="-25000" dirty="0" smtClean="0">
                <a:solidFill>
                  <a:schemeClr val="tx1"/>
                </a:solidFill>
                <a:latin typeface="Arial" pitchFamily="34" charset="0"/>
                <a:cs typeface="Arial" pitchFamily="34" charset="0"/>
              </a:rPr>
              <a:t>(s</a:t>
            </a:r>
            <a:r>
              <a:rPr lang="en-TT" sz="2600" baseline="-25000" dirty="0">
                <a:solidFill>
                  <a:schemeClr val="tx1"/>
                </a:solidFill>
                <a:latin typeface="Arial" pitchFamily="34" charset="0"/>
                <a:cs typeface="Arial" pitchFamily="34" charset="0"/>
              </a:rPr>
              <a:t>)</a:t>
            </a:r>
            <a:r>
              <a:rPr lang="en-TT" sz="2600" dirty="0">
                <a:solidFill>
                  <a:schemeClr val="tx1"/>
                </a:solidFill>
                <a:latin typeface="Arial" pitchFamily="34" charset="0"/>
                <a:cs typeface="Arial" pitchFamily="34" charset="0"/>
              </a:rPr>
              <a:t> + </a:t>
            </a:r>
            <a:r>
              <a:rPr lang="en-TT" sz="2600" dirty="0" smtClean="0">
                <a:solidFill>
                  <a:schemeClr val="tx1"/>
                </a:solidFill>
                <a:latin typeface="Arial" pitchFamily="34" charset="0"/>
                <a:cs typeface="Arial" pitchFamily="34" charset="0"/>
              </a:rPr>
              <a:t>2AgNO</a:t>
            </a:r>
            <a:r>
              <a:rPr lang="en-TT" sz="2600" baseline="-25000" dirty="0" smtClean="0">
                <a:solidFill>
                  <a:schemeClr val="tx1"/>
                </a:solidFill>
                <a:latin typeface="Arial" pitchFamily="34" charset="0"/>
                <a:cs typeface="Arial" pitchFamily="34" charset="0"/>
              </a:rPr>
              <a:t>3(</a:t>
            </a:r>
            <a:r>
              <a:rPr lang="en-TT" sz="2600" baseline="-25000" dirty="0" err="1" smtClean="0">
                <a:solidFill>
                  <a:schemeClr val="tx1"/>
                </a:solidFill>
                <a:latin typeface="Arial" pitchFamily="34" charset="0"/>
                <a:cs typeface="Arial" pitchFamily="34" charset="0"/>
              </a:rPr>
              <a:t>aq</a:t>
            </a:r>
            <a:r>
              <a:rPr lang="en-TT" sz="2600" baseline="-25000" dirty="0">
                <a:solidFill>
                  <a:schemeClr val="tx1"/>
                </a:solidFill>
                <a:latin typeface="Arial" pitchFamily="34" charset="0"/>
                <a:cs typeface="Arial" pitchFamily="34" charset="0"/>
              </a:rPr>
              <a:t>) </a:t>
            </a:r>
            <a:r>
              <a:rPr lang="en-TT" sz="2600" dirty="0">
                <a:solidFill>
                  <a:schemeClr val="tx1"/>
                </a:solidFill>
              </a:rPr>
              <a:t>→ </a:t>
            </a:r>
            <a:r>
              <a:rPr lang="en-TT" sz="2600" dirty="0" smtClean="0">
                <a:solidFill>
                  <a:schemeClr val="tx1"/>
                </a:solidFill>
                <a:latin typeface="Arial" pitchFamily="34" charset="0"/>
                <a:cs typeface="Arial" pitchFamily="34" charset="0"/>
              </a:rPr>
              <a:t>Cu(NO</a:t>
            </a:r>
            <a:r>
              <a:rPr lang="en-TT" sz="2600" baseline="-25000" dirty="0" smtClean="0">
                <a:solidFill>
                  <a:schemeClr val="tx1"/>
                </a:solidFill>
                <a:latin typeface="Arial" pitchFamily="34" charset="0"/>
                <a:cs typeface="Arial" pitchFamily="34" charset="0"/>
              </a:rPr>
              <a:t>3</a:t>
            </a:r>
            <a:r>
              <a:rPr lang="en-TT" sz="2600" dirty="0" smtClean="0">
                <a:solidFill>
                  <a:schemeClr val="tx1"/>
                </a:solidFill>
                <a:latin typeface="Arial" pitchFamily="34" charset="0"/>
                <a:cs typeface="Arial" pitchFamily="34" charset="0"/>
              </a:rPr>
              <a:t>)</a:t>
            </a:r>
            <a:r>
              <a:rPr lang="en-TT" sz="2600" baseline="-25000" dirty="0" smtClean="0">
                <a:solidFill>
                  <a:schemeClr val="tx1"/>
                </a:solidFill>
                <a:latin typeface="Arial" pitchFamily="34" charset="0"/>
                <a:cs typeface="Arial" pitchFamily="34" charset="0"/>
              </a:rPr>
              <a:t>2(</a:t>
            </a:r>
            <a:r>
              <a:rPr lang="en-TT" sz="2600" baseline="-25000" dirty="0" err="1" smtClean="0">
                <a:solidFill>
                  <a:schemeClr val="tx1"/>
                </a:solidFill>
                <a:latin typeface="Arial" pitchFamily="34" charset="0"/>
                <a:cs typeface="Arial" pitchFamily="34" charset="0"/>
              </a:rPr>
              <a:t>aq</a:t>
            </a:r>
            <a:r>
              <a:rPr lang="en-TT" sz="2600" baseline="-25000" dirty="0">
                <a:solidFill>
                  <a:schemeClr val="tx1"/>
                </a:solidFill>
                <a:latin typeface="Arial" pitchFamily="34" charset="0"/>
                <a:cs typeface="Arial" pitchFamily="34" charset="0"/>
              </a:rPr>
              <a:t>) </a:t>
            </a:r>
            <a:r>
              <a:rPr lang="en-TT" sz="2600" dirty="0">
                <a:solidFill>
                  <a:schemeClr val="tx1"/>
                </a:solidFill>
                <a:latin typeface="Arial" pitchFamily="34" charset="0"/>
                <a:cs typeface="Arial" pitchFamily="34" charset="0"/>
              </a:rPr>
              <a:t>+ </a:t>
            </a:r>
            <a:r>
              <a:rPr lang="en-TT" sz="2600" dirty="0" smtClean="0">
                <a:solidFill>
                  <a:schemeClr val="tx1"/>
                </a:solidFill>
                <a:latin typeface="Arial" pitchFamily="34" charset="0"/>
                <a:cs typeface="Arial" pitchFamily="34" charset="0"/>
              </a:rPr>
              <a:t>2Ag</a:t>
            </a:r>
            <a:r>
              <a:rPr lang="en-TT" sz="2600" baseline="-25000" dirty="0" smtClean="0">
                <a:solidFill>
                  <a:schemeClr val="tx1"/>
                </a:solidFill>
                <a:latin typeface="Arial" pitchFamily="34" charset="0"/>
                <a:cs typeface="Arial" pitchFamily="34" charset="0"/>
              </a:rPr>
              <a:t>(s</a:t>
            </a:r>
            <a:r>
              <a:rPr lang="en-TT" sz="2600" baseline="-25000" dirty="0">
                <a:solidFill>
                  <a:schemeClr val="tx1"/>
                </a:solidFill>
                <a:latin typeface="Arial" pitchFamily="34" charset="0"/>
                <a:cs typeface="Arial" pitchFamily="34" charset="0"/>
              </a:rPr>
              <a:t>)</a:t>
            </a:r>
          </a:p>
          <a:p>
            <a:pPr algn="l"/>
            <a:endParaRPr lang="en-TT" sz="2600" dirty="0">
              <a:solidFill>
                <a:srgbClr val="FF0000"/>
              </a:solidFill>
              <a:latin typeface="Arial" pitchFamily="34" charset="0"/>
              <a:cs typeface="Arial" pitchFamily="34" charset="0"/>
            </a:endParaRPr>
          </a:p>
          <a:p>
            <a:pPr algn="l"/>
            <a:r>
              <a:rPr lang="en-TT" sz="2600" dirty="0">
                <a:solidFill>
                  <a:srgbClr val="FF0000"/>
                </a:solidFill>
                <a:latin typeface="Arial" pitchFamily="34" charset="0"/>
                <a:cs typeface="Arial" pitchFamily="34" charset="0"/>
              </a:rPr>
              <a:t>Ionic Equation:</a:t>
            </a:r>
          </a:p>
          <a:p>
            <a:pPr algn="l"/>
            <a:r>
              <a:rPr lang="en-TT" sz="2600" dirty="0" smtClean="0">
                <a:solidFill>
                  <a:schemeClr val="tx1"/>
                </a:solidFill>
                <a:latin typeface="Arial" pitchFamily="34" charset="0"/>
                <a:cs typeface="Arial" pitchFamily="34" charset="0"/>
              </a:rPr>
              <a:t>Cu</a:t>
            </a:r>
            <a:r>
              <a:rPr lang="en-TT" sz="2600" baseline="-25000" dirty="0" smtClean="0">
                <a:solidFill>
                  <a:schemeClr val="tx1"/>
                </a:solidFill>
                <a:latin typeface="Arial" pitchFamily="34" charset="0"/>
                <a:cs typeface="Arial" pitchFamily="34" charset="0"/>
              </a:rPr>
              <a:t>(s</a:t>
            </a:r>
            <a:r>
              <a:rPr lang="en-TT" sz="2600" baseline="-25000" dirty="0">
                <a:solidFill>
                  <a:schemeClr val="tx1"/>
                </a:solidFill>
                <a:latin typeface="Arial" pitchFamily="34" charset="0"/>
                <a:cs typeface="Arial" pitchFamily="34" charset="0"/>
              </a:rPr>
              <a:t>) </a:t>
            </a:r>
            <a:r>
              <a:rPr lang="en-TT" sz="2600" dirty="0">
                <a:solidFill>
                  <a:schemeClr val="tx1"/>
                </a:solidFill>
                <a:latin typeface="Arial" pitchFamily="34" charset="0"/>
                <a:cs typeface="Arial" pitchFamily="34" charset="0"/>
              </a:rPr>
              <a:t>+ </a:t>
            </a:r>
            <a:r>
              <a:rPr lang="en-TT" sz="2600" dirty="0" smtClean="0">
                <a:solidFill>
                  <a:schemeClr val="tx1"/>
                </a:solidFill>
                <a:latin typeface="Arial" pitchFamily="34" charset="0"/>
                <a:cs typeface="Arial" pitchFamily="34" charset="0"/>
              </a:rPr>
              <a:t>2Ag</a:t>
            </a:r>
            <a:r>
              <a:rPr lang="en-TT" sz="2600" baseline="30000" dirty="0" smtClean="0">
                <a:solidFill>
                  <a:schemeClr val="tx1"/>
                </a:solidFill>
                <a:latin typeface="Arial" pitchFamily="34" charset="0"/>
                <a:cs typeface="Arial" pitchFamily="34" charset="0"/>
              </a:rPr>
              <a:t>+</a:t>
            </a:r>
            <a:r>
              <a:rPr lang="en-TT" sz="2600" baseline="-25000" dirty="0" smtClean="0">
                <a:solidFill>
                  <a:schemeClr val="tx1"/>
                </a:solidFill>
                <a:latin typeface="Arial" pitchFamily="34" charset="0"/>
                <a:cs typeface="Arial" pitchFamily="34" charset="0"/>
              </a:rPr>
              <a:t>(</a:t>
            </a:r>
            <a:r>
              <a:rPr lang="en-TT" sz="2600" baseline="-25000" dirty="0">
                <a:solidFill>
                  <a:schemeClr val="tx1"/>
                </a:solidFill>
                <a:latin typeface="Arial" pitchFamily="34" charset="0"/>
                <a:cs typeface="Arial" pitchFamily="34" charset="0"/>
              </a:rPr>
              <a:t>s) </a:t>
            </a:r>
            <a:r>
              <a:rPr lang="en-TT" sz="2600" dirty="0">
                <a:solidFill>
                  <a:schemeClr val="tx1"/>
                </a:solidFill>
                <a:latin typeface="Arial" pitchFamily="34" charset="0"/>
                <a:cs typeface="Arial" pitchFamily="34" charset="0"/>
              </a:rPr>
              <a:t>+ </a:t>
            </a:r>
            <a:r>
              <a:rPr lang="en-TT" sz="2600" dirty="0" smtClean="0">
                <a:solidFill>
                  <a:schemeClr val="tx1"/>
                </a:solidFill>
                <a:latin typeface="Arial" pitchFamily="34" charset="0"/>
                <a:cs typeface="Arial" pitchFamily="34" charset="0"/>
              </a:rPr>
              <a:t>2NO</a:t>
            </a:r>
            <a:r>
              <a:rPr lang="en-TT" sz="2600" baseline="-25000" dirty="0" smtClean="0">
                <a:solidFill>
                  <a:schemeClr val="tx1"/>
                </a:solidFill>
                <a:latin typeface="Arial" pitchFamily="34" charset="0"/>
                <a:cs typeface="Arial" pitchFamily="34" charset="0"/>
              </a:rPr>
              <a:t>3</a:t>
            </a:r>
            <a:r>
              <a:rPr lang="en-TT" sz="3600" baseline="30000" dirty="0" smtClean="0">
                <a:solidFill>
                  <a:schemeClr val="tx1"/>
                </a:solidFill>
                <a:latin typeface="Arial" pitchFamily="34" charset="0"/>
                <a:cs typeface="Arial" pitchFamily="34" charset="0"/>
              </a:rPr>
              <a:t>-</a:t>
            </a:r>
            <a:r>
              <a:rPr lang="en-TT" sz="2600" baseline="-25000" dirty="0">
                <a:solidFill>
                  <a:schemeClr val="tx1"/>
                </a:solidFill>
                <a:latin typeface="Arial" pitchFamily="34" charset="0"/>
                <a:cs typeface="Arial" pitchFamily="34" charset="0"/>
              </a:rPr>
              <a:t>(</a:t>
            </a:r>
            <a:r>
              <a:rPr lang="en-TT" sz="2600" baseline="-25000" dirty="0" err="1">
                <a:solidFill>
                  <a:schemeClr val="tx1"/>
                </a:solidFill>
                <a:latin typeface="Arial" pitchFamily="34" charset="0"/>
                <a:cs typeface="Arial" pitchFamily="34" charset="0"/>
              </a:rPr>
              <a:t>aq</a:t>
            </a:r>
            <a:r>
              <a:rPr lang="en-TT" sz="2600" baseline="-25000" dirty="0">
                <a:solidFill>
                  <a:schemeClr val="tx1"/>
                </a:solidFill>
                <a:latin typeface="Arial" pitchFamily="34" charset="0"/>
                <a:cs typeface="Arial" pitchFamily="34" charset="0"/>
              </a:rPr>
              <a:t>)</a:t>
            </a:r>
            <a:r>
              <a:rPr lang="en-TT" sz="2600" dirty="0">
                <a:solidFill>
                  <a:schemeClr val="tx1"/>
                </a:solidFill>
              </a:rPr>
              <a:t> </a:t>
            </a:r>
            <a:r>
              <a:rPr lang="en-TT" sz="2600" dirty="0" smtClean="0">
                <a:solidFill>
                  <a:schemeClr val="tx1"/>
                </a:solidFill>
              </a:rPr>
              <a:t>→</a:t>
            </a:r>
            <a:r>
              <a:rPr lang="en-TT" sz="2600" dirty="0" smtClean="0">
                <a:solidFill>
                  <a:schemeClr val="tx1"/>
                </a:solidFill>
                <a:latin typeface="Arial" pitchFamily="34" charset="0"/>
                <a:cs typeface="Arial" pitchFamily="34" charset="0"/>
              </a:rPr>
              <a:t>Cu</a:t>
            </a:r>
            <a:r>
              <a:rPr lang="en-TT" sz="2600" baseline="30000" dirty="0" smtClean="0">
                <a:solidFill>
                  <a:schemeClr val="tx1"/>
                </a:solidFill>
                <a:latin typeface="Arial" pitchFamily="34" charset="0"/>
                <a:cs typeface="Arial" pitchFamily="34" charset="0"/>
              </a:rPr>
              <a:t>2</a:t>
            </a:r>
            <a:r>
              <a:rPr lang="en-TT" sz="2600" baseline="30000" dirty="0">
                <a:solidFill>
                  <a:schemeClr val="tx1"/>
                </a:solidFill>
                <a:latin typeface="Arial" pitchFamily="34" charset="0"/>
                <a:cs typeface="Arial" pitchFamily="34" charset="0"/>
              </a:rPr>
              <a:t>+</a:t>
            </a:r>
            <a:r>
              <a:rPr lang="en-TT" sz="2600" baseline="-25000" dirty="0">
                <a:solidFill>
                  <a:schemeClr val="tx1"/>
                </a:solidFill>
                <a:latin typeface="Arial" pitchFamily="34" charset="0"/>
                <a:cs typeface="Arial" pitchFamily="34" charset="0"/>
              </a:rPr>
              <a:t>(</a:t>
            </a:r>
            <a:r>
              <a:rPr lang="en-TT" sz="2600" baseline="-25000" dirty="0" err="1">
                <a:solidFill>
                  <a:schemeClr val="tx1"/>
                </a:solidFill>
                <a:latin typeface="Arial" pitchFamily="34" charset="0"/>
                <a:cs typeface="Arial" pitchFamily="34" charset="0"/>
              </a:rPr>
              <a:t>aq</a:t>
            </a:r>
            <a:r>
              <a:rPr lang="en-TT" sz="2600" baseline="-25000" dirty="0">
                <a:solidFill>
                  <a:schemeClr val="tx1"/>
                </a:solidFill>
                <a:latin typeface="Arial" pitchFamily="34" charset="0"/>
                <a:cs typeface="Arial" pitchFamily="34" charset="0"/>
              </a:rPr>
              <a:t>) </a:t>
            </a:r>
            <a:r>
              <a:rPr lang="en-TT" sz="2600" dirty="0">
                <a:solidFill>
                  <a:schemeClr val="tx1"/>
                </a:solidFill>
                <a:latin typeface="Arial" pitchFamily="34" charset="0"/>
                <a:cs typeface="Arial" pitchFamily="34" charset="0"/>
              </a:rPr>
              <a:t>+ 2NO</a:t>
            </a:r>
            <a:r>
              <a:rPr lang="en-TT" sz="2600" baseline="-25000" dirty="0">
                <a:solidFill>
                  <a:schemeClr val="tx1"/>
                </a:solidFill>
                <a:latin typeface="Arial" pitchFamily="34" charset="0"/>
                <a:cs typeface="Arial" pitchFamily="34" charset="0"/>
              </a:rPr>
              <a:t>3</a:t>
            </a:r>
            <a:r>
              <a:rPr lang="en-TT" sz="3600" baseline="30000" dirty="0">
                <a:solidFill>
                  <a:schemeClr val="tx1"/>
                </a:solidFill>
                <a:latin typeface="Arial" pitchFamily="34" charset="0"/>
                <a:cs typeface="Arial" pitchFamily="34" charset="0"/>
              </a:rPr>
              <a:t>-</a:t>
            </a:r>
            <a:r>
              <a:rPr lang="en-TT" sz="2600" baseline="-25000" dirty="0">
                <a:solidFill>
                  <a:schemeClr val="tx1"/>
                </a:solidFill>
                <a:latin typeface="Arial" pitchFamily="34" charset="0"/>
                <a:cs typeface="Arial" pitchFamily="34" charset="0"/>
              </a:rPr>
              <a:t>(</a:t>
            </a:r>
            <a:r>
              <a:rPr lang="en-TT" sz="2600" baseline="-25000" dirty="0" err="1">
                <a:solidFill>
                  <a:schemeClr val="tx1"/>
                </a:solidFill>
                <a:latin typeface="Arial" pitchFamily="34" charset="0"/>
                <a:cs typeface="Arial" pitchFamily="34" charset="0"/>
              </a:rPr>
              <a:t>aq</a:t>
            </a:r>
            <a:r>
              <a:rPr lang="en-TT" sz="2600" baseline="-25000" dirty="0">
                <a:solidFill>
                  <a:schemeClr val="tx1"/>
                </a:solidFill>
                <a:latin typeface="Arial" pitchFamily="34" charset="0"/>
                <a:cs typeface="Arial" pitchFamily="34" charset="0"/>
              </a:rPr>
              <a:t>)</a:t>
            </a:r>
            <a:r>
              <a:rPr lang="en-TT" sz="2600" dirty="0">
                <a:solidFill>
                  <a:schemeClr val="tx1"/>
                </a:solidFill>
              </a:rPr>
              <a:t> </a:t>
            </a:r>
            <a:r>
              <a:rPr lang="en-TT" sz="2600" dirty="0" smtClean="0">
                <a:solidFill>
                  <a:schemeClr val="tx1"/>
                </a:solidFill>
                <a:latin typeface="Arial" pitchFamily="34" charset="0"/>
                <a:cs typeface="Arial" pitchFamily="34" charset="0"/>
              </a:rPr>
              <a:t>+ 2Ag</a:t>
            </a:r>
            <a:r>
              <a:rPr lang="en-TT" sz="2600" baseline="-25000" dirty="0" smtClean="0">
                <a:solidFill>
                  <a:schemeClr val="tx1"/>
                </a:solidFill>
                <a:latin typeface="Arial" pitchFamily="34" charset="0"/>
                <a:cs typeface="Arial" pitchFamily="34" charset="0"/>
              </a:rPr>
              <a:t>(s</a:t>
            </a:r>
            <a:r>
              <a:rPr lang="en-TT" sz="2600" baseline="-25000" dirty="0">
                <a:solidFill>
                  <a:schemeClr val="tx1"/>
                </a:solidFill>
                <a:latin typeface="Arial" pitchFamily="34" charset="0"/>
                <a:cs typeface="Arial" pitchFamily="34" charset="0"/>
              </a:rPr>
              <a:t>)</a:t>
            </a:r>
          </a:p>
          <a:p>
            <a:pPr algn="l"/>
            <a:endParaRPr lang="en-TT" sz="2600" dirty="0">
              <a:solidFill>
                <a:srgbClr val="FF0000"/>
              </a:solidFill>
              <a:latin typeface="Arial" pitchFamily="34" charset="0"/>
              <a:cs typeface="Arial" pitchFamily="34" charset="0"/>
            </a:endParaRPr>
          </a:p>
          <a:p>
            <a:pPr algn="l"/>
            <a:r>
              <a:rPr lang="en-TT" sz="2600" dirty="0">
                <a:solidFill>
                  <a:srgbClr val="FF0000"/>
                </a:solidFill>
                <a:latin typeface="Arial" pitchFamily="34" charset="0"/>
                <a:cs typeface="Arial" pitchFamily="34" charset="0"/>
              </a:rPr>
              <a:t>Removing Spectator Ions:</a:t>
            </a:r>
          </a:p>
          <a:p>
            <a:pPr algn="l"/>
            <a:r>
              <a:rPr lang="en-TT" sz="2600" dirty="0">
                <a:solidFill>
                  <a:schemeClr val="tx1"/>
                </a:solidFill>
                <a:latin typeface="Arial" pitchFamily="34" charset="0"/>
                <a:cs typeface="Arial" pitchFamily="34" charset="0"/>
              </a:rPr>
              <a:t>Cu</a:t>
            </a:r>
            <a:r>
              <a:rPr lang="en-TT" sz="2600" baseline="-25000" dirty="0">
                <a:solidFill>
                  <a:schemeClr val="tx1"/>
                </a:solidFill>
                <a:latin typeface="Arial" pitchFamily="34" charset="0"/>
                <a:cs typeface="Arial" pitchFamily="34" charset="0"/>
              </a:rPr>
              <a:t>(s) </a:t>
            </a:r>
            <a:r>
              <a:rPr lang="en-TT" sz="2600" dirty="0">
                <a:solidFill>
                  <a:schemeClr val="tx1"/>
                </a:solidFill>
                <a:latin typeface="Arial" pitchFamily="34" charset="0"/>
                <a:cs typeface="Arial" pitchFamily="34" charset="0"/>
              </a:rPr>
              <a:t>+ 2Ag</a:t>
            </a:r>
            <a:r>
              <a:rPr lang="en-TT" sz="2600" baseline="30000" dirty="0">
                <a:solidFill>
                  <a:schemeClr val="tx1"/>
                </a:solidFill>
                <a:latin typeface="Arial" pitchFamily="34" charset="0"/>
                <a:cs typeface="Arial" pitchFamily="34" charset="0"/>
              </a:rPr>
              <a:t>+</a:t>
            </a:r>
            <a:r>
              <a:rPr lang="en-TT" sz="2600" baseline="-25000" dirty="0">
                <a:solidFill>
                  <a:schemeClr val="tx1"/>
                </a:solidFill>
                <a:latin typeface="Arial" pitchFamily="34" charset="0"/>
                <a:cs typeface="Arial" pitchFamily="34" charset="0"/>
              </a:rPr>
              <a:t>(s) </a:t>
            </a:r>
            <a:r>
              <a:rPr lang="en-TT" sz="2600" dirty="0" smtClean="0">
                <a:solidFill>
                  <a:schemeClr val="tx1"/>
                </a:solidFill>
              </a:rPr>
              <a:t> → </a:t>
            </a:r>
            <a:r>
              <a:rPr lang="en-TT" sz="2600" dirty="0" smtClean="0">
                <a:solidFill>
                  <a:schemeClr val="tx1"/>
                </a:solidFill>
                <a:latin typeface="Arial" pitchFamily="34" charset="0"/>
                <a:cs typeface="Arial" pitchFamily="34" charset="0"/>
              </a:rPr>
              <a:t>Cu</a:t>
            </a:r>
            <a:r>
              <a:rPr lang="en-TT" sz="2600" baseline="30000" dirty="0" smtClean="0">
                <a:solidFill>
                  <a:schemeClr val="tx1"/>
                </a:solidFill>
                <a:latin typeface="Arial" pitchFamily="34" charset="0"/>
                <a:cs typeface="Arial" pitchFamily="34" charset="0"/>
              </a:rPr>
              <a:t>2</a:t>
            </a:r>
            <a:r>
              <a:rPr lang="en-TT" sz="2600" baseline="30000" dirty="0">
                <a:solidFill>
                  <a:schemeClr val="tx1"/>
                </a:solidFill>
                <a:latin typeface="Arial" pitchFamily="34" charset="0"/>
                <a:cs typeface="Arial" pitchFamily="34" charset="0"/>
              </a:rPr>
              <a:t>+</a:t>
            </a:r>
            <a:r>
              <a:rPr lang="en-TT" sz="2600" baseline="-25000" dirty="0">
                <a:solidFill>
                  <a:schemeClr val="tx1"/>
                </a:solidFill>
                <a:latin typeface="Arial" pitchFamily="34" charset="0"/>
                <a:cs typeface="Arial" pitchFamily="34" charset="0"/>
              </a:rPr>
              <a:t>(</a:t>
            </a:r>
            <a:r>
              <a:rPr lang="en-TT" sz="2600" baseline="-25000" dirty="0" err="1">
                <a:solidFill>
                  <a:schemeClr val="tx1"/>
                </a:solidFill>
                <a:latin typeface="Arial" pitchFamily="34" charset="0"/>
                <a:cs typeface="Arial" pitchFamily="34" charset="0"/>
              </a:rPr>
              <a:t>aq</a:t>
            </a:r>
            <a:r>
              <a:rPr lang="en-TT" sz="2600" baseline="-25000" dirty="0">
                <a:solidFill>
                  <a:schemeClr val="tx1"/>
                </a:solidFill>
                <a:latin typeface="Arial" pitchFamily="34" charset="0"/>
                <a:cs typeface="Arial" pitchFamily="34" charset="0"/>
              </a:rPr>
              <a:t>) </a:t>
            </a:r>
            <a:r>
              <a:rPr lang="en-TT" sz="2600" dirty="0">
                <a:solidFill>
                  <a:schemeClr val="tx1"/>
                </a:solidFill>
                <a:latin typeface="Arial" pitchFamily="34" charset="0"/>
                <a:cs typeface="Arial" pitchFamily="34" charset="0"/>
              </a:rPr>
              <a:t>+ </a:t>
            </a:r>
            <a:r>
              <a:rPr lang="en-TT" sz="2600" dirty="0" smtClean="0">
                <a:solidFill>
                  <a:schemeClr val="tx1"/>
                </a:solidFill>
                <a:latin typeface="Arial" pitchFamily="34" charset="0"/>
                <a:cs typeface="Arial" pitchFamily="34" charset="0"/>
              </a:rPr>
              <a:t>2Ag</a:t>
            </a:r>
            <a:r>
              <a:rPr lang="en-TT" sz="2600" baseline="-25000" dirty="0" smtClean="0">
                <a:solidFill>
                  <a:schemeClr val="tx1"/>
                </a:solidFill>
                <a:latin typeface="Arial" pitchFamily="34" charset="0"/>
                <a:cs typeface="Arial" pitchFamily="34" charset="0"/>
              </a:rPr>
              <a:t>(s</a:t>
            </a:r>
            <a:r>
              <a:rPr lang="en-TT" sz="2600" baseline="-25000" dirty="0">
                <a:solidFill>
                  <a:schemeClr val="tx1"/>
                </a:solidFill>
                <a:latin typeface="Arial" pitchFamily="34" charset="0"/>
                <a:cs typeface="Arial" pitchFamily="34" charset="0"/>
              </a:rPr>
              <a:t>)</a:t>
            </a:r>
          </a:p>
          <a:p>
            <a:pPr algn="l"/>
            <a:endParaRPr lang="en-TT" sz="2600" baseline="-25000" dirty="0">
              <a:solidFill>
                <a:schemeClr val="tx1"/>
              </a:solidFill>
              <a:latin typeface="Arial" pitchFamily="34" charset="0"/>
              <a:cs typeface="Arial" pitchFamily="34" charset="0"/>
            </a:endParaRPr>
          </a:p>
          <a:p>
            <a:pPr algn="l"/>
            <a:r>
              <a:rPr lang="en-TT" sz="2600" dirty="0">
                <a:solidFill>
                  <a:schemeClr val="tx1"/>
                </a:solidFill>
                <a:latin typeface="Arial" pitchFamily="34" charset="0"/>
                <a:cs typeface="Arial" pitchFamily="34" charset="0"/>
              </a:rPr>
              <a:t>This is a </a:t>
            </a:r>
            <a:r>
              <a:rPr lang="en-TT" sz="2600" u="sng" dirty="0">
                <a:solidFill>
                  <a:srgbClr val="FF0000"/>
                </a:solidFill>
                <a:latin typeface="Arial" pitchFamily="34" charset="0"/>
                <a:cs typeface="Arial" pitchFamily="34" charset="0"/>
              </a:rPr>
              <a:t>redox reaction</a:t>
            </a:r>
            <a:r>
              <a:rPr lang="en-TT" sz="2600" dirty="0">
                <a:solidFill>
                  <a:schemeClr val="tx1"/>
                </a:solidFill>
                <a:latin typeface="Arial" pitchFamily="34" charset="0"/>
                <a:cs typeface="Arial" pitchFamily="34" charset="0"/>
              </a:rPr>
              <a:t>.</a:t>
            </a:r>
            <a:endParaRPr lang="en-TT" sz="2600" dirty="0">
              <a:solidFill>
                <a:srgbClr val="FF0000"/>
              </a:solidFill>
              <a:latin typeface="Arial" pitchFamily="34" charset="0"/>
              <a:cs typeface="Arial" pitchFamily="34" charset="0"/>
            </a:endParaRPr>
          </a:p>
          <a:p>
            <a:endParaRPr lang="en-TT" dirty="0"/>
          </a:p>
        </p:txBody>
      </p:sp>
    </p:spTree>
    <p:extLst>
      <p:ext uri="{BB962C8B-B14F-4D97-AF65-F5344CB8AC3E}">
        <p14:creationId xmlns:p14="http://schemas.microsoft.com/office/powerpoint/2010/main" xmlns="" val="4135749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 calcmode="lin" valueType="num">
                                      <p:cBhvr additive="base">
                                        <p:cTn id="1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animEffect transition="in" filter="barn(inVertical)">
                                      <p:cBhvr>
                                        <p:cTn id="2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7504" y="188640"/>
            <a:ext cx="8856984" cy="6480720"/>
          </a:xfrm>
        </p:spPr>
        <p:txBody>
          <a:bodyPr>
            <a:normAutofit/>
          </a:bodyPr>
          <a:lstStyle/>
          <a:p>
            <a:pPr algn="l"/>
            <a:r>
              <a:rPr lang="en-TT" sz="2600" u="sng" dirty="0">
                <a:solidFill>
                  <a:schemeClr val="tx1"/>
                </a:solidFill>
                <a:latin typeface="Arial" pitchFamily="34" charset="0"/>
                <a:cs typeface="Arial" pitchFamily="34" charset="0"/>
              </a:rPr>
              <a:t>The reaction between copper and silver nitrate solution</a:t>
            </a:r>
          </a:p>
          <a:p>
            <a:endParaRPr lang="en-TT" sz="2600" dirty="0"/>
          </a:p>
        </p:txBody>
      </p:sp>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668780"/>
            <a:ext cx="9144000" cy="3920460"/>
          </a:xfrm>
          <a:prstGeom prst="rect">
            <a:avLst/>
          </a:prstGeom>
        </p:spPr>
      </p:pic>
    </p:spTree>
    <p:extLst>
      <p:ext uri="{BB962C8B-B14F-4D97-AF65-F5344CB8AC3E}">
        <p14:creationId xmlns:p14="http://schemas.microsoft.com/office/powerpoint/2010/main" xmlns="" val="2447071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9592" y="188640"/>
            <a:ext cx="7772400" cy="722511"/>
          </a:xfrm>
        </p:spPr>
        <p:txBody>
          <a:bodyPr>
            <a:normAutofit fontScale="90000"/>
          </a:bodyPr>
          <a:lstStyle/>
          <a:p>
            <a:r>
              <a:rPr lang="en-TT" b="1" dirty="0" smtClean="0">
                <a:ln w="12700">
                  <a:solidFill>
                    <a:sysClr val="windowText" lastClr="000000"/>
                  </a:solidFill>
                  <a:prstDash val="solid"/>
                </a:ln>
                <a:solidFill>
                  <a:srgbClr val="99377F"/>
                </a:solidFill>
                <a:effectLst>
                  <a:outerShdw blurRad="41275" dist="20320" dir="1800000" algn="tl" rotWithShape="0">
                    <a:srgbClr val="000000">
                      <a:alpha val="40000"/>
                    </a:srgbClr>
                  </a:outerShdw>
                </a:effectLst>
                <a:latin typeface="Arial" pitchFamily="34" charset="0"/>
                <a:cs typeface="Arial" pitchFamily="34" charset="0"/>
              </a:rPr>
              <a:t>Questions</a:t>
            </a:r>
            <a:endParaRPr lang="en-TT" b="1" dirty="0">
              <a:ln w="12700">
                <a:solidFill>
                  <a:sysClr val="windowText" lastClr="000000"/>
                </a:solidFill>
                <a:prstDash val="solid"/>
              </a:ln>
              <a:solidFill>
                <a:srgbClr val="99377F"/>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179512" y="908720"/>
            <a:ext cx="8784976" cy="5760640"/>
          </a:xfrm>
        </p:spPr>
        <p:txBody>
          <a:bodyPr>
            <a:normAutofit fontScale="92500" lnSpcReduction="20000"/>
          </a:bodyPr>
          <a:lstStyle/>
          <a:p>
            <a:pPr algn="l"/>
            <a:r>
              <a:rPr lang="en-TT" sz="3000" dirty="0" smtClean="0">
                <a:solidFill>
                  <a:schemeClr val="tx1"/>
                </a:solidFill>
                <a:latin typeface="Arial" pitchFamily="34" charset="0"/>
                <a:cs typeface="Arial" pitchFamily="34" charset="0"/>
              </a:rPr>
              <a:t>1. If a mixture of zinc powder and cobalt(II) chloride is heated, the following reaction occurs:</a:t>
            </a:r>
            <a:endParaRPr lang="en-US" sz="3000" dirty="0" smtClean="0">
              <a:solidFill>
                <a:schemeClr val="tx1"/>
              </a:solidFill>
              <a:latin typeface="Arial" pitchFamily="34" charset="0"/>
              <a:cs typeface="Arial" pitchFamily="34" charset="0"/>
            </a:endParaRPr>
          </a:p>
          <a:p>
            <a:pPr algn="l"/>
            <a:r>
              <a:rPr lang="en-TT" sz="3000" dirty="0" smtClean="0">
                <a:solidFill>
                  <a:schemeClr val="tx1"/>
                </a:solidFill>
                <a:latin typeface="Arial" pitchFamily="34" charset="0"/>
                <a:cs typeface="Arial" pitchFamily="34" charset="0"/>
              </a:rPr>
              <a:t> </a:t>
            </a:r>
            <a:endParaRPr lang="en-US" sz="3000" dirty="0" smtClean="0">
              <a:solidFill>
                <a:schemeClr val="tx1"/>
              </a:solidFill>
              <a:latin typeface="Arial" pitchFamily="34" charset="0"/>
              <a:cs typeface="Arial" pitchFamily="34" charset="0"/>
            </a:endParaRPr>
          </a:p>
          <a:p>
            <a:pPr algn="l"/>
            <a:r>
              <a:rPr lang="en-TT" sz="3000" dirty="0" smtClean="0">
                <a:solidFill>
                  <a:schemeClr val="tx1"/>
                </a:solidFill>
                <a:latin typeface="Arial" pitchFamily="34" charset="0"/>
                <a:cs typeface="Arial" pitchFamily="34" charset="0"/>
              </a:rPr>
              <a:t>Zn</a:t>
            </a:r>
            <a:r>
              <a:rPr lang="en-TT" sz="3000" baseline="-25000" dirty="0" smtClean="0">
                <a:solidFill>
                  <a:schemeClr val="tx1"/>
                </a:solidFill>
                <a:latin typeface="Arial" pitchFamily="34" charset="0"/>
                <a:cs typeface="Arial" pitchFamily="34" charset="0"/>
              </a:rPr>
              <a:t>(s)</a:t>
            </a:r>
            <a:r>
              <a:rPr lang="en-TT" sz="3000" dirty="0" smtClean="0">
                <a:solidFill>
                  <a:schemeClr val="tx1"/>
                </a:solidFill>
                <a:latin typeface="Arial" pitchFamily="34" charset="0"/>
                <a:cs typeface="Arial" pitchFamily="34" charset="0"/>
              </a:rPr>
              <a:t> + </a:t>
            </a:r>
            <a:r>
              <a:rPr lang="en-TT" sz="3000" dirty="0" err="1" smtClean="0">
                <a:solidFill>
                  <a:schemeClr val="tx1"/>
                </a:solidFill>
                <a:latin typeface="Arial" pitchFamily="34" charset="0"/>
                <a:cs typeface="Arial" pitchFamily="34" charset="0"/>
              </a:rPr>
              <a:t>CoO</a:t>
            </a:r>
            <a:r>
              <a:rPr lang="en-TT" sz="3000" baseline="-25000" dirty="0" smtClean="0">
                <a:solidFill>
                  <a:schemeClr val="tx1"/>
                </a:solidFill>
                <a:latin typeface="Arial" pitchFamily="34" charset="0"/>
                <a:cs typeface="Arial" pitchFamily="34" charset="0"/>
              </a:rPr>
              <a:t>(s)</a:t>
            </a:r>
            <a:r>
              <a:rPr lang="en-TT" sz="3000" dirty="0" smtClean="0">
                <a:solidFill>
                  <a:schemeClr val="tx1"/>
                </a:solidFill>
                <a:latin typeface="Symbol" pitchFamily="18" charset="2"/>
                <a:cs typeface="Arial" pitchFamily="34" charset="0"/>
              </a:rPr>
              <a:t>®</a:t>
            </a:r>
            <a:r>
              <a:rPr lang="en-TT" sz="3000" dirty="0" smtClean="0">
                <a:solidFill>
                  <a:schemeClr val="tx1"/>
                </a:solidFill>
                <a:latin typeface="Arial" pitchFamily="34" charset="0"/>
                <a:cs typeface="Arial" pitchFamily="34" charset="0"/>
              </a:rPr>
              <a:t> </a:t>
            </a:r>
            <a:r>
              <a:rPr lang="en-TT" sz="3000" dirty="0" err="1" smtClean="0">
                <a:solidFill>
                  <a:schemeClr val="tx1"/>
                </a:solidFill>
                <a:latin typeface="Arial" pitchFamily="34" charset="0"/>
                <a:cs typeface="Arial" pitchFamily="34" charset="0"/>
              </a:rPr>
              <a:t>ZnO</a:t>
            </a:r>
            <a:r>
              <a:rPr lang="en-TT" sz="3000" baseline="-25000" dirty="0" smtClean="0">
                <a:solidFill>
                  <a:schemeClr val="tx1"/>
                </a:solidFill>
                <a:latin typeface="Arial" pitchFamily="34" charset="0"/>
                <a:cs typeface="Arial" pitchFamily="34" charset="0"/>
              </a:rPr>
              <a:t>(s)</a:t>
            </a:r>
            <a:r>
              <a:rPr lang="en-TT" sz="3000" dirty="0" smtClean="0">
                <a:solidFill>
                  <a:schemeClr val="tx1"/>
                </a:solidFill>
                <a:latin typeface="Arial" pitchFamily="34" charset="0"/>
                <a:cs typeface="Arial" pitchFamily="34" charset="0"/>
              </a:rPr>
              <a:t> + Co</a:t>
            </a:r>
            <a:r>
              <a:rPr lang="en-TT" sz="3000" baseline="-25000" dirty="0" smtClean="0">
                <a:solidFill>
                  <a:schemeClr val="tx1"/>
                </a:solidFill>
                <a:latin typeface="Arial" pitchFamily="34" charset="0"/>
                <a:cs typeface="Arial" pitchFamily="34" charset="0"/>
              </a:rPr>
              <a:t>(s)</a:t>
            </a:r>
            <a:endParaRPr lang="en-US" sz="3000" dirty="0" smtClean="0">
              <a:solidFill>
                <a:schemeClr val="tx1"/>
              </a:solidFill>
              <a:latin typeface="Arial" pitchFamily="34" charset="0"/>
              <a:cs typeface="Arial" pitchFamily="34" charset="0"/>
            </a:endParaRPr>
          </a:p>
          <a:p>
            <a:pPr algn="l"/>
            <a:r>
              <a:rPr lang="en-TT" sz="3000" baseline="-25000" dirty="0" smtClean="0">
                <a:solidFill>
                  <a:schemeClr val="tx1"/>
                </a:solidFill>
                <a:latin typeface="Arial" pitchFamily="34" charset="0"/>
                <a:cs typeface="Arial" pitchFamily="34" charset="0"/>
              </a:rPr>
              <a:t> </a:t>
            </a:r>
            <a:endParaRPr lang="en-US" sz="3000" dirty="0" smtClean="0">
              <a:solidFill>
                <a:schemeClr val="tx1"/>
              </a:solidFill>
              <a:latin typeface="Arial" pitchFamily="34" charset="0"/>
              <a:cs typeface="Arial" pitchFamily="34" charset="0"/>
            </a:endParaRPr>
          </a:p>
          <a:p>
            <a:pPr algn="l"/>
            <a:r>
              <a:rPr lang="en-TT" sz="3000" dirty="0" smtClean="0">
                <a:solidFill>
                  <a:schemeClr val="tx1"/>
                </a:solidFill>
                <a:latin typeface="Arial" pitchFamily="34" charset="0"/>
                <a:cs typeface="Arial" pitchFamily="34" charset="0"/>
              </a:rPr>
              <a:t>(a) Which metal is higher in the reactivity series?</a:t>
            </a:r>
            <a:endParaRPr lang="en-US" sz="3000" dirty="0" smtClean="0">
              <a:solidFill>
                <a:schemeClr val="tx1"/>
              </a:solidFill>
              <a:latin typeface="Arial" pitchFamily="34" charset="0"/>
              <a:cs typeface="Arial" pitchFamily="34" charset="0"/>
            </a:endParaRPr>
          </a:p>
          <a:p>
            <a:pPr algn="l"/>
            <a:r>
              <a:rPr lang="en-TT" sz="3000" dirty="0" smtClean="0">
                <a:solidFill>
                  <a:schemeClr val="tx1"/>
                </a:solidFill>
                <a:latin typeface="Arial" pitchFamily="34" charset="0"/>
                <a:cs typeface="Arial" pitchFamily="34" charset="0"/>
              </a:rPr>
              <a:t> </a:t>
            </a:r>
            <a:endParaRPr lang="en-US" sz="3000" dirty="0" smtClean="0">
              <a:solidFill>
                <a:schemeClr val="tx1"/>
              </a:solidFill>
              <a:latin typeface="Arial" pitchFamily="34" charset="0"/>
              <a:cs typeface="Arial" pitchFamily="34" charset="0"/>
            </a:endParaRPr>
          </a:p>
          <a:p>
            <a:pPr algn="l"/>
            <a:r>
              <a:rPr lang="en-TT" sz="3000" dirty="0" smtClean="0">
                <a:solidFill>
                  <a:schemeClr val="tx1"/>
                </a:solidFill>
                <a:latin typeface="Arial" pitchFamily="34" charset="0"/>
                <a:cs typeface="Arial" pitchFamily="34" charset="0"/>
              </a:rPr>
              <a:t>(b) The zinc can be described as a reducing agent. Using this example, describe what is meant by the term reducing agent.</a:t>
            </a:r>
            <a:endParaRPr lang="en-US" sz="3000" dirty="0" smtClean="0">
              <a:solidFill>
                <a:schemeClr val="tx1"/>
              </a:solidFill>
              <a:latin typeface="Arial" pitchFamily="34" charset="0"/>
              <a:cs typeface="Arial" pitchFamily="34" charset="0"/>
            </a:endParaRPr>
          </a:p>
          <a:p>
            <a:pPr algn="l"/>
            <a:r>
              <a:rPr lang="en-TT" sz="3000" dirty="0" smtClean="0">
                <a:solidFill>
                  <a:schemeClr val="tx1"/>
                </a:solidFill>
                <a:latin typeface="Arial" pitchFamily="34" charset="0"/>
                <a:cs typeface="Arial" pitchFamily="34" charset="0"/>
              </a:rPr>
              <a:t> </a:t>
            </a:r>
            <a:endParaRPr lang="en-US" sz="3000" dirty="0" smtClean="0">
              <a:solidFill>
                <a:schemeClr val="tx1"/>
              </a:solidFill>
              <a:latin typeface="Arial" pitchFamily="34" charset="0"/>
              <a:cs typeface="Arial" pitchFamily="34" charset="0"/>
            </a:endParaRPr>
          </a:p>
          <a:p>
            <a:pPr algn="l"/>
            <a:r>
              <a:rPr lang="en-TT" sz="3000" dirty="0" smtClean="0">
                <a:solidFill>
                  <a:schemeClr val="tx1"/>
                </a:solidFill>
                <a:latin typeface="Arial" pitchFamily="34" charset="0"/>
                <a:cs typeface="Arial" pitchFamily="34" charset="0"/>
              </a:rPr>
              <a:t>(c)Which substance in this reaction has been oxidised?</a:t>
            </a:r>
            <a:endParaRPr lang="en-US" sz="3000" dirty="0" smtClean="0">
              <a:solidFill>
                <a:schemeClr val="tx1"/>
              </a:solidFill>
              <a:latin typeface="Arial" pitchFamily="34" charset="0"/>
              <a:cs typeface="Arial" pitchFamily="34" charset="0"/>
            </a:endParaRPr>
          </a:p>
          <a:p>
            <a:pPr algn="l"/>
            <a:endParaRPr lang="en-TT" sz="30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xmlns="" val="76015642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88640"/>
            <a:ext cx="8763000" cy="722511"/>
          </a:xfrm>
        </p:spPr>
        <p:txBody>
          <a:bodyPr>
            <a:noAutofit/>
          </a:bodyPr>
          <a:lstStyle/>
          <a:p>
            <a:r>
              <a:rPr lang="en-TT" sz="4800" b="1" dirty="0" smtClean="0">
                <a:ln w="12700">
                  <a:solidFill>
                    <a:sysClr val="windowText" lastClr="000000"/>
                  </a:solidFill>
                  <a:prstDash val="solid"/>
                </a:ln>
                <a:solidFill>
                  <a:srgbClr val="0070C0"/>
                </a:solidFill>
                <a:effectLst>
                  <a:outerShdw blurRad="41275" dist="20320" dir="1800000" algn="tl" rotWithShape="0">
                    <a:srgbClr val="000000">
                      <a:alpha val="40000"/>
                    </a:srgbClr>
                  </a:outerShdw>
                </a:effectLst>
                <a:latin typeface="Arial" pitchFamily="34" charset="0"/>
                <a:cs typeface="Arial" pitchFamily="34" charset="0"/>
              </a:rPr>
              <a:t>Summary</a:t>
            </a:r>
            <a:endParaRPr lang="en-TT" sz="4800" b="1" dirty="0">
              <a:ln w="12700">
                <a:solidFill>
                  <a:sysClr val="windowText" lastClr="000000"/>
                </a:solidFill>
                <a:prstDash val="solid"/>
              </a:ln>
              <a:solidFill>
                <a:srgbClr val="0070C0"/>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282824" y="4038600"/>
            <a:ext cx="8784976" cy="2748880"/>
          </a:xfrm>
        </p:spPr>
        <p:txBody>
          <a:bodyPr>
            <a:normAutofit/>
          </a:bodyPr>
          <a:lstStyle/>
          <a:p>
            <a:pPr algn="l"/>
            <a:r>
              <a:rPr lang="en-US" sz="2800" dirty="0" smtClean="0">
                <a:solidFill>
                  <a:schemeClr val="tx1"/>
                </a:solidFill>
                <a:latin typeface="Arial" pitchFamily="34" charset="0"/>
                <a:cs typeface="Arial" pitchFamily="34" charset="0"/>
              </a:rPr>
              <a:t>In this lesson we learnt about:</a:t>
            </a:r>
          </a:p>
          <a:p>
            <a:pPr algn="l"/>
            <a:endParaRPr lang="en-US" sz="2800" dirty="0" smtClean="0">
              <a:solidFill>
                <a:schemeClr val="tx1"/>
              </a:solidFill>
              <a:latin typeface="Arial" pitchFamily="34" charset="0"/>
              <a:cs typeface="Arial" pitchFamily="34" charset="0"/>
            </a:endParaRPr>
          </a:p>
          <a:p>
            <a:pPr algn="l">
              <a:buFont typeface="Arial" pitchFamily="34" charset="0"/>
              <a:buChar char="•"/>
            </a:pPr>
            <a:r>
              <a:rPr lang="en-US" sz="2800" dirty="0" smtClean="0">
                <a:solidFill>
                  <a:schemeClr val="tx1"/>
                </a:solidFill>
                <a:latin typeface="Arial" pitchFamily="34" charset="0"/>
                <a:cs typeface="Arial" pitchFamily="34" charset="0"/>
              </a:rPr>
              <a:t> Different Types of Chemical Reactions</a:t>
            </a:r>
          </a:p>
          <a:p>
            <a:pPr algn="l">
              <a:buFont typeface="Arial" pitchFamily="34" charset="0"/>
              <a:buChar char="•"/>
            </a:pPr>
            <a:endParaRPr lang="en-US" sz="2800" dirty="0" smtClean="0">
              <a:solidFill>
                <a:schemeClr val="tx1"/>
              </a:solidFill>
              <a:latin typeface="Arial" pitchFamily="34" charset="0"/>
              <a:cs typeface="Arial" pitchFamily="34" charset="0"/>
            </a:endParaRPr>
          </a:p>
          <a:p>
            <a:pPr algn="l">
              <a:buFont typeface="Arial" pitchFamily="34" charset="0"/>
              <a:buChar char="•"/>
            </a:pPr>
            <a:r>
              <a:rPr lang="en-US" sz="2800" dirty="0" err="1" smtClean="0">
                <a:solidFill>
                  <a:schemeClr val="tx1"/>
                </a:solidFill>
                <a:latin typeface="Arial" pitchFamily="34" charset="0"/>
                <a:cs typeface="Arial" pitchFamily="34" charset="0"/>
              </a:rPr>
              <a:t>Redox</a:t>
            </a:r>
            <a:r>
              <a:rPr lang="en-US" sz="2800" dirty="0" smtClean="0">
                <a:solidFill>
                  <a:schemeClr val="tx1"/>
                </a:solidFill>
                <a:latin typeface="Arial" pitchFamily="34" charset="0"/>
                <a:cs typeface="Arial" pitchFamily="34" charset="0"/>
              </a:rPr>
              <a:t> Reactions</a:t>
            </a:r>
          </a:p>
          <a:p>
            <a:pPr algn="l">
              <a:buFont typeface="Arial" pitchFamily="34" charset="0"/>
              <a:buChar char="•"/>
            </a:pPr>
            <a:endParaRPr lang="en-US" sz="3000" dirty="0" smtClean="0">
              <a:solidFill>
                <a:schemeClr val="tx1"/>
              </a:solidFill>
              <a:latin typeface="Arial" pitchFamily="34" charset="0"/>
              <a:cs typeface="Arial" pitchFamily="34" charset="0"/>
            </a:endParaRPr>
          </a:p>
          <a:p>
            <a:pPr algn="l">
              <a:buFont typeface="Arial" pitchFamily="34" charset="0"/>
              <a:buChar char="•"/>
            </a:pPr>
            <a:endParaRPr lang="en-US" sz="3000" dirty="0" smtClean="0">
              <a:solidFill>
                <a:schemeClr val="tx1"/>
              </a:solidFill>
              <a:latin typeface="Arial" pitchFamily="34" charset="0"/>
              <a:cs typeface="Arial" pitchFamily="34" charset="0"/>
            </a:endParaRPr>
          </a:p>
          <a:p>
            <a:pPr algn="l">
              <a:buFont typeface="Arial" pitchFamily="34" charset="0"/>
              <a:buChar char="•"/>
            </a:pPr>
            <a:endParaRPr lang="en-US" sz="3000" dirty="0" smtClean="0">
              <a:solidFill>
                <a:schemeClr val="tx1"/>
              </a:solidFill>
              <a:latin typeface="Arial" pitchFamily="34" charset="0"/>
              <a:cs typeface="Arial" pitchFamily="34" charset="0"/>
            </a:endParaRPr>
          </a:p>
          <a:p>
            <a:pPr algn="l"/>
            <a:endParaRPr lang="en-TT" sz="3000" dirty="0">
              <a:solidFill>
                <a:schemeClr val="tx1"/>
              </a:solidFill>
              <a:latin typeface="Arial" pitchFamily="34" charset="0"/>
              <a:cs typeface="Arial" pitchFamily="34" charset="0"/>
            </a:endParaRPr>
          </a:p>
        </p:txBody>
      </p:sp>
      <p:pic>
        <p:nvPicPr>
          <p:cNvPr id="4" name="Picture 3" descr="1.gif"/>
          <p:cNvPicPr>
            <a:picLocks noChangeAspect="1"/>
          </p:cNvPicPr>
          <p:nvPr/>
        </p:nvPicPr>
        <p:blipFill>
          <a:blip r:embed="rId2"/>
          <a:stretch>
            <a:fillRect/>
          </a:stretch>
        </p:blipFill>
        <p:spPr>
          <a:xfrm>
            <a:off x="2590800" y="914400"/>
            <a:ext cx="3810000" cy="3124200"/>
          </a:xfrm>
          <a:prstGeom prst="rect">
            <a:avLst/>
          </a:prstGeom>
        </p:spPr>
      </p:pic>
    </p:spTree>
    <p:extLst>
      <p:ext uri="{BB962C8B-B14F-4D97-AF65-F5344CB8AC3E}">
        <p14:creationId xmlns:p14="http://schemas.microsoft.com/office/powerpoint/2010/main" xmlns="" val="7601564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7544" y="332656"/>
            <a:ext cx="8496944" cy="6192688"/>
          </a:xfrm>
        </p:spPr>
        <p:txBody>
          <a:bodyPr>
            <a:normAutofit/>
          </a:bodyPr>
          <a:lstStyle/>
          <a:p>
            <a:pPr algn="l"/>
            <a:r>
              <a:rPr lang="en-TT" sz="2800" u="sng" dirty="0">
                <a:solidFill>
                  <a:srgbClr val="7030A0"/>
                </a:solidFill>
                <a:latin typeface="Arial" pitchFamily="34" charset="0"/>
                <a:cs typeface="Arial" pitchFamily="34" charset="0"/>
              </a:rPr>
              <a:t>Example 2:</a:t>
            </a:r>
          </a:p>
          <a:p>
            <a:pPr algn="l"/>
            <a:r>
              <a:rPr lang="en-TT" sz="2800" dirty="0" smtClean="0">
                <a:solidFill>
                  <a:schemeClr val="tx1"/>
                </a:solidFill>
                <a:latin typeface="Arial" pitchFamily="34" charset="0"/>
                <a:cs typeface="Arial" pitchFamily="34" charset="0"/>
              </a:rPr>
              <a:t>hydrogen + oxygen</a:t>
            </a:r>
            <a:r>
              <a:rPr lang="en-TT" sz="2800" dirty="0">
                <a:solidFill>
                  <a:schemeClr val="tx1"/>
                </a:solidFill>
              </a:rPr>
              <a:t> →</a:t>
            </a:r>
            <a:r>
              <a:rPr lang="en-TT" sz="2800" dirty="0" smtClean="0">
                <a:solidFill>
                  <a:schemeClr val="tx1"/>
                </a:solidFill>
                <a:latin typeface="Arial" pitchFamily="34" charset="0"/>
                <a:cs typeface="Arial" pitchFamily="34" charset="0"/>
              </a:rPr>
              <a:t> water</a:t>
            </a:r>
          </a:p>
          <a:p>
            <a:pPr algn="l"/>
            <a:r>
              <a:rPr lang="en-TT" sz="2800" dirty="0" smtClean="0">
                <a:solidFill>
                  <a:schemeClr val="tx1"/>
                </a:solidFill>
                <a:latin typeface="Arial" pitchFamily="34" charset="0"/>
                <a:cs typeface="Arial" pitchFamily="34" charset="0"/>
              </a:rPr>
              <a:t>2H</a:t>
            </a:r>
            <a:r>
              <a:rPr lang="en-TT" sz="2800" baseline="-25000" dirty="0" smtClean="0">
                <a:solidFill>
                  <a:schemeClr val="tx1"/>
                </a:solidFill>
                <a:latin typeface="Arial" pitchFamily="34" charset="0"/>
                <a:cs typeface="Arial" pitchFamily="34" charset="0"/>
              </a:rPr>
              <a:t>2(g</a:t>
            </a:r>
            <a:r>
              <a:rPr lang="en-TT" sz="2800" baseline="-25000" dirty="0">
                <a:solidFill>
                  <a:schemeClr val="tx1"/>
                </a:solidFill>
                <a:latin typeface="Arial" pitchFamily="34" charset="0"/>
                <a:cs typeface="Arial" pitchFamily="34" charset="0"/>
              </a:rPr>
              <a:t>) </a:t>
            </a:r>
            <a:r>
              <a:rPr lang="en-TT" sz="2800" dirty="0">
                <a:solidFill>
                  <a:schemeClr val="tx1"/>
                </a:solidFill>
                <a:latin typeface="Arial" pitchFamily="34" charset="0"/>
                <a:cs typeface="Arial" pitchFamily="34" charset="0"/>
              </a:rPr>
              <a:t>+ O</a:t>
            </a:r>
            <a:r>
              <a:rPr lang="en-TT" sz="2800" baseline="-25000" dirty="0">
                <a:solidFill>
                  <a:schemeClr val="tx1"/>
                </a:solidFill>
                <a:latin typeface="Arial" pitchFamily="34" charset="0"/>
                <a:cs typeface="Arial" pitchFamily="34" charset="0"/>
              </a:rPr>
              <a:t>2(g) </a:t>
            </a:r>
            <a:r>
              <a:rPr lang="en-TT" sz="2800" dirty="0">
                <a:solidFill>
                  <a:schemeClr val="tx1"/>
                </a:solidFill>
              </a:rPr>
              <a:t>→ </a:t>
            </a:r>
            <a:r>
              <a:rPr lang="en-TT" sz="2800" dirty="0">
                <a:solidFill>
                  <a:schemeClr val="tx1"/>
                </a:solidFill>
                <a:latin typeface="Arial" pitchFamily="34" charset="0"/>
                <a:cs typeface="Arial" pitchFamily="34" charset="0"/>
              </a:rPr>
              <a:t>2H</a:t>
            </a:r>
            <a:r>
              <a:rPr lang="en-TT" sz="2800" baseline="-25000" dirty="0">
                <a:solidFill>
                  <a:schemeClr val="tx1"/>
                </a:solidFill>
                <a:latin typeface="Arial" pitchFamily="34" charset="0"/>
                <a:cs typeface="Arial" pitchFamily="34" charset="0"/>
              </a:rPr>
              <a:t>2</a:t>
            </a:r>
            <a:r>
              <a:rPr lang="en-TT" sz="2800" dirty="0">
                <a:solidFill>
                  <a:schemeClr val="tx1"/>
                </a:solidFill>
                <a:latin typeface="Arial" pitchFamily="34" charset="0"/>
                <a:cs typeface="Arial" pitchFamily="34" charset="0"/>
              </a:rPr>
              <a:t>O</a:t>
            </a:r>
            <a:r>
              <a:rPr lang="en-TT" sz="2800" baseline="-25000" dirty="0">
                <a:solidFill>
                  <a:schemeClr val="tx1"/>
                </a:solidFill>
                <a:latin typeface="Arial" pitchFamily="34" charset="0"/>
                <a:cs typeface="Arial" pitchFamily="34" charset="0"/>
              </a:rPr>
              <a:t>(g)</a:t>
            </a:r>
          </a:p>
          <a:p>
            <a:endParaRPr lang="en-TT" sz="2800" dirty="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55576" y="1916832"/>
            <a:ext cx="7776864" cy="4583832"/>
          </a:xfrm>
          <a:prstGeom prst="rect">
            <a:avLst/>
          </a:prstGeom>
        </p:spPr>
      </p:pic>
    </p:spTree>
    <p:extLst>
      <p:ext uri="{BB962C8B-B14F-4D97-AF65-F5344CB8AC3E}">
        <p14:creationId xmlns:p14="http://schemas.microsoft.com/office/powerpoint/2010/main" xmlns="" val="2520137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60648"/>
            <a:ext cx="7772400" cy="794519"/>
          </a:xfrm>
        </p:spPr>
        <p:txBody>
          <a:bodyPr/>
          <a:lstStyle/>
          <a:p>
            <a:r>
              <a:rPr lang="en-TT" b="1" dirty="0" smtClean="0">
                <a:ln w="12700">
                  <a:solidFill>
                    <a:schemeClr val="tx1"/>
                  </a:solidFill>
                  <a:prstDash val="solid"/>
                </a:ln>
                <a:solidFill>
                  <a:srgbClr val="7030A0"/>
                </a:solidFill>
                <a:effectLst>
                  <a:outerShdw blurRad="41275" dist="20320" dir="1800000" algn="tl" rotWithShape="0">
                    <a:srgbClr val="000000">
                      <a:alpha val="40000"/>
                    </a:srgbClr>
                  </a:outerShdw>
                </a:effectLst>
                <a:latin typeface="Arial" pitchFamily="34" charset="0"/>
                <a:cs typeface="Arial" pitchFamily="34" charset="0"/>
              </a:rPr>
              <a:t>Decomposition Reactions</a:t>
            </a:r>
            <a:endParaRPr lang="en-TT" b="1" dirty="0">
              <a:ln w="12700">
                <a:solidFill>
                  <a:schemeClr val="tx1"/>
                </a:solidFill>
                <a:prstDash val="solid"/>
              </a:ln>
              <a:solidFill>
                <a:srgbClr val="7030A0"/>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179512" y="1052736"/>
            <a:ext cx="8784976" cy="5616624"/>
          </a:xfrm>
        </p:spPr>
        <p:txBody>
          <a:bodyPr>
            <a:normAutofit/>
          </a:bodyPr>
          <a:lstStyle/>
          <a:p>
            <a:pPr algn="l"/>
            <a:r>
              <a:rPr lang="en-TT" sz="2800" dirty="0" smtClean="0">
                <a:solidFill>
                  <a:schemeClr val="tx1"/>
                </a:solidFill>
                <a:latin typeface="Arial" pitchFamily="34" charset="0"/>
                <a:cs typeface="Arial" pitchFamily="34" charset="0"/>
              </a:rPr>
              <a:t>A decomposition reaction is any reaction where a </a:t>
            </a:r>
            <a:r>
              <a:rPr lang="en-TT" sz="2800" dirty="0" smtClean="0">
                <a:solidFill>
                  <a:srgbClr val="FF0000"/>
                </a:solidFill>
                <a:latin typeface="Arial" pitchFamily="34" charset="0"/>
                <a:cs typeface="Arial" pitchFamily="34" charset="0"/>
              </a:rPr>
              <a:t>single reactant</a:t>
            </a:r>
            <a:r>
              <a:rPr lang="en-TT" sz="2800" dirty="0" smtClean="0">
                <a:solidFill>
                  <a:schemeClr val="tx1"/>
                </a:solidFill>
                <a:latin typeface="Arial" pitchFamily="34" charset="0"/>
                <a:cs typeface="Arial" pitchFamily="34" charset="0"/>
              </a:rPr>
              <a:t> is </a:t>
            </a:r>
            <a:r>
              <a:rPr lang="en-TT" sz="2800" dirty="0" smtClean="0">
                <a:solidFill>
                  <a:srgbClr val="FF0000"/>
                </a:solidFill>
                <a:latin typeface="Arial" pitchFamily="34" charset="0"/>
                <a:cs typeface="Arial" pitchFamily="34" charset="0"/>
              </a:rPr>
              <a:t>broken down</a:t>
            </a:r>
            <a:r>
              <a:rPr lang="en-TT" sz="2800" dirty="0" smtClean="0">
                <a:solidFill>
                  <a:schemeClr val="tx1"/>
                </a:solidFill>
                <a:latin typeface="Arial" pitchFamily="34" charset="0"/>
                <a:cs typeface="Arial" pitchFamily="34" charset="0"/>
              </a:rPr>
              <a:t> into </a:t>
            </a:r>
            <a:r>
              <a:rPr lang="en-TT" sz="2800" dirty="0" smtClean="0">
                <a:solidFill>
                  <a:srgbClr val="FF0000"/>
                </a:solidFill>
                <a:latin typeface="Arial" pitchFamily="34" charset="0"/>
                <a:cs typeface="Arial" pitchFamily="34" charset="0"/>
              </a:rPr>
              <a:t>two or more products</a:t>
            </a:r>
            <a:r>
              <a:rPr lang="en-TT" sz="2800" dirty="0" smtClean="0">
                <a:solidFill>
                  <a:schemeClr val="tx1"/>
                </a:solidFill>
                <a:latin typeface="Arial" pitchFamily="34" charset="0"/>
                <a:cs typeface="Arial" pitchFamily="34" charset="0"/>
              </a:rPr>
              <a:t>. A decomposition reaction will take place if the compound is </a:t>
            </a:r>
            <a:r>
              <a:rPr lang="en-TT" sz="2800" dirty="0" smtClean="0">
                <a:solidFill>
                  <a:srgbClr val="FF0000"/>
                </a:solidFill>
                <a:latin typeface="Arial" pitchFamily="34" charset="0"/>
                <a:cs typeface="Arial" pitchFamily="34" charset="0"/>
              </a:rPr>
              <a:t>unstable</a:t>
            </a:r>
            <a:r>
              <a:rPr lang="en-TT" sz="2800" dirty="0" smtClean="0">
                <a:solidFill>
                  <a:schemeClr val="tx1"/>
                </a:solidFill>
                <a:latin typeface="Arial" pitchFamily="34" charset="0"/>
                <a:cs typeface="Arial" pitchFamily="34" charset="0"/>
              </a:rPr>
              <a:t>, if the compound is </a:t>
            </a:r>
            <a:r>
              <a:rPr lang="en-TT" sz="2800" dirty="0" smtClean="0">
                <a:solidFill>
                  <a:srgbClr val="FF0000"/>
                </a:solidFill>
                <a:latin typeface="Arial" pitchFamily="34" charset="0"/>
                <a:cs typeface="Arial" pitchFamily="34" charset="0"/>
              </a:rPr>
              <a:t>heated </a:t>
            </a:r>
            <a:r>
              <a:rPr lang="en-TT" sz="2800" dirty="0" smtClean="0">
                <a:solidFill>
                  <a:schemeClr val="tx1"/>
                </a:solidFill>
                <a:latin typeface="Arial" pitchFamily="34" charset="0"/>
                <a:cs typeface="Arial" pitchFamily="34" charset="0"/>
              </a:rPr>
              <a:t>or if an </a:t>
            </a:r>
            <a:r>
              <a:rPr lang="en-TT" sz="2800" dirty="0" smtClean="0">
                <a:solidFill>
                  <a:srgbClr val="FF0000"/>
                </a:solidFill>
                <a:latin typeface="Arial" pitchFamily="34" charset="0"/>
                <a:cs typeface="Arial" pitchFamily="34" charset="0"/>
              </a:rPr>
              <a:t>electrical current </a:t>
            </a:r>
            <a:r>
              <a:rPr lang="en-TT" sz="2800" dirty="0" smtClean="0">
                <a:solidFill>
                  <a:schemeClr val="tx1"/>
                </a:solidFill>
                <a:latin typeface="Arial" pitchFamily="34" charset="0"/>
                <a:cs typeface="Arial" pitchFamily="34" charset="0"/>
              </a:rPr>
              <a:t>is passed through it. </a:t>
            </a:r>
            <a:endParaRPr lang="en-TT" sz="2800" dirty="0">
              <a:solidFill>
                <a:schemeClr val="tx1"/>
              </a:solidFill>
              <a:latin typeface="Arial"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18708" y="3356992"/>
            <a:ext cx="5544616" cy="3240360"/>
          </a:xfrm>
          <a:prstGeom prst="rect">
            <a:avLst/>
          </a:prstGeom>
        </p:spPr>
      </p:pic>
    </p:spTree>
    <p:extLst>
      <p:ext uri="{BB962C8B-B14F-4D97-AF65-F5344CB8AC3E}">
        <p14:creationId xmlns:p14="http://schemas.microsoft.com/office/powerpoint/2010/main" xmlns="" val="3554918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88640"/>
            <a:ext cx="9036496" cy="1010543"/>
          </a:xfrm>
        </p:spPr>
        <p:txBody>
          <a:bodyPr>
            <a:normAutofit fontScale="90000"/>
          </a:bodyPr>
          <a:lstStyle/>
          <a:p>
            <a:r>
              <a:rPr lang="en-TT" sz="3800" b="1" dirty="0" smtClean="0">
                <a:ln w="12700">
                  <a:solidFill>
                    <a:schemeClr val="tx1"/>
                  </a:solidFill>
                  <a:prstDash val="solid"/>
                </a:ln>
                <a:solidFill>
                  <a:srgbClr val="7030A0"/>
                </a:solidFill>
                <a:effectLst>
                  <a:outerShdw blurRad="41275" dist="20320" dir="1800000" algn="tl" rotWithShape="0">
                    <a:srgbClr val="000000">
                      <a:alpha val="40000"/>
                    </a:srgbClr>
                  </a:outerShdw>
                </a:effectLst>
                <a:latin typeface="Arial" pitchFamily="34" charset="0"/>
                <a:cs typeface="Arial" pitchFamily="34" charset="0"/>
              </a:rPr>
              <a:t>Examples of Decomposition Reactions</a:t>
            </a:r>
            <a:endParaRPr lang="en-TT" sz="3800" b="1" dirty="0">
              <a:ln w="12700">
                <a:solidFill>
                  <a:schemeClr val="tx1"/>
                </a:solidFill>
                <a:prstDash val="solid"/>
              </a:ln>
              <a:solidFill>
                <a:srgbClr val="7030A0"/>
              </a:solidFill>
              <a:effectLst>
                <a:outerShdw blurRad="41275" dist="20320" dir="1800000" algn="tl" rotWithShape="0">
                  <a:srgbClr val="000000">
                    <a:alpha val="40000"/>
                  </a:srgbClr>
                </a:outerShdw>
              </a:effectLst>
            </a:endParaRPr>
          </a:p>
        </p:txBody>
      </p:sp>
      <p:sp>
        <p:nvSpPr>
          <p:cNvPr id="3" name="Subtitle 2"/>
          <p:cNvSpPr>
            <a:spLocks noGrp="1"/>
          </p:cNvSpPr>
          <p:nvPr>
            <p:ph type="subTitle" idx="1"/>
          </p:nvPr>
        </p:nvSpPr>
        <p:spPr>
          <a:xfrm>
            <a:off x="323528" y="1196752"/>
            <a:ext cx="8568952" cy="5544616"/>
          </a:xfrm>
        </p:spPr>
        <p:txBody>
          <a:bodyPr>
            <a:normAutofit/>
          </a:bodyPr>
          <a:lstStyle/>
          <a:p>
            <a:pPr algn="l"/>
            <a:r>
              <a:rPr lang="en-TT" sz="2800" dirty="0" smtClean="0">
                <a:solidFill>
                  <a:schemeClr val="tx1"/>
                </a:solidFill>
                <a:latin typeface="Arial" pitchFamily="34" charset="0"/>
                <a:cs typeface="Arial" pitchFamily="34" charset="0"/>
              </a:rPr>
              <a:t>A decomposition reaction is generally symbolised by:</a:t>
            </a:r>
          </a:p>
          <a:p>
            <a:pPr algn="l"/>
            <a:r>
              <a:rPr lang="en-TT" sz="2800" dirty="0" smtClean="0">
                <a:solidFill>
                  <a:srgbClr val="FF0000"/>
                </a:solidFill>
                <a:latin typeface="Arial" pitchFamily="34" charset="0"/>
                <a:cs typeface="Arial" pitchFamily="34" charset="0"/>
              </a:rPr>
              <a:t>AB  </a:t>
            </a:r>
            <a:r>
              <a:rPr lang="en-TT" sz="2800" dirty="0" smtClean="0">
                <a:solidFill>
                  <a:srgbClr val="FF0000"/>
                </a:solidFill>
              </a:rPr>
              <a:t>→ </a:t>
            </a:r>
            <a:r>
              <a:rPr lang="en-TT" sz="2800" dirty="0" smtClean="0">
                <a:solidFill>
                  <a:srgbClr val="FF0000"/>
                </a:solidFill>
                <a:latin typeface="Arial" pitchFamily="34" charset="0"/>
                <a:cs typeface="Arial" pitchFamily="34" charset="0"/>
              </a:rPr>
              <a:t>A + B</a:t>
            </a:r>
          </a:p>
          <a:p>
            <a:pPr algn="l"/>
            <a:endParaRPr lang="en-TT" sz="2800" dirty="0">
              <a:solidFill>
                <a:schemeClr val="tx1"/>
              </a:solidFill>
              <a:latin typeface="Arial" pitchFamily="34" charset="0"/>
              <a:cs typeface="Arial" pitchFamily="34" charset="0"/>
            </a:endParaRPr>
          </a:p>
          <a:p>
            <a:pPr algn="l"/>
            <a:r>
              <a:rPr lang="en-TT" sz="2800" u="sng" dirty="0" smtClean="0">
                <a:solidFill>
                  <a:srgbClr val="7030A0"/>
                </a:solidFill>
                <a:latin typeface="Arial" pitchFamily="34" charset="0"/>
                <a:cs typeface="Arial" pitchFamily="34" charset="0"/>
              </a:rPr>
              <a:t>Example 1:</a:t>
            </a:r>
          </a:p>
          <a:p>
            <a:pPr algn="l"/>
            <a:r>
              <a:rPr lang="en-TT" sz="2400" dirty="0" smtClean="0">
                <a:solidFill>
                  <a:schemeClr val="tx1"/>
                </a:solidFill>
                <a:latin typeface="Arial" pitchFamily="34" charset="0"/>
                <a:cs typeface="Arial" pitchFamily="34" charset="0"/>
              </a:rPr>
              <a:t>calcium carbonate           calcium oxide + carbon dioxide</a:t>
            </a:r>
          </a:p>
          <a:p>
            <a:pPr algn="l"/>
            <a:r>
              <a:rPr lang="en-TT" sz="2400" dirty="0" smtClean="0">
                <a:solidFill>
                  <a:schemeClr val="tx1"/>
                </a:solidFill>
                <a:latin typeface="Arial" pitchFamily="34" charset="0"/>
                <a:cs typeface="Arial" pitchFamily="34" charset="0"/>
              </a:rPr>
              <a:t>CaCO</a:t>
            </a:r>
            <a:r>
              <a:rPr lang="en-TT" sz="2400" baseline="-25000" dirty="0" smtClean="0">
                <a:solidFill>
                  <a:schemeClr val="tx1"/>
                </a:solidFill>
                <a:latin typeface="Arial" pitchFamily="34" charset="0"/>
                <a:cs typeface="Arial" pitchFamily="34" charset="0"/>
              </a:rPr>
              <a:t>3(s)     </a:t>
            </a:r>
            <a:r>
              <a:rPr lang="en-TT" sz="2400" baseline="-25000" dirty="0" smtClean="0">
                <a:solidFill>
                  <a:schemeClr val="tx1"/>
                </a:solidFill>
              </a:rPr>
              <a:t> </a:t>
            </a:r>
            <a:r>
              <a:rPr lang="en-TT" sz="2400" dirty="0" smtClean="0">
                <a:solidFill>
                  <a:schemeClr val="tx1"/>
                </a:solidFill>
                <a:latin typeface="Arial" pitchFamily="34" charset="0"/>
                <a:cs typeface="Arial" pitchFamily="34" charset="0"/>
              </a:rPr>
              <a:t>      </a:t>
            </a:r>
            <a:r>
              <a:rPr lang="en-TT" sz="2400" dirty="0" err="1" smtClean="0">
                <a:solidFill>
                  <a:schemeClr val="tx1"/>
                </a:solidFill>
                <a:latin typeface="Arial" pitchFamily="34" charset="0"/>
                <a:cs typeface="Arial" pitchFamily="34" charset="0"/>
              </a:rPr>
              <a:t>CaO</a:t>
            </a:r>
            <a:r>
              <a:rPr lang="en-TT" sz="2400" baseline="-25000" dirty="0" smtClean="0">
                <a:solidFill>
                  <a:schemeClr val="tx1"/>
                </a:solidFill>
                <a:latin typeface="Arial" pitchFamily="34" charset="0"/>
                <a:cs typeface="Arial" pitchFamily="34" charset="0"/>
              </a:rPr>
              <a:t>(s) </a:t>
            </a:r>
            <a:r>
              <a:rPr lang="en-TT" sz="2400" dirty="0" smtClean="0">
                <a:solidFill>
                  <a:schemeClr val="tx1"/>
                </a:solidFill>
                <a:latin typeface="Arial" pitchFamily="34" charset="0"/>
                <a:cs typeface="Arial" pitchFamily="34" charset="0"/>
              </a:rPr>
              <a:t>+ CO</a:t>
            </a:r>
            <a:r>
              <a:rPr lang="en-TT" sz="2400" baseline="-25000" dirty="0" smtClean="0">
                <a:solidFill>
                  <a:schemeClr val="tx1"/>
                </a:solidFill>
                <a:latin typeface="Arial" pitchFamily="34" charset="0"/>
                <a:cs typeface="Arial" pitchFamily="34" charset="0"/>
              </a:rPr>
              <a:t>2(g)</a:t>
            </a:r>
          </a:p>
          <a:p>
            <a:pPr algn="l"/>
            <a:endParaRPr lang="en-TT" sz="2800" baseline="-25000" dirty="0">
              <a:solidFill>
                <a:schemeClr val="tx1"/>
              </a:solidFill>
              <a:latin typeface="Arial" pitchFamily="34" charset="0"/>
              <a:cs typeface="Arial" pitchFamily="34" charset="0"/>
            </a:endParaRPr>
          </a:p>
          <a:p>
            <a:pPr algn="l"/>
            <a:r>
              <a:rPr lang="en-TT" sz="2800" u="sng" dirty="0" smtClean="0">
                <a:solidFill>
                  <a:srgbClr val="7030A0"/>
                </a:solidFill>
                <a:latin typeface="Arial" pitchFamily="34" charset="0"/>
                <a:cs typeface="Arial" pitchFamily="34" charset="0"/>
              </a:rPr>
              <a:t>Example 2:</a:t>
            </a:r>
          </a:p>
          <a:p>
            <a:pPr algn="l"/>
            <a:r>
              <a:rPr lang="en-TT" sz="2400" dirty="0" smtClean="0">
                <a:solidFill>
                  <a:schemeClr val="tx1"/>
                </a:solidFill>
                <a:latin typeface="Arial" pitchFamily="34" charset="0"/>
                <a:cs typeface="Arial" pitchFamily="34" charset="0"/>
              </a:rPr>
              <a:t>potassium chlorate     e    potassium chloride + oxygen</a:t>
            </a:r>
          </a:p>
          <a:p>
            <a:pPr algn="l"/>
            <a:r>
              <a:rPr lang="en-TT" sz="2400" dirty="0" smtClean="0">
                <a:solidFill>
                  <a:schemeClr val="tx1"/>
                </a:solidFill>
                <a:latin typeface="Arial" pitchFamily="34" charset="0"/>
                <a:cs typeface="Arial" pitchFamily="34" charset="0"/>
              </a:rPr>
              <a:t>2KClO</a:t>
            </a:r>
            <a:r>
              <a:rPr lang="en-TT" sz="2400" baseline="-25000" dirty="0" smtClean="0">
                <a:solidFill>
                  <a:schemeClr val="tx1"/>
                </a:solidFill>
                <a:latin typeface="Arial" pitchFamily="34" charset="0"/>
                <a:cs typeface="Arial" pitchFamily="34" charset="0"/>
              </a:rPr>
              <a:t>3(s)     </a:t>
            </a:r>
            <a:r>
              <a:rPr lang="en-TT" sz="2400" baseline="-25000" dirty="0" smtClean="0">
                <a:solidFill>
                  <a:schemeClr val="tx1"/>
                </a:solidFill>
              </a:rPr>
              <a:t> </a:t>
            </a:r>
            <a:r>
              <a:rPr lang="en-TT" sz="2400" dirty="0" smtClean="0">
                <a:solidFill>
                  <a:schemeClr val="tx1"/>
                </a:solidFill>
                <a:latin typeface="Arial" pitchFamily="34" charset="0"/>
                <a:cs typeface="Arial" pitchFamily="34" charset="0"/>
              </a:rPr>
              <a:t>      2KCl</a:t>
            </a:r>
            <a:r>
              <a:rPr lang="en-TT" sz="2400" baseline="-25000" dirty="0" smtClean="0">
                <a:solidFill>
                  <a:schemeClr val="tx1"/>
                </a:solidFill>
                <a:latin typeface="Arial" pitchFamily="34" charset="0"/>
                <a:cs typeface="Arial" pitchFamily="34" charset="0"/>
              </a:rPr>
              <a:t>(s) </a:t>
            </a:r>
            <a:r>
              <a:rPr lang="en-TT" sz="2400" dirty="0" smtClean="0">
                <a:solidFill>
                  <a:schemeClr val="tx1"/>
                </a:solidFill>
                <a:latin typeface="Arial" pitchFamily="34" charset="0"/>
                <a:cs typeface="Arial" pitchFamily="34" charset="0"/>
              </a:rPr>
              <a:t>+ 3O</a:t>
            </a:r>
            <a:r>
              <a:rPr lang="en-TT" sz="2400" baseline="-25000" dirty="0" smtClean="0">
                <a:solidFill>
                  <a:schemeClr val="tx1"/>
                </a:solidFill>
                <a:latin typeface="Arial" pitchFamily="34" charset="0"/>
                <a:cs typeface="Arial" pitchFamily="34" charset="0"/>
              </a:rPr>
              <a:t>2(g)</a:t>
            </a:r>
          </a:p>
          <a:p>
            <a:pPr algn="l"/>
            <a:endParaRPr lang="en-TT" sz="2400" baseline="-25000" dirty="0" smtClean="0">
              <a:solidFill>
                <a:schemeClr val="tx1"/>
              </a:solidFill>
              <a:latin typeface="Arial" pitchFamily="34" charset="0"/>
              <a:cs typeface="Arial" pitchFamily="34" charset="0"/>
            </a:endParaRPr>
          </a:p>
          <a:p>
            <a:pPr algn="l"/>
            <a:endParaRPr lang="en-TT" sz="2800" baseline="-25000" dirty="0" smtClean="0">
              <a:solidFill>
                <a:schemeClr val="tx1"/>
              </a:solidFill>
              <a:latin typeface="Arial" pitchFamily="34" charset="0"/>
              <a:cs typeface="Arial" pitchFamily="34" charset="0"/>
            </a:endParaRPr>
          </a:p>
          <a:p>
            <a:pPr algn="l"/>
            <a:endParaRPr lang="en-TT" sz="2800" baseline="-25000" dirty="0">
              <a:solidFill>
                <a:schemeClr val="tx1"/>
              </a:solidFill>
              <a:latin typeface="Arial" pitchFamily="34" charset="0"/>
              <a:cs typeface="Arial"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619672" y="3573016"/>
            <a:ext cx="792638" cy="462533"/>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059832" y="4838675"/>
            <a:ext cx="792638" cy="462533"/>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983423" y="3068960"/>
            <a:ext cx="792638" cy="462533"/>
          </a:xfrm>
          <a:prstGeom prst="rect">
            <a:avLst/>
          </a:prstGeom>
        </p:spPr>
      </p:pic>
      <p:pic>
        <p:nvPicPr>
          <p:cNvPr id="8" name="Picture 7"/>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691680" y="5301208"/>
            <a:ext cx="792638" cy="462533"/>
          </a:xfrm>
          <a:prstGeom prst="rect">
            <a:avLst/>
          </a:prstGeom>
        </p:spPr>
      </p:pic>
    </p:spTree>
    <p:extLst>
      <p:ext uri="{BB962C8B-B14F-4D97-AF65-F5344CB8AC3E}">
        <p14:creationId xmlns:p14="http://schemas.microsoft.com/office/powerpoint/2010/main" xmlns="" val="1188918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 calcmode="lin" valueType="num">
                                      <p:cBhvr additive="base">
                                        <p:cTn id="4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600" y="260648"/>
            <a:ext cx="7772400" cy="1010543"/>
          </a:xfrm>
        </p:spPr>
        <p:txBody>
          <a:bodyPr/>
          <a:lstStyle/>
          <a:p>
            <a:r>
              <a:rPr lang="en-TT" b="1" dirty="0" smtClean="0">
                <a:ln w="12700">
                  <a:solidFill>
                    <a:schemeClr val="tx1"/>
                  </a:solidFill>
                  <a:prstDash val="solid"/>
                </a:ln>
                <a:solidFill>
                  <a:srgbClr val="00B050"/>
                </a:solidFill>
                <a:effectLst>
                  <a:outerShdw blurRad="41275" dist="20320" dir="1800000" algn="tl" rotWithShape="0">
                    <a:srgbClr val="000000">
                      <a:alpha val="40000"/>
                    </a:srgbClr>
                  </a:outerShdw>
                </a:effectLst>
                <a:latin typeface="Arial" pitchFamily="34" charset="0"/>
                <a:cs typeface="Arial" pitchFamily="34" charset="0"/>
              </a:rPr>
              <a:t>Neutralisation Reactions</a:t>
            </a:r>
            <a:endParaRPr lang="en-TT" b="1" dirty="0">
              <a:ln w="12700">
                <a:solidFill>
                  <a:schemeClr val="tx1"/>
                </a:solidFill>
                <a:prstDash val="solid"/>
              </a:ln>
              <a:solidFill>
                <a:srgbClr val="00B050"/>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323528" y="1196752"/>
            <a:ext cx="8640960" cy="5400600"/>
          </a:xfrm>
        </p:spPr>
        <p:txBody>
          <a:bodyPr>
            <a:normAutofit/>
          </a:bodyPr>
          <a:lstStyle/>
          <a:p>
            <a:pPr algn="l"/>
            <a:r>
              <a:rPr lang="en-TT" sz="2800" dirty="0" smtClean="0">
                <a:solidFill>
                  <a:schemeClr val="tx1"/>
                </a:solidFill>
                <a:latin typeface="Arial" pitchFamily="34" charset="0"/>
                <a:cs typeface="Arial" pitchFamily="34" charset="0"/>
              </a:rPr>
              <a:t>Neutralization reactions are reactions between a </a:t>
            </a:r>
            <a:r>
              <a:rPr lang="en-TT" sz="2800" dirty="0" smtClean="0">
                <a:solidFill>
                  <a:srgbClr val="FF0000"/>
                </a:solidFill>
                <a:latin typeface="Arial" pitchFamily="34" charset="0"/>
                <a:cs typeface="Arial" pitchFamily="34" charset="0"/>
              </a:rPr>
              <a:t>base</a:t>
            </a:r>
            <a:r>
              <a:rPr lang="en-TT" sz="2800" dirty="0" smtClean="0">
                <a:solidFill>
                  <a:schemeClr val="tx1"/>
                </a:solidFill>
                <a:latin typeface="Arial" pitchFamily="34" charset="0"/>
                <a:cs typeface="Arial" pitchFamily="34" charset="0"/>
              </a:rPr>
              <a:t> (or an </a:t>
            </a:r>
            <a:r>
              <a:rPr lang="en-TT" sz="2800" dirty="0" smtClean="0">
                <a:solidFill>
                  <a:srgbClr val="FF0000"/>
                </a:solidFill>
                <a:latin typeface="Arial" pitchFamily="34" charset="0"/>
                <a:cs typeface="Arial" pitchFamily="34" charset="0"/>
              </a:rPr>
              <a:t>alkali</a:t>
            </a:r>
            <a:r>
              <a:rPr lang="en-TT" sz="2800" dirty="0" smtClean="0">
                <a:solidFill>
                  <a:schemeClr val="tx1"/>
                </a:solidFill>
                <a:latin typeface="Arial" pitchFamily="34" charset="0"/>
                <a:cs typeface="Arial" pitchFamily="34" charset="0"/>
              </a:rPr>
              <a:t>) and an </a:t>
            </a:r>
            <a:r>
              <a:rPr lang="en-TT" sz="2800" dirty="0" smtClean="0">
                <a:solidFill>
                  <a:srgbClr val="FF0000"/>
                </a:solidFill>
                <a:latin typeface="Arial" pitchFamily="34" charset="0"/>
                <a:cs typeface="Arial" pitchFamily="34" charset="0"/>
              </a:rPr>
              <a:t>acid</a:t>
            </a:r>
            <a:r>
              <a:rPr lang="en-TT" sz="2800" dirty="0" smtClean="0">
                <a:solidFill>
                  <a:schemeClr val="tx1"/>
                </a:solidFill>
                <a:latin typeface="Arial" pitchFamily="34" charset="0"/>
                <a:cs typeface="Arial" pitchFamily="34" charset="0"/>
              </a:rPr>
              <a:t>. The acid is </a:t>
            </a:r>
            <a:r>
              <a:rPr lang="en-TT" sz="2800" dirty="0" smtClean="0">
                <a:solidFill>
                  <a:srgbClr val="FF0000"/>
                </a:solidFill>
                <a:latin typeface="Arial" pitchFamily="34" charset="0"/>
                <a:cs typeface="Arial" pitchFamily="34" charset="0"/>
              </a:rPr>
              <a:t>neutralized</a:t>
            </a:r>
            <a:r>
              <a:rPr lang="en-TT" sz="2800" dirty="0" smtClean="0">
                <a:solidFill>
                  <a:schemeClr val="tx1"/>
                </a:solidFill>
                <a:latin typeface="Arial" pitchFamily="34" charset="0"/>
                <a:cs typeface="Arial" pitchFamily="34" charset="0"/>
              </a:rPr>
              <a:t> by the base (or alkali) and the products formed are a </a:t>
            </a:r>
            <a:r>
              <a:rPr lang="en-TT" sz="2800" dirty="0" smtClean="0">
                <a:solidFill>
                  <a:srgbClr val="FF0000"/>
                </a:solidFill>
                <a:latin typeface="Arial" pitchFamily="34" charset="0"/>
                <a:cs typeface="Arial" pitchFamily="34" charset="0"/>
              </a:rPr>
              <a:t>salt</a:t>
            </a:r>
            <a:r>
              <a:rPr lang="en-TT" sz="2800" dirty="0" smtClean="0">
                <a:solidFill>
                  <a:schemeClr val="tx1"/>
                </a:solidFill>
                <a:latin typeface="Arial" pitchFamily="34" charset="0"/>
                <a:cs typeface="Arial" pitchFamily="34" charset="0"/>
              </a:rPr>
              <a:t> and </a:t>
            </a:r>
            <a:r>
              <a:rPr lang="en-TT" sz="2800" dirty="0" smtClean="0">
                <a:solidFill>
                  <a:srgbClr val="FF0000"/>
                </a:solidFill>
                <a:latin typeface="Arial" pitchFamily="34" charset="0"/>
                <a:cs typeface="Arial" pitchFamily="34" charset="0"/>
              </a:rPr>
              <a:t>water</a:t>
            </a:r>
            <a:r>
              <a:rPr lang="en-TT" sz="2800" dirty="0" smtClean="0">
                <a:solidFill>
                  <a:schemeClr val="tx1"/>
                </a:solidFill>
                <a:latin typeface="Arial" pitchFamily="34" charset="0"/>
                <a:cs typeface="Arial" pitchFamily="34" charset="0"/>
              </a:rPr>
              <a:t>.</a:t>
            </a: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077633" y="2996952"/>
            <a:ext cx="4800534" cy="3600400"/>
          </a:xfrm>
          <a:prstGeom prst="rect">
            <a:avLst/>
          </a:prstGeom>
        </p:spPr>
      </p:pic>
    </p:spTree>
    <p:extLst>
      <p:ext uri="{BB962C8B-B14F-4D97-AF65-F5344CB8AC3E}">
        <p14:creationId xmlns:p14="http://schemas.microsoft.com/office/powerpoint/2010/main" xmlns="" val="1494901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4)">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1063</TotalTime>
  <Words>2465</Words>
  <Application>Microsoft Office PowerPoint</Application>
  <PresentationFormat>On-screen Show (4:3)</PresentationFormat>
  <Paragraphs>370</Paragraphs>
  <Slides>54</Slides>
  <Notes>0</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Office Theme</vt:lpstr>
      <vt:lpstr>Some Types of Chemical Reactions</vt:lpstr>
      <vt:lpstr>Can you spot three (3) differences?</vt:lpstr>
      <vt:lpstr>Can you spot the differences in the reactions?</vt:lpstr>
      <vt:lpstr>Combination Reactions</vt:lpstr>
      <vt:lpstr>Examples of Combination Reactions</vt:lpstr>
      <vt:lpstr>Slide 6</vt:lpstr>
      <vt:lpstr>Decomposition Reactions</vt:lpstr>
      <vt:lpstr>Examples of Decomposition Reactions</vt:lpstr>
      <vt:lpstr>Neutralisation Reactions</vt:lpstr>
      <vt:lpstr>Examples of Neutralization Reactions</vt:lpstr>
      <vt:lpstr>The Reactivity Series</vt:lpstr>
      <vt:lpstr>Single Displacement Reactions</vt:lpstr>
      <vt:lpstr>Examples of Single Displacement Reactions</vt:lpstr>
      <vt:lpstr>Slide 14</vt:lpstr>
      <vt:lpstr>Slide 15</vt:lpstr>
      <vt:lpstr>Ionic Precipitation Reactions</vt:lpstr>
      <vt:lpstr>Slide 17</vt:lpstr>
      <vt:lpstr>Examples of Ionic Precipitation Reactions</vt:lpstr>
      <vt:lpstr>Redox Reactions</vt:lpstr>
      <vt:lpstr>Example of a Redox Reaction</vt:lpstr>
      <vt:lpstr>Reversible Chemical Reactions</vt:lpstr>
      <vt:lpstr>Example of a Reversible Chemical Reaction</vt:lpstr>
      <vt:lpstr>Questions</vt:lpstr>
      <vt:lpstr>Questions</vt:lpstr>
      <vt:lpstr>Making Predictions using the Reactivity Series</vt:lpstr>
      <vt:lpstr>A problem involving manganese</vt:lpstr>
      <vt:lpstr>Answer</vt:lpstr>
      <vt:lpstr>Slide 28</vt:lpstr>
      <vt:lpstr>Oxidation-reduction reactions</vt:lpstr>
      <vt:lpstr>Oxidation and reduction</vt:lpstr>
      <vt:lpstr>Redox Reactions</vt:lpstr>
      <vt:lpstr>Reducing &amp; Oxidising Agents</vt:lpstr>
      <vt:lpstr>Hydrogen Peroxide (H2O2)</vt:lpstr>
      <vt:lpstr>Oxidation and reduction</vt:lpstr>
      <vt:lpstr>Oxidation and reduction – electron transfer </vt:lpstr>
      <vt:lpstr>Questions</vt:lpstr>
      <vt:lpstr>Oxidation Numbers</vt:lpstr>
      <vt:lpstr>Slide 38</vt:lpstr>
      <vt:lpstr>Slide 39</vt:lpstr>
      <vt:lpstr>Slide 40</vt:lpstr>
      <vt:lpstr>Slide 41</vt:lpstr>
      <vt:lpstr>Slide 42</vt:lpstr>
      <vt:lpstr>Questions</vt:lpstr>
      <vt:lpstr>Example</vt:lpstr>
      <vt:lpstr>Slide 45</vt:lpstr>
      <vt:lpstr>Slide 46</vt:lpstr>
      <vt:lpstr>Using hydrogen as a reducing agent</vt:lpstr>
      <vt:lpstr>Experiment</vt:lpstr>
      <vt:lpstr>Displacement reactions involving solutions of salts</vt:lpstr>
      <vt:lpstr>Slide 50</vt:lpstr>
      <vt:lpstr>Slide 51</vt:lpstr>
      <vt:lpstr>Slide 52</vt:lpstr>
      <vt:lpstr>Questions</vt:lpstr>
      <vt:lpstr>Summary</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Some Types of Chemical Reactions</dc:title>
  <dc:creator>Romona</dc:creator>
  <cp:lastModifiedBy>user</cp:lastModifiedBy>
  <cp:revision>74</cp:revision>
  <dcterms:created xsi:type="dcterms:W3CDTF">2010-10-09T21:08:33Z</dcterms:created>
  <dcterms:modified xsi:type="dcterms:W3CDTF">2012-02-14T06:06:43Z</dcterms:modified>
</cp:coreProperties>
</file>