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98" r:id="rId3"/>
    <p:sldId id="297" r:id="rId4"/>
    <p:sldId id="299" r:id="rId5"/>
    <p:sldId id="300" r:id="rId6"/>
    <p:sldId id="301" r:id="rId7"/>
    <p:sldId id="302" r:id="rId8"/>
    <p:sldId id="304" r:id="rId9"/>
    <p:sldId id="303" r:id="rId10"/>
    <p:sldId id="305" r:id="rId11"/>
    <p:sldId id="306" r:id="rId12"/>
    <p:sldId id="307" r:id="rId13"/>
    <p:sldId id="308" r:id="rId14"/>
    <p:sldId id="309" r:id="rId15"/>
    <p:sldId id="310" r:id="rId16"/>
    <p:sldId id="31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7F2D"/>
    <a:srgbClr val="CD099A"/>
    <a:srgbClr val="CF17A8"/>
    <a:srgbClr val="B436A5"/>
    <a:srgbClr val="6030A0"/>
    <a:srgbClr val="AA26A1"/>
    <a:srgbClr val="A03093"/>
    <a:srgbClr val="974B29"/>
    <a:srgbClr val="311CCA"/>
    <a:srgbClr val="B238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F65E-5545-4B19-82A4-B91EC2F79767}" type="datetimeFigureOut">
              <a:rPr lang="en-TT" smtClean="0"/>
              <a:t>09/10/2011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22AE-7F31-41B5-9ABD-4F0BCD775641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469360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F65E-5545-4B19-82A4-B91EC2F79767}" type="datetimeFigureOut">
              <a:rPr lang="en-TT" smtClean="0"/>
              <a:t>09/10/2011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22AE-7F31-41B5-9ABD-4F0BCD775641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664724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F65E-5545-4B19-82A4-B91EC2F79767}" type="datetimeFigureOut">
              <a:rPr lang="en-TT" smtClean="0"/>
              <a:t>09/10/2011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22AE-7F31-41B5-9ABD-4F0BCD775641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619572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F65E-5545-4B19-82A4-B91EC2F79767}" type="datetimeFigureOut">
              <a:rPr lang="en-TT" smtClean="0"/>
              <a:t>09/10/2011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22AE-7F31-41B5-9ABD-4F0BCD775641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460286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F65E-5545-4B19-82A4-B91EC2F79767}" type="datetimeFigureOut">
              <a:rPr lang="en-TT" smtClean="0"/>
              <a:t>09/10/2011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22AE-7F31-41B5-9ABD-4F0BCD775641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840020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F65E-5545-4B19-82A4-B91EC2F79767}" type="datetimeFigureOut">
              <a:rPr lang="en-TT" smtClean="0"/>
              <a:t>09/10/2011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22AE-7F31-41B5-9ABD-4F0BCD775641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55074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F65E-5545-4B19-82A4-B91EC2F79767}" type="datetimeFigureOut">
              <a:rPr lang="en-TT" smtClean="0"/>
              <a:t>09/10/2011</a:t>
            </a:fld>
            <a:endParaRPr lang="en-T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22AE-7F31-41B5-9ABD-4F0BCD775641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235716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F65E-5545-4B19-82A4-B91EC2F79767}" type="datetimeFigureOut">
              <a:rPr lang="en-TT" smtClean="0"/>
              <a:t>09/10/2011</a:t>
            </a:fld>
            <a:endParaRPr lang="en-T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22AE-7F31-41B5-9ABD-4F0BCD775641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737546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F65E-5545-4B19-82A4-B91EC2F79767}" type="datetimeFigureOut">
              <a:rPr lang="en-TT" smtClean="0"/>
              <a:t>09/10/2011</a:t>
            </a:fld>
            <a:endParaRPr lang="en-T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22AE-7F31-41B5-9ABD-4F0BCD775641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66278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F65E-5545-4B19-82A4-B91EC2F79767}" type="datetimeFigureOut">
              <a:rPr lang="en-TT" smtClean="0"/>
              <a:t>09/10/2011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22AE-7F31-41B5-9ABD-4F0BCD775641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565963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F65E-5545-4B19-82A4-B91EC2F79767}" type="datetimeFigureOut">
              <a:rPr lang="en-TT" smtClean="0"/>
              <a:t>09/10/2011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22AE-7F31-41B5-9ABD-4F0BCD775641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134197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5F65E-5545-4B19-82A4-B91EC2F79767}" type="datetimeFigureOut">
              <a:rPr lang="en-TT" smtClean="0"/>
              <a:t>09/10/2011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522AE-7F31-41B5-9ABD-4F0BCD775641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43963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143000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F17A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Attraction between </a:t>
            </a:r>
            <a:b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F17A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F17A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Positive &amp; Negative Ions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CF17A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39370"/>
            <a:ext cx="8496944" cy="5301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49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78098"/>
          </a:xfrm>
        </p:spPr>
        <p:txBody>
          <a:bodyPr>
            <a:norm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D099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Example 2: Magnesium Fluoride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CD099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2110"/>
            <a:ext cx="8229600" cy="57992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Magnesium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is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metal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with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two valence electrons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; magnesium will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lose these two electrons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forming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magnesium ion (Mg2</a:t>
            </a:r>
            <a:r>
              <a:rPr lang="en-TT" sz="28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Fluorine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is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non-metal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with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seven valence electrons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; fluorine will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gain one electron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forming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fluoride ion (F</a:t>
            </a:r>
            <a:r>
              <a:rPr lang="en-TT" sz="28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 each magnesium atom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(that loses two valence electrons) there will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need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to be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two fluorine atoms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Each fluorine atom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will accept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one electron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13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778098"/>
          </a:xfrm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</a:pPr>
            <a:r>
              <a:rPr lang="en-TT" sz="28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The diagram shows how to use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shell diagrams 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to represent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ionic bonding 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magnesium fluoride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65257"/>
            <a:ext cx="8820472" cy="484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2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778098"/>
          </a:xfrm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</a:pPr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Example 3: Aluminium Oxide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052736"/>
            <a:ext cx="86409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Aluminium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is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metal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with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three valence electrons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; aluminium will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lose three electrons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forming an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aluminium ion (Al</a:t>
            </a:r>
            <a:r>
              <a:rPr lang="en-TT" sz="28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3+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Oxygen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is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non-metal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with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six valence electrons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; oxygen will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gain two electrons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forming an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oxide ion (O</a:t>
            </a:r>
            <a:r>
              <a:rPr lang="en-TT" sz="28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2-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TT" sz="2800" dirty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Two aluminium atoms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will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lose six electrons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three oxygen atoms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are needed to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accept these six electrons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therefore the ratio of aluminium to oxygen will be 2:3.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44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778098"/>
          </a:xfrm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</a:pPr>
            <a:r>
              <a:rPr lang="en-TT" sz="28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The diagram shows how to use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shell diagrams 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to represent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ionic bonding 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aluminium oxide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lang="en-TT" sz="28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0"/>
            <a:ext cx="8820472" cy="527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6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778098"/>
          </a:xfrm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</a:pPr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397F2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Example 4: Potassium Nitride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397F2D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3140968"/>
            <a:ext cx="86409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Potassium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has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one valence electron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; potassium will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lose one electron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to form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potassium ion (K</a:t>
            </a:r>
            <a:r>
              <a:rPr lang="en-TT" sz="28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TT" sz="2800" dirty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Nitrogen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has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five valence electrons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; nitrogen will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gain three electrons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to form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nitride ion (N</a:t>
            </a:r>
            <a:r>
              <a:rPr lang="en-TT" sz="28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3-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TT" sz="2800" dirty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Three potassium ions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will lose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three electrons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one nitrogen atom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49" y="1099824"/>
            <a:ext cx="2800301" cy="2041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504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778098"/>
          </a:xfrm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</a:pPr>
            <a:r>
              <a:rPr lang="en-TT" sz="28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The diagram shows how to use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shell diagrams 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to represent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ionic bonding 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potassium nitride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lang="en-TT" sz="28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388424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27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Summary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4762872" cy="53285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In this lesson we learnt about:</a:t>
            </a: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octet rule</a:t>
            </a:r>
          </a:p>
          <a:p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Dot and cross representations of ionic bonding</a:t>
            </a:r>
          </a:p>
          <a:p>
            <a:endParaRPr lang="en-TT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TT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Cations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anions</a:t>
            </a:r>
          </a:p>
          <a:p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Formulae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of compounds</a:t>
            </a:r>
          </a:p>
          <a:p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Compound Names</a:t>
            </a:r>
            <a:endParaRPr lang="en-TT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908" y="1556792"/>
            <a:ext cx="410445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97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143000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Attraction between </a:t>
            </a:r>
            <a:b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Positive &amp; Negative Ions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367" y="4797152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Positively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charged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ions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and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negatively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charged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ions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are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attracted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to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each other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and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attraction is the basis of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ionic bonding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16832"/>
            <a:ext cx="7360163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90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143000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Attraction between </a:t>
            </a:r>
            <a:b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Positive &amp; Negative Ions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484784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an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ionic compound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, the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number of positive</a:t>
            </a:r>
          </a:p>
          <a:p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charges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must equal the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number of negative charges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, hence the compound is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neutral overall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69779"/>
            <a:ext cx="8352928" cy="3671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95536" y="6237312"/>
            <a:ext cx="3672408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54860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964488" cy="1143000"/>
          </a:xfrm>
        </p:spPr>
        <p:txBody>
          <a:bodyPr>
            <a:noAutofit/>
          </a:bodyPr>
          <a:lstStyle/>
          <a:p>
            <a:pPr algn="l"/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Activity: Using models in order to deduce the formulae of ionic compounds.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95536" y="6237312"/>
            <a:ext cx="3672408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143123"/>
            <a:ext cx="3067595" cy="329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3548" y="5966120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(See Activity Sheet)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74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769" y="620688"/>
            <a:ext cx="8964488" cy="1143000"/>
          </a:xfrm>
        </p:spPr>
        <p:txBody>
          <a:bodyPr>
            <a:noAutofit/>
          </a:bodyPr>
          <a:lstStyle/>
          <a:p>
            <a:r>
              <a:rPr lang="en-TT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Using Shell Diagrams to Represent Ionic Bonding</a:t>
            </a:r>
            <a:endParaRPr lang="en-TT" sz="5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95536" y="6237312"/>
            <a:ext cx="3672408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701" y="2001916"/>
            <a:ext cx="3876675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17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702" y="116632"/>
            <a:ext cx="7910714" cy="792088"/>
          </a:xfrm>
        </p:spPr>
        <p:txBody>
          <a:bodyPr>
            <a:noAutofit/>
          </a:bodyPr>
          <a:lstStyle/>
          <a:p>
            <a:pPr algn="l"/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Example 1: Sodium Chloride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95536" y="6237312"/>
            <a:ext cx="3672408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3" name="TextBox 2"/>
          <p:cNvSpPr txBox="1"/>
          <p:nvPr/>
        </p:nvSpPr>
        <p:spPr>
          <a:xfrm>
            <a:off x="395536" y="3380797"/>
            <a:ext cx="84249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Sodium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is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metal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with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one valence electron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; therefore it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loses this electron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to form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positive sodium ion (Na</a:t>
            </a:r>
            <a:r>
              <a:rPr lang="en-TT" sz="28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TT" sz="2800" dirty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Chlorine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is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non-metal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with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seven valence electrons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; therefore it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gains one electron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to form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negative chloride ion (</a:t>
            </a:r>
            <a:r>
              <a:rPr lang="en-TT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</a:t>
            </a:r>
            <a:r>
              <a:rPr lang="en-TT" sz="28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44025"/>
            <a:ext cx="28575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957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6" y="6237312"/>
            <a:ext cx="3672408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3" name="TextBox 2"/>
          <p:cNvSpPr txBox="1"/>
          <p:nvPr/>
        </p:nvSpPr>
        <p:spPr>
          <a:xfrm>
            <a:off x="585811" y="188640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The diagram shows how to use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shell diagrams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to represent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ionic bonding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sodium chloride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916" y="1179681"/>
            <a:ext cx="4530626" cy="54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55776" y="3068960"/>
            <a:ext cx="108012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8" name="TextBox 7"/>
          <p:cNvSpPr txBox="1"/>
          <p:nvPr/>
        </p:nvSpPr>
        <p:spPr>
          <a:xfrm>
            <a:off x="2699792" y="3068960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dirty="0" smtClean="0"/>
              <a:t>Sodium atom</a:t>
            </a:r>
            <a:endParaRPr lang="en-TT" dirty="0"/>
          </a:p>
        </p:txBody>
      </p:sp>
      <p:sp>
        <p:nvSpPr>
          <p:cNvPr id="10" name="Rectangle 9"/>
          <p:cNvSpPr/>
          <p:nvPr/>
        </p:nvSpPr>
        <p:spPr>
          <a:xfrm>
            <a:off x="5005893" y="3134130"/>
            <a:ext cx="100811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12" name="TextBox 11"/>
          <p:cNvSpPr txBox="1"/>
          <p:nvPr/>
        </p:nvSpPr>
        <p:spPr>
          <a:xfrm>
            <a:off x="5005893" y="3134130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dirty="0" smtClean="0"/>
              <a:t>Chlorine atom</a:t>
            </a:r>
            <a:endParaRPr lang="en-TT" dirty="0"/>
          </a:p>
        </p:txBody>
      </p:sp>
      <p:sp>
        <p:nvSpPr>
          <p:cNvPr id="13" name="TextBox 12"/>
          <p:cNvSpPr txBox="1"/>
          <p:nvPr/>
        </p:nvSpPr>
        <p:spPr>
          <a:xfrm>
            <a:off x="2627784" y="6007496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dirty="0" smtClean="0"/>
              <a:t>Sodium ion (Na</a:t>
            </a:r>
            <a:r>
              <a:rPr lang="en-TT" baseline="30000" dirty="0" smtClean="0"/>
              <a:t>+</a:t>
            </a:r>
            <a:r>
              <a:rPr lang="en-TT" dirty="0" smtClean="0"/>
              <a:t>)</a:t>
            </a:r>
            <a:endParaRPr lang="en-TT" dirty="0"/>
          </a:p>
        </p:txBody>
      </p:sp>
      <p:sp>
        <p:nvSpPr>
          <p:cNvPr id="16" name="TextBox 15"/>
          <p:cNvSpPr txBox="1"/>
          <p:nvPr/>
        </p:nvSpPr>
        <p:spPr>
          <a:xfrm>
            <a:off x="5076056" y="5968699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dirty="0" smtClean="0"/>
              <a:t>Chlorine</a:t>
            </a:r>
          </a:p>
          <a:p>
            <a:r>
              <a:rPr lang="en-TT" dirty="0" smtClean="0"/>
              <a:t>ion (</a:t>
            </a:r>
            <a:r>
              <a:rPr lang="en-TT" dirty="0" err="1" smtClean="0"/>
              <a:t>Cl</a:t>
            </a:r>
            <a:r>
              <a:rPr lang="en-TT" baseline="30000" dirty="0" smtClean="0"/>
              <a:t>-</a:t>
            </a:r>
            <a:r>
              <a:rPr lang="en-TT" dirty="0" smtClean="0"/>
              <a:t>)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200132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6632"/>
            <a:ext cx="8229600" cy="6264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It is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important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to note that there is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 separate entity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such as </a:t>
            </a:r>
            <a:r>
              <a:rPr lang="en-TT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NaCl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Each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TT" sz="28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ion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is immediately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surrounded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by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six </a:t>
            </a:r>
            <a:r>
              <a:rPr lang="en-TT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</a:t>
            </a:r>
            <a:r>
              <a:rPr lang="en-TT" sz="28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ions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each </a:t>
            </a:r>
            <a:r>
              <a:rPr lang="en-TT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</a:t>
            </a:r>
            <a:r>
              <a:rPr lang="en-TT" sz="28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ions is immediately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surrounded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by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six Na</a:t>
            </a:r>
            <a:r>
              <a:rPr lang="en-TT" sz="28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ions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08920"/>
            <a:ext cx="4144963" cy="391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486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068960"/>
            <a:ext cx="8856984" cy="31877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attraction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between each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positive </a:t>
            </a:r>
            <a:r>
              <a:rPr lang="en-TT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cation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and each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negative anion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is known as an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ionic bond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Ionic bonds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strong bonds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and their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strength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accounts for some of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properties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of ionic compounds.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476672"/>
            <a:ext cx="81369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TT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NaCl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is referred to as the formula unit or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empirical formula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of the ionic compound. </a:t>
            </a:r>
          </a:p>
          <a:p>
            <a:endParaRPr lang="en-TT" sz="2800" dirty="0">
              <a:latin typeface="Arial" pitchFamily="34" charset="0"/>
              <a:cs typeface="Arial" pitchFamily="34" charset="0"/>
            </a:endParaRPr>
          </a:p>
          <a:p>
            <a:r>
              <a:rPr lang="en-TT" sz="2800" dirty="0"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ions attract each other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forming a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highly ordered arrangement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known as a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crystal lattice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6294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552</Words>
  <Application>Microsoft Office PowerPoint</Application>
  <PresentationFormat>On-screen Show (4:3)</PresentationFormat>
  <Paragraphs>63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Attraction between  Positive &amp; Negative Ions</vt:lpstr>
      <vt:lpstr>Attraction between  Positive &amp; Negative Ions</vt:lpstr>
      <vt:lpstr>Attraction between  Positive &amp; Negative Ions</vt:lpstr>
      <vt:lpstr>Activity: Using models in order to deduce the formulae of ionic compounds.</vt:lpstr>
      <vt:lpstr>Using Shell Diagrams to Represent Ionic Bonding</vt:lpstr>
      <vt:lpstr>Example 1: Sodium Chloride</vt:lpstr>
      <vt:lpstr>PowerPoint Presentation</vt:lpstr>
      <vt:lpstr>PowerPoint Presentation</vt:lpstr>
      <vt:lpstr>PowerPoint Presentation</vt:lpstr>
      <vt:lpstr>Example 2: Magnesium Fluoride</vt:lpstr>
      <vt:lpstr>The diagram shows how to use shell diagrams to represent ionic bonding in magnesium fluoride.</vt:lpstr>
      <vt:lpstr>Example 3: Aluminium Oxide</vt:lpstr>
      <vt:lpstr>The diagram shows how to use shell diagrams to represent ionic bonding in aluminium oxide.</vt:lpstr>
      <vt:lpstr>Example 4: Potassium Nitride</vt:lpstr>
      <vt:lpstr>The diagram shows how to use shell diagrams to represent ionic bonding in potassium nitride.</vt:lpstr>
      <vt:lpstr>Summary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 &amp; Bonding</dc:title>
  <dc:creator>Romona</dc:creator>
  <cp:lastModifiedBy>Romona</cp:lastModifiedBy>
  <cp:revision>50</cp:revision>
  <dcterms:created xsi:type="dcterms:W3CDTF">2011-10-04T19:10:06Z</dcterms:created>
  <dcterms:modified xsi:type="dcterms:W3CDTF">2011-10-09T21:53:47Z</dcterms:modified>
</cp:coreProperties>
</file>