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9" r:id="rId3"/>
    <p:sldId id="258" r:id="rId4"/>
    <p:sldId id="259" r:id="rId5"/>
    <p:sldId id="279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89" r:id="rId19"/>
    <p:sldId id="274" r:id="rId20"/>
    <p:sldId id="294" r:id="rId21"/>
    <p:sldId id="295" r:id="rId22"/>
    <p:sldId id="296" r:id="rId23"/>
    <p:sldId id="271" r:id="rId24"/>
    <p:sldId id="276" r:id="rId25"/>
    <p:sldId id="275" r:id="rId26"/>
    <p:sldId id="278" r:id="rId27"/>
    <p:sldId id="280" r:id="rId28"/>
    <p:sldId id="281" r:id="rId29"/>
    <p:sldId id="293" r:id="rId30"/>
    <p:sldId id="282" r:id="rId31"/>
    <p:sldId id="283" r:id="rId32"/>
    <p:sldId id="285" r:id="rId33"/>
    <p:sldId id="284" r:id="rId34"/>
    <p:sldId id="286" r:id="rId35"/>
    <p:sldId id="287" r:id="rId36"/>
    <p:sldId id="288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B9"/>
    <a:srgbClr val="C32796"/>
    <a:srgbClr val="FFFF00"/>
    <a:srgbClr val="C02698"/>
    <a:srgbClr val="AF238A"/>
    <a:srgbClr val="1D8F30"/>
    <a:srgbClr val="297B4E"/>
    <a:srgbClr val="A22A94"/>
    <a:srgbClr val="439EA3"/>
    <a:srgbClr val="685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13DA2-7714-4D04-97D3-151B8A6EA790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F01CB-B882-4112-BE04-C0A24563C89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0735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F01CB-B882-4112-BE04-C0A24563C899}" type="slidenum">
              <a:rPr lang="en-TT" smtClean="0"/>
              <a:t>36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742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7282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3385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743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7709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79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1165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7888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1513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229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9670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707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C530-90AD-47AD-B6D5-51AB55027E21}" type="datetimeFigureOut">
              <a:rPr lang="en-TT" smtClean="0"/>
              <a:t>02/10/2011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76C3-EBA7-4B65-BABA-ACE235B6C70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81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93961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39E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</a:t>
            </a:r>
            <a:r>
              <a:rPr lang="en-TT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39E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39EA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rend?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439EA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7428"/>
            <a:ext cx="7056784" cy="537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Similarities in Electronic Configuration of Elements in the same Period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23833"/>
            <a:ext cx="8496944" cy="5245527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All elements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period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outermost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shell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lithium and sulphur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both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their outermost electrons are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second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shell.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number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an indication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occupied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an atom, i.e. the number of shells which contain electrons. 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its electrons occupy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22A9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Determining Electronic Configuration from Period &amp; Group Number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22A9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8496944" cy="1501111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you think you can determine the electronic configuration of an atom from the period number and group number? How?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24744"/>
            <a:ext cx="252778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Yes!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Knowing an atom is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IV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 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periodic table tells us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outermost shell of the atom contains four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 has three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which contain electrons. The electronic configuration is therefore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(2,8,4)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 between Groups &amp; Shells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you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down a group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 shell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added.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has one shell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followed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lithium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03" y="3962754"/>
            <a:ext cx="1325164" cy="128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02528"/>
            <a:ext cx="3168352" cy="34006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48064" y="2902528"/>
            <a:ext cx="2880320" cy="3824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83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 between Periods &amp; Electrons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you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along a period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another electron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added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outermost shell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in shell 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followed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which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electrons in shell 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47" y="3861048"/>
            <a:ext cx="2577529" cy="276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3" y="3954012"/>
            <a:ext cx="2433180" cy="26116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7704" y="3861048"/>
            <a:ext cx="5229839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529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254001"/>
          </a:xfrm>
        </p:spPr>
        <p:txBody>
          <a:bodyPr>
            <a:norm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297B4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Elements in Group II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297B4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2602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792087"/>
          </a:xfrm>
        </p:spPr>
        <p:txBody>
          <a:bodyPr>
            <a:normAutofit fontScale="90000"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Elements in Group II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00506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elements in Group II are all metals which are very chemically reactive and are never found free in nature.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elements in Group II are collectively known as the alkaline earth metals.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12311"/>
            <a:ext cx="4896544" cy="32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7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27857"/>
            <a:ext cx="8784976" cy="808856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Elements in Group 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8092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II elements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have the following common properties. They: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soft metals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silvery-white when freshly cut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but turn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very quickly owing to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with air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The dullness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 layer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that forms on the metal when it reacts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air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47353"/>
            <a:ext cx="432048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45224"/>
            <a:ext cx="8280920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valence electrons</a:t>
            </a:r>
          </a:p>
          <a:p>
            <a:endParaRPr lang="en-TT" sz="2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1" y="628386"/>
            <a:ext cx="2092921" cy="2131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14" y="181332"/>
            <a:ext cx="2739579" cy="2940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71" y="302677"/>
            <a:ext cx="2592948" cy="2783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2742857" cy="273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60065"/>
            <a:ext cx="2554648" cy="274198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8214" y="181332"/>
            <a:ext cx="5591305" cy="655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ounded Rectangle 10"/>
          <p:cNvSpPr/>
          <p:nvPr/>
        </p:nvSpPr>
        <p:spPr>
          <a:xfrm>
            <a:off x="4355976" y="2636912"/>
            <a:ext cx="2736304" cy="4849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455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7332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readily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lose the valence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metal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cations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a charge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Ba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TT" sz="2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4458"/>
            <a:ext cx="6120680" cy="509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 Table Trends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69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68" y="4569579"/>
            <a:ext cx="828092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800" baseline="30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react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form basic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oxides,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reacts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oxide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76" y="569494"/>
            <a:ext cx="6436676" cy="386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476672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react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hydroxides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gas, 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reacts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hydroxide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gas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" y="351852"/>
            <a:ext cx="4372556" cy="595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8244" y="116632"/>
            <a:ext cx="3209140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800" baseline="30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react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dilute hydrochloric acid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 chlorides and hydrogen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gas,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reacts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dilute hydrochloric acid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 chloride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gas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4392488" cy="588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1188"/>
            <a:ext cx="8784976" cy="836712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Periodicity in Group 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8496944" cy="2736304"/>
          </a:xfrm>
        </p:spPr>
        <p:txBody>
          <a:bodyPr>
            <a:normAutofit/>
          </a:bodyPr>
          <a:lstStyle/>
          <a:p>
            <a:pPr algn="l"/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 Look at your copy of the Periodic Table.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What do the elements in Group II have in common?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What is different about the elements in Group II?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55" y="836711"/>
            <a:ext cx="2950634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Periodicity in Group 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II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similar properties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their atoms all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valence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However, as one moves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down Group II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occupied shells increases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resulting 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 in the radii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atoms.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inner shells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‘shield’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valence electrons from the attractive pull of the positive nucleus.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96944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‘shielding’ effect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readily the atom will lose its valence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form an ion, i.e.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ionise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larger the atom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readily it ionises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reactive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reactivity of the metals in Group II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therefore,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as one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moves down the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does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nature.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Beryllium (Be)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reactive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radium (Ra)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reactive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Reactions of Group II Elements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trend in Group II can be demonstrated by investigating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reactivity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magnesium, calcium and barium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dilute hydrochloric acid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which the metal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called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reactivity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metal.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how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vigorously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these three metals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oxygen, water and dilute hydrochloric acid can be compared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rank them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order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reactive to least reactive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Reactions of Group II Elements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7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 1: Reactions of Group II Elements with Oxygen, Water and dilute Hydrochloric Acid.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Which element is the most reactive?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Which element is the least reactive?</a:t>
            </a: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Magnesium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526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Reactions of Group II Elements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380620"/>
            <a:ext cx="8496944" cy="244827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the reactivity of the Group II metals, one can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 the reactivity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beryllium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strontium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would you expect their reactivity to be?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085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526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D8F3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Reactions of Group II Elements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D8F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8496944" cy="18722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would expect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beryllium to be the least reactive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elements in the group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radium the most reactive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the reactivity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strontium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 that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3337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703" y="30591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 Table Trends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36" y="3573016"/>
            <a:ext cx="84249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Periodic Table is arranged according to the Periodic Law. 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Periodic Law states that when elements are arranged in order of increasing atomic number, their physical and chemical properties show a periodic pattern.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11411"/>
            <a:ext cx="3384376" cy="20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526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26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Elements in Group VII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26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54538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526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26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Elements in Group VII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26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38211"/>
            <a:ext cx="4148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elements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VII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display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 very readily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elements in Group VII are collectively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halogens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419673" cy="53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8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526"/>
            <a:ext cx="8784976" cy="1254001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26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Elements in Group VII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26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852936"/>
            <a:ext cx="8784976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Group VII elements have the following common properties. They: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poisonous non-metals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exist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diatomic 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have low melting points and boiling points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2762"/>
            <a:ext cx="4176464" cy="18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947274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varying colours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pale yellow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yellowish green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reddish brown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greyish black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a metallic shine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416824" cy="46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947274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exist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states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 room temperature – at room temperature,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 and chlorine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although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sublimes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 just above room temperature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17" y="476672"/>
            <a:ext cx="5446566" cy="406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8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16530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196"/>
            <a:ext cx="3024336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29" y="164819"/>
            <a:ext cx="2616831" cy="280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08" y="164819"/>
            <a:ext cx="28575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421359"/>
            <a:ext cx="2278129" cy="2445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68567"/>
            <a:ext cx="2912368" cy="31810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8256" y="135196"/>
            <a:ext cx="8568952" cy="6821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0" name="Rounded Rectangle 9"/>
          <p:cNvSpPr/>
          <p:nvPr/>
        </p:nvSpPr>
        <p:spPr>
          <a:xfrm>
            <a:off x="899592" y="2968567"/>
            <a:ext cx="3888432" cy="7484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1" name="Rounded Rectangle 10"/>
          <p:cNvSpPr/>
          <p:nvPr/>
        </p:nvSpPr>
        <p:spPr>
          <a:xfrm>
            <a:off x="4692732" y="2968567"/>
            <a:ext cx="2575612" cy="4527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934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14096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non-polar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solvents, 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organic solvents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readily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 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non-metal anions with a charge of 1-, e.g.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Br </a:t>
            </a:r>
            <a:r>
              <a:rPr lang="en-TT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readily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 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other non-metal atoms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668"/>
            <a:ext cx="4662704" cy="30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7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7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Periodicity in Group VII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7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504056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Elements in Group VII have very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their atoms all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valence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As in Group II, as one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moves down Group VII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occupied shells increases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In this group, however,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greater the ‘shielding’ effect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readily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atom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an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into its valence shell to form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5922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0888" y="1698248"/>
            <a:ext cx="8640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(2, 7)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857" y="2894020"/>
            <a:ext cx="12175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(2, 8, 7)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2113" y="4005064"/>
            <a:ext cx="15802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(2, 8, 18,  7)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317" y="5180439"/>
            <a:ext cx="20123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(2, 8, 18, 18, 7)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2113" y="6341258"/>
            <a:ext cx="23994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TT" sz="2000" dirty="0" smtClean="0">
                <a:latin typeface="Arial" pitchFamily="34" charset="0"/>
                <a:cs typeface="Arial" pitchFamily="34" charset="0"/>
              </a:rPr>
              <a:t>(2, 8, 18, 32, 18,  7)</a:t>
            </a:r>
            <a:endParaRPr lang="en-TT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7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Periodicity in Group VII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7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45302"/>
            <a:ext cx="5400600" cy="579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the atom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readily it ionises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reactive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it is.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reactivity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the non-metals in Group VII therefore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as one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moves up the group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as does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non-metallic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nature.</a:t>
            </a: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Fluorine (F)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reactive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element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astatine (At)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least reactive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element in Group VII.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487562" cy="49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010"/>
            <a:ext cx="8229600" cy="850106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221B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4221B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55" y="4005064"/>
            <a:ext cx="8424936" cy="2771730"/>
          </a:xfrm>
        </p:spPr>
        <p:txBody>
          <a:bodyPr>
            <a:norm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radius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across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down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Elements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Groups II and VII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reactivity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state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 room temperature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23" y="764704"/>
            <a:ext cx="38100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97624" y="3861048"/>
            <a:ext cx="3810000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620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100811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– Trends in Atomic Radius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424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Look at the partial Periodic Table below.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values are the atomic radius in pm. Copy the table and answer the questions which follow.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2581"/>
              </p:ext>
            </p:extLst>
          </p:nvPr>
        </p:nvGraphicFramePr>
        <p:xfrm>
          <a:off x="863587" y="2437731"/>
          <a:ext cx="7488832" cy="410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66"/>
                <a:gridCol w="1497766"/>
                <a:gridCol w="1497766"/>
                <a:gridCol w="1497766"/>
                <a:gridCol w="1497768"/>
              </a:tblGrid>
              <a:tr h="793532">
                <a:tc>
                  <a:txBody>
                    <a:bodyPr/>
                    <a:lstStyle/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</a:p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TT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</a:p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en-TT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TT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r>
                        <a:rPr lang="en-TT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TT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1755"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3532"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TT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TT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          1pm</a:t>
                      </a:r>
                      <a:r>
                        <a:rPr lang="en-TT" sz="1800" baseline="0" dirty="0" smtClean="0">
                          <a:latin typeface="Arial" pitchFamily="34" charset="0"/>
                          <a:cs typeface="Arial" pitchFamily="34" charset="0"/>
                        </a:rPr>
                        <a:t> =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T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1/1000000000000</a:t>
                      </a:r>
                      <a:endParaRPr lang="en-TT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T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a metre</a:t>
                      </a:r>
                      <a:endParaRPr lang="en-TT" sz="2200" dirty="0"/>
                    </a:p>
                  </a:txBody>
                  <a:tcPr>
                    <a:noFill/>
                  </a:tcPr>
                </a:tc>
              </a:tr>
              <a:tr h="793532">
                <a:tc>
                  <a:txBody>
                    <a:bodyPr/>
                    <a:lstStyle/>
                    <a:p>
                      <a:r>
                        <a:rPr lang="en-TT" sz="2200" dirty="0" err="1" smtClean="0">
                          <a:latin typeface="Arial" pitchFamily="34" charset="0"/>
                          <a:cs typeface="Arial" pitchFamily="34" charset="0"/>
                        </a:rPr>
                        <a:t>Rb</a:t>
                      </a:r>
                      <a:endParaRPr lang="en-TT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248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err="1" smtClean="0">
                          <a:latin typeface="Arial" pitchFamily="34" charset="0"/>
                          <a:cs typeface="Arial" pitchFamily="34" charset="0"/>
                        </a:rPr>
                        <a:t>Sr</a:t>
                      </a:r>
                      <a:endParaRPr lang="en-TT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TT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1800" dirty="0" smtClean="0">
                          <a:latin typeface="Arial" pitchFamily="34" charset="0"/>
                          <a:cs typeface="Arial" pitchFamily="34" charset="0"/>
                        </a:rPr>
                        <a:t>(one trillionth)</a:t>
                      </a:r>
                      <a:endParaRPr lang="en-TT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sz="2200" dirty="0"/>
                    </a:p>
                  </a:txBody>
                  <a:tcPr>
                    <a:noFill/>
                  </a:tcPr>
                </a:tc>
              </a:tr>
              <a:tr h="793532"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Ba</a:t>
                      </a:r>
                    </a:p>
                    <a:p>
                      <a:r>
                        <a:rPr lang="en-TT" sz="2200" dirty="0" smtClean="0">
                          <a:latin typeface="Arial" pitchFamily="34" charset="0"/>
                          <a:cs typeface="Arial" pitchFamily="34" charset="0"/>
                        </a:rPr>
                        <a:t>215</a:t>
                      </a:r>
                      <a:endParaRPr lang="en-TT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TT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sz="2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3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188640"/>
            <a:ext cx="842493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latin typeface="Arial" pitchFamily="34" charset="0"/>
                <a:cs typeface="Arial" pitchFamily="34" charset="0"/>
              </a:rPr>
              <a:t>1. What appears to be the trend in atomic radius as you move from left to right in a row? </a:t>
            </a:r>
          </a:p>
          <a:p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(Atomic radius decreases across a row)</a:t>
            </a:r>
          </a:p>
          <a:p>
            <a:pPr lvl="0"/>
            <a:r>
              <a:rPr lang="en-TT" sz="2600" dirty="0" smtClean="0">
                <a:latin typeface="Arial" pitchFamily="34" charset="0"/>
                <a:cs typeface="Arial" pitchFamily="34" charset="0"/>
              </a:rPr>
              <a:t>2. What appears to be the trend in atomic radius as you move down a column? </a:t>
            </a:r>
          </a:p>
          <a:p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(Atomic radius increases down a group)</a:t>
            </a:r>
          </a:p>
          <a:p>
            <a:pPr lvl="0"/>
            <a:r>
              <a:rPr lang="en-TT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Predict the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atomic </a:t>
            </a:r>
            <a:r>
              <a:rPr lang="en-TT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radius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</a:t>
            </a:r>
          </a:p>
          <a:p>
            <a:pPr lvl="0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(70pm)</a:t>
            </a:r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Predict the atomic radius of Al.</a:t>
            </a:r>
          </a:p>
          <a:p>
            <a:pPr lvl="0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(125pm)</a:t>
            </a:r>
          </a:p>
          <a:p>
            <a:pPr lvl="0"/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Predict the atomic radius of Ca.</a:t>
            </a:r>
          </a:p>
          <a:p>
            <a:pPr lvl="0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(180pm)</a:t>
            </a:r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pattern of atomic radius absolute or general (always true or generally true)? </a:t>
            </a:r>
            <a:endParaRPr lang="en-TT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(general)</a:t>
            </a:r>
            <a:endParaRPr lang="en-TT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4146"/>
            <a:ext cx="7772400" cy="100811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&amp; The Periodic Table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5618"/>
            <a:ext cx="5256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Elements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group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display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chemical properties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they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 electronic configurations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There are seven periods in the periodic table. As you move along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properties of the elements slowly change,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 on the left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hand side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non-metals on the right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hand side.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3638"/>
            <a:ext cx="3024336" cy="512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3" y="116632"/>
            <a:ext cx="7772400" cy="792088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79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Trends in Groups &amp; Periods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79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45" y="836712"/>
            <a:ext cx="842493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b="1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elements in the periodic table are arranged in such a manner that there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chemical 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a particular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in a particular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Look 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configuration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the elements in your periodic table, are there: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similarities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elements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similarities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elements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group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12" y="260648"/>
            <a:ext cx="7772400" cy="792088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the first 20 Elements 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64181"/>
              </p:ext>
            </p:extLst>
          </p:nvPr>
        </p:nvGraphicFramePr>
        <p:xfrm>
          <a:off x="179512" y="1412776"/>
          <a:ext cx="8712968" cy="529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913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  <a:gridCol w="856895"/>
              </a:tblGrid>
              <a:tr h="866725"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GROUPS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</a:tr>
              <a:tr h="866725">
                <a:tc rowSpan="5">
                  <a:txBody>
                    <a:bodyPr/>
                    <a:lstStyle/>
                    <a:p>
                      <a:pPr algn="r"/>
                      <a:endParaRPr lang="en-TT" dirty="0"/>
                    </a:p>
                  </a:txBody>
                  <a:tcPr marR="144000"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VII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66725"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(1)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6725"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(2,1)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(2,2)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(2,3)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(2,4)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(2,5)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(2,6)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(2,7)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6725"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(2,8,1)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Mg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(2,8,2)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</a:t>
                      </a:r>
                      <a:r>
                        <a:rPr lang="en-TT" baseline="0" dirty="0" smtClean="0">
                          <a:latin typeface="Arial" pitchFamily="34" charset="0"/>
                          <a:cs typeface="Arial" pitchFamily="34" charset="0"/>
                        </a:rPr>
                        <a:t>8,3)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(2,8,4)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(2,8,5)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(2,8,6)</a:t>
                      </a:r>
                    </a:p>
                    <a:p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T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(2,8,7)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err="1" smtClean="0">
                          <a:latin typeface="Arial" pitchFamily="34" charset="0"/>
                          <a:cs typeface="Arial" pitchFamily="34" charset="0"/>
                        </a:rPr>
                        <a:t>Ar</a:t>
                      </a:r>
                      <a:endParaRPr lang="en-T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(2,8,8)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6725"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(2,8,8,1)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TT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dirty="0" smtClean="0">
                          <a:latin typeface="Arial" pitchFamily="34" charset="0"/>
                          <a:cs typeface="Arial" pitchFamily="34" charset="0"/>
                        </a:rPr>
                        <a:t>(2,8,8,2)</a:t>
                      </a:r>
                      <a:endParaRPr lang="en-TT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6" y="2708920"/>
            <a:ext cx="576064" cy="3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254001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Similarities in Electronic Configuration of Elements in the same Group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23833"/>
            <a:ext cx="8496944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All elements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number of electrons in the outermost shell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i.e., they have the same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valence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equal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All elements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0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outermost shell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1777</Words>
  <Application>Microsoft Office PowerPoint</Application>
  <PresentationFormat>On-screen Show (4:3)</PresentationFormat>
  <Paragraphs>248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What is a Trend?</vt:lpstr>
      <vt:lpstr>Periodic Table Trends</vt:lpstr>
      <vt:lpstr>Periodic Table Trends</vt:lpstr>
      <vt:lpstr>Activity – Trends in Atomic Radius</vt:lpstr>
      <vt:lpstr>PowerPoint Presentation</vt:lpstr>
      <vt:lpstr>Electronic Configuration &amp; The Periodic Table</vt:lpstr>
      <vt:lpstr>Trends in Groups &amp; Periods</vt:lpstr>
      <vt:lpstr>Electronic Configuration of the first 20 Elements </vt:lpstr>
      <vt:lpstr>Similarities in Electronic Configuration of Elements in the same Group</vt:lpstr>
      <vt:lpstr>Similarities in Electronic Configuration of Elements in the same Period</vt:lpstr>
      <vt:lpstr>Determining Electronic Configuration from Period &amp; Group Number</vt:lpstr>
      <vt:lpstr>Answer</vt:lpstr>
      <vt:lpstr>Relationship between Groups &amp; Shells</vt:lpstr>
      <vt:lpstr>Relationship between Periods &amp; Electrons</vt:lpstr>
      <vt:lpstr>The Elements in Group II</vt:lpstr>
      <vt:lpstr>The Elements in Group II</vt:lpstr>
      <vt:lpstr>Properties of Elements in Group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Periodicity in Group II</vt:lpstr>
      <vt:lpstr>Periodicity in Group II</vt:lpstr>
      <vt:lpstr>PowerPoint Presentation</vt:lpstr>
      <vt:lpstr>Reactions of Group II Elements</vt:lpstr>
      <vt:lpstr>Reactions of Group II Elements</vt:lpstr>
      <vt:lpstr>Reactions of Group II Elements</vt:lpstr>
      <vt:lpstr>Reactions of Group II Elements</vt:lpstr>
      <vt:lpstr>The Elements in Group VII</vt:lpstr>
      <vt:lpstr>The Elements in Group VII</vt:lpstr>
      <vt:lpstr>Properties of Elements in Group VII</vt:lpstr>
      <vt:lpstr>PowerPoint Presentation</vt:lpstr>
      <vt:lpstr>PowerPoint Presentation</vt:lpstr>
      <vt:lpstr>PowerPoint Presentation</vt:lpstr>
      <vt:lpstr>PowerPoint Presentation</vt:lpstr>
      <vt:lpstr>Periodicity in Group VII</vt:lpstr>
      <vt:lpstr>Periodicity in Group VII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 Trends</dc:title>
  <dc:creator>Romona</dc:creator>
  <cp:lastModifiedBy>Romona</cp:lastModifiedBy>
  <cp:revision>44</cp:revision>
  <dcterms:created xsi:type="dcterms:W3CDTF">2011-09-27T19:26:57Z</dcterms:created>
  <dcterms:modified xsi:type="dcterms:W3CDTF">2011-10-02T22:50:03Z</dcterms:modified>
</cp:coreProperties>
</file>