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84" r:id="rId6"/>
    <p:sldId id="285" r:id="rId7"/>
    <p:sldId id="286" r:id="rId8"/>
    <p:sldId id="259" r:id="rId9"/>
    <p:sldId id="261" r:id="rId10"/>
    <p:sldId id="262" r:id="rId11"/>
    <p:sldId id="263" r:id="rId12"/>
    <p:sldId id="264" r:id="rId13"/>
    <p:sldId id="265" r:id="rId14"/>
    <p:sldId id="266" r:id="rId15"/>
    <p:sldId id="267" r:id="rId16"/>
    <p:sldId id="268" r:id="rId17"/>
    <p:sldId id="269" r:id="rId18"/>
    <p:sldId id="271" r:id="rId19"/>
    <p:sldId id="272" r:id="rId20"/>
    <p:sldId id="273" r:id="rId21"/>
    <p:sldId id="274" r:id="rId22"/>
    <p:sldId id="275" r:id="rId23"/>
    <p:sldId id="276" r:id="rId24"/>
    <p:sldId id="288" r:id="rId25"/>
    <p:sldId id="277" r:id="rId26"/>
    <p:sldId id="278" r:id="rId27"/>
    <p:sldId id="279" r:id="rId28"/>
    <p:sldId id="280" r:id="rId29"/>
    <p:sldId id="281" r:id="rId30"/>
    <p:sldId id="282" r:id="rId31"/>
    <p:sldId id="283" r:id="rId32"/>
    <p:sldId id="287"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268E"/>
    <a:srgbClr val="6B217F"/>
    <a:srgbClr val="AD2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A5CBB4-17B8-4327-976D-488D220D0D62}" type="datetimeFigureOut">
              <a:rPr lang="en-US" smtClean="0"/>
              <a:pPr/>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5CBB4-17B8-4327-976D-488D220D0D62}" type="datetimeFigureOut">
              <a:rPr lang="en-US" smtClean="0"/>
              <a:pPr/>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5CBB4-17B8-4327-976D-488D220D0D62}" type="datetimeFigureOut">
              <a:rPr lang="en-US" smtClean="0"/>
              <a:pPr/>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5CBB4-17B8-4327-976D-488D220D0D62}" type="datetimeFigureOut">
              <a:rPr lang="en-US" smtClean="0"/>
              <a:pPr/>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A5CBB4-17B8-4327-976D-488D220D0D62}" type="datetimeFigureOut">
              <a:rPr lang="en-US" smtClean="0"/>
              <a:pPr/>
              <a:t>2/22/2012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A5CBB4-17B8-4327-976D-488D220D0D62}" type="datetimeFigureOut">
              <a:rPr lang="en-US" smtClean="0"/>
              <a:pPr/>
              <a:t>2/22/2012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A5CBB4-17B8-4327-976D-488D220D0D62}" type="datetimeFigureOut">
              <a:rPr lang="en-US" smtClean="0"/>
              <a:pPr/>
              <a:t>2/22/2012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A5CBB4-17B8-4327-976D-488D220D0D62}" type="datetimeFigureOut">
              <a:rPr lang="en-US" smtClean="0"/>
              <a:pPr/>
              <a:t>2/22/2012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5CBB4-17B8-4327-976D-488D220D0D62}" type="datetimeFigureOut">
              <a:rPr lang="en-US" smtClean="0"/>
              <a:pPr/>
              <a:t>2/22/2012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5CBB4-17B8-4327-976D-488D220D0D62}" type="datetimeFigureOut">
              <a:rPr lang="en-US" smtClean="0"/>
              <a:pPr/>
              <a:t>2/22/2012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5CBB4-17B8-4327-976D-488D220D0D62}" type="datetimeFigureOut">
              <a:rPr lang="en-US" smtClean="0"/>
              <a:pPr/>
              <a:t>2/22/2012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5CBB4-17B8-4327-976D-488D220D0D62}" type="datetimeFigureOut">
              <a:rPr lang="en-US" smtClean="0"/>
              <a:pPr/>
              <a:t>2/22/2012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9C54B-93FF-4223-9DA4-0C75B06260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You%20Tube%20Science%20Videos/Moles/Simplified+Method+for+Mole+Conversions_wmv2.avi"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73" y="511175"/>
            <a:ext cx="8915400" cy="1470025"/>
          </a:xfrm>
        </p:spPr>
        <p:txBody>
          <a:bodyPr>
            <a:noAutofit/>
          </a:bodyPr>
          <a:lstStyle/>
          <a:p>
            <a:r>
              <a:rPr lang="en-US" sz="4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Interconversion of mass, moles and number of atoms or molecules.</a:t>
            </a:r>
            <a:endParaRPr lang="en-US" sz="48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6" name="Picture 5" descr="spin-arrows.gif"/>
          <p:cNvPicPr>
            <a:picLocks noChangeAspect="1"/>
          </p:cNvPicPr>
          <p:nvPr/>
        </p:nvPicPr>
        <p:blipFill>
          <a:blip r:embed="rId2"/>
          <a:stretch>
            <a:fillRect/>
          </a:stretch>
        </p:blipFill>
        <p:spPr>
          <a:xfrm>
            <a:off x="1676400" y="2286000"/>
            <a:ext cx="5410200" cy="441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914400"/>
          </a:xfrm>
        </p:spPr>
        <p:txBody>
          <a:bodyPr/>
          <a:lstStyle/>
          <a:p>
            <a:r>
              <a:rPr lang="en-US" b="1" u="sng"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Example 3 – Moles to mass</a:t>
            </a:r>
            <a:endParaRPr lang="en-US" u="sng" dirty="0"/>
          </a:p>
        </p:txBody>
      </p:sp>
      <p:sp>
        <p:nvSpPr>
          <p:cNvPr id="3" name="Subtitle 2"/>
          <p:cNvSpPr>
            <a:spLocks noGrp="1"/>
          </p:cNvSpPr>
          <p:nvPr>
            <p:ph type="subTitle" idx="1"/>
          </p:nvPr>
        </p:nvSpPr>
        <p:spPr>
          <a:xfrm>
            <a:off x="762000" y="1371600"/>
            <a:ext cx="7620000" cy="4724400"/>
          </a:xfrm>
        </p:spPr>
        <p:txBody>
          <a:bodyPr>
            <a:normAutofit/>
          </a:bodyPr>
          <a:lstStyle/>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mass of 0.2 mol of </a:t>
            </a:r>
            <a:r>
              <a:rPr lang="en-US" sz="2800" b="1"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sulphuric</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acid, H</a:t>
            </a:r>
            <a:r>
              <a:rPr lang="en-US" sz="28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SO</a:t>
            </a:r>
            <a:r>
              <a:rPr lang="en-US" sz="28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4</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t>
            </a:r>
          </a:p>
          <a:p>
            <a:pPr algn="l"/>
            <a:endPar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First, calculate the molar mass of H</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SO</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4</a:t>
            </a:r>
            <a:endPar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M(H</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SO</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4</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 (2x1) + 32 + (4x16) = 98gmol</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i.e. mass of 1 mole  = 98g</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So, mass of 0.2 mol  = 0.2 x 98g</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19.6g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772400" cy="838200"/>
          </a:xfrm>
        </p:spPr>
        <p:txBody>
          <a:bodyPr/>
          <a:lstStyle/>
          <a:p>
            <a:r>
              <a:rPr lang="en-US" b="1" u="sng"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Example 4 – Moles to mass</a:t>
            </a:r>
            <a:endParaRPr lang="en-US" u="sng" dirty="0"/>
          </a:p>
        </p:txBody>
      </p:sp>
      <p:sp>
        <p:nvSpPr>
          <p:cNvPr id="3" name="Subtitle 2"/>
          <p:cNvSpPr>
            <a:spLocks noGrp="1"/>
          </p:cNvSpPr>
          <p:nvPr>
            <p:ph type="subTitle" idx="1"/>
          </p:nvPr>
        </p:nvSpPr>
        <p:spPr>
          <a:xfrm>
            <a:off x="457200" y="1143000"/>
            <a:ext cx="7924800" cy="5029200"/>
          </a:xfrm>
        </p:spPr>
        <p:txBody>
          <a:bodyPr>
            <a:normAutofit/>
          </a:bodyPr>
          <a:lstStyle/>
          <a:p>
            <a:pPr algn="l"/>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mass of 0.5 mol of sodium chloride, </a:t>
            </a:r>
            <a:r>
              <a:rPr lang="en-US" b="1"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NaCl</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t>
            </a:r>
          </a:p>
          <a:p>
            <a:pPr algn="l"/>
            <a:endPar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First, calculate the molar mass of </a:t>
            </a:r>
            <a:r>
              <a:rPr lang="en-US" b="1" dirty="0" err="1"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NaCl</a:t>
            </a:r>
            <a:endPar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M(</a:t>
            </a:r>
            <a:r>
              <a:rPr lang="en-US" b="1" dirty="0" err="1"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NaCl</a:t>
            </a:r>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 23 + 35.5 = 58.5gmol</a:t>
            </a:r>
            <a:r>
              <a:rPr lang="en-US"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a:t>
            </a:r>
          </a:p>
          <a:p>
            <a:pPr algn="l"/>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i.e. mass of 1 mole  = 58.5g</a:t>
            </a:r>
          </a:p>
          <a:p>
            <a:pPr algn="l"/>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So, mass </a:t>
            </a:r>
            <a:r>
              <a:rPr lang="en-US" b="1"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of 0.5 </a:t>
            </a:r>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mol  = 0.5 x 58.5g</a:t>
            </a:r>
          </a:p>
          <a:p>
            <a:pPr algn="l"/>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29.3g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827" y="381000"/>
            <a:ext cx="7772400" cy="841375"/>
          </a:xfrm>
        </p:spPr>
        <p:txBody>
          <a:bodyPr>
            <a:noAutofit/>
          </a:bodyPr>
          <a:lstStyle/>
          <a:p>
            <a:r>
              <a:rPr lang="en-US" sz="4800" b="1" dirty="0" smtClean="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Mass, moles and number of atoms or molecules</a:t>
            </a:r>
            <a:endParaRPr lang="en-US" sz="4800" b="1" dirty="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28600" y="5181600"/>
            <a:ext cx="8686800" cy="1447800"/>
          </a:xfrm>
        </p:spPr>
        <p:txBody>
          <a:bodyPr>
            <a:normAutofit/>
          </a:bodyPr>
          <a:lstStyle/>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The </a:t>
            </a:r>
            <a:r>
              <a:rPr lang="en-US" sz="28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number of atoms or molecules</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in </a:t>
            </a:r>
            <a:r>
              <a:rPr lang="en-US" sz="28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one mole </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is known, i.e. </a:t>
            </a:r>
            <a:r>
              <a:rPr lang="en-US" sz="28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6.0 x 10</a:t>
            </a:r>
            <a:r>
              <a:rPr lang="en-US" sz="2800" b="1" baseline="30000"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23</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therefore we can calculate the number of particles in any number of moles.</a:t>
            </a:r>
            <a:endPar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descr="atoms.jpg"/>
          <p:cNvPicPr>
            <a:picLocks noChangeAspect="1"/>
          </p:cNvPicPr>
          <p:nvPr/>
        </p:nvPicPr>
        <p:blipFill>
          <a:blip r:embed="rId2"/>
          <a:stretch>
            <a:fillRect/>
          </a:stretch>
        </p:blipFill>
        <p:spPr>
          <a:xfrm>
            <a:off x="2286000" y="1752600"/>
            <a:ext cx="4558054"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5799"/>
          </a:xfrm>
        </p:spPr>
        <p:txBody>
          <a:bodyPr>
            <a:noAutofit/>
          </a:bodyPr>
          <a:lstStyle/>
          <a:p>
            <a:r>
              <a:rPr lang="en-US" sz="4800" b="1" dirty="0" smtClean="0">
                <a:ln w="12700">
                  <a:solidFill>
                    <a:schemeClr val="tx2">
                      <a:satMod val="155000"/>
                    </a:schemeClr>
                  </a:solidFill>
                  <a:prstDash val="solid"/>
                </a:ln>
                <a:solidFill>
                  <a:srgbClr val="AD2393"/>
                </a:solidFill>
                <a:effectLst>
                  <a:outerShdw blurRad="41275" dist="20320" dir="1800000" algn="tl" rotWithShape="0">
                    <a:srgbClr val="000000">
                      <a:alpha val="40000"/>
                    </a:srgbClr>
                  </a:outerShdw>
                </a:effectLst>
                <a:latin typeface="Arial" pitchFamily="34" charset="0"/>
                <a:cs typeface="Arial" pitchFamily="34" charset="0"/>
              </a:rPr>
              <a:t>Example 1</a:t>
            </a:r>
            <a:endParaRPr lang="en-US" sz="4800" b="1" dirty="0">
              <a:ln w="12700">
                <a:solidFill>
                  <a:schemeClr val="tx2">
                    <a:satMod val="155000"/>
                  </a:schemeClr>
                </a:solidFill>
                <a:prstDash val="solid"/>
              </a:ln>
              <a:solidFill>
                <a:srgbClr val="AD2393"/>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685800" y="3429000"/>
            <a:ext cx="7924800" cy="3200400"/>
          </a:xfrm>
        </p:spPr>
        <p:txBody>
          <a:bodyPr/>
          <a:lstStyle/>
          <a:p>
            <a:pPr algn="l"/>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number of atoms in 0.5 mol of copper, Cu.</a:t>
            </a:r>
          </a:p>
          <a:p>
            <a:pPr algn="l"/>
            <a:endParaRPr lang="en-US" dirty="0">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 mol Cu contains 6.0 x 10</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atoms</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So,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0.5</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mol Cu contains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0.5 x </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6.0 x 10</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3.0 x 10</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atoms</a:t>
            </a:r>
            <a:endParaRPr lang="en-US" sz="28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5" name="Picture 4" descr="19365-Clipart-Illustration-Of-A-Creative-Thinking-Businessman-In-A-Green-Suit-And-A-Lighbulb-Over-His-Head.jpg"/>
          <p:cNvPicPr>
            <a:picLocks noChangeAspect="1"/>
          </p:cNvPicPr>
          <p:nvPr/>
        </p:nvPicPr>
        <p:blipFill>
          <a:blip r:embed="rId2"/>
          <a:stretch>
            <a:fillRect/>
          </a:stretch>
        </p:blipFill>
        <p:spPr>
          <a:xfrm>
            <a:off x="3124200" y="990600"/>
            <a:ext cx="2743200"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207818"/>
            <a:ext cx="7772400" cy="762000"/>
          </a:xfrm>
        </p:spPr>
        <p:txBody>
          <a:bodyPr>
            <a:noAutofit/>
          </a:bodyPr>
          <a:lstStyle/>
          <a:p>
            <a:r>
              <a:rPr lang="en-US" sz="4800" b="1" dirty="0" smtClean="0">
                <a:ln w="12700">
                  <a:solidFill>
                    <a:schemeClr val="tx1"/>
                  </a:solidFill>
                  <a:prstDash val="solid"/>
                </a:ln>
                <a:solidFill>
                  <a:srgbClr val="AD2393"/>
                </a:solidFill>
                <a:effectLst>
                  <a:outerShdw blurRad="41275" dist="20320" dir="1800000" algn="tl" rotWithShape="0">
                    <a:srgbClr val="000000">
                      <a:alpha val="40000"/>
                    </a:srgbClr>
                  </a:outerShdw>
                </a:effectLst>
                <a:latin typeface="Arial" pitchFamily="34" charset="0"/>
                <a:cs typeface="Arial" pitchFamily="34" charset="0"/>
              </a:rPr>
              <a:t>Example 2</a:t>
            </a:r>
            <a:endParaRPr lang="en-US" sz="4800" dirty="0">
              <a:ln w="12700">
                <a:solidFill>
                  <a:schemeClr val="tx1"/>
                </a:solidFill>
                <a:prstDash val="solid"/>
              </a:ln>
              <a:solidFill>
                <a:srgbClr val="AD2393"/>
              </a:solidFill>
            </a:endParaRPr>
          </a:p>
        </p:txBody>
      </p:sp>
      <p:sp>
        <p:nvSpPr>
          <p:cNvPr id="3" name="Subtitle 2"/>
          <p:cNvSpPr>
            <a:spLocks noGrp="1"/>
          </p:cNvSpPr>
          <p:nvPr>
            <p:ph type="subTitle" idx="1"/>
          </p:nvPr>
        </p:nvSpPr>
        <p:spPr>
          <a:xfrm>
            <a:off x="533400" y="3352800"/>
            <a:ext cx="8610600" cy="3429000"/>
          </a:xfrm>
        </p:spPr>
        <p:txBody>
          <a:bodyPr>
            <a:normAutofit/>
          </a:bodyPr>
          <a:lstStyle/>
          <a:p>
            <a:pPr algn="l"/>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number of moles of calcium, Ca, that contains 2 x 10</a:t>
            </a:r>
            <a:r>
              <a:rPr lang="en-US" sz="24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23</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calcium atoms.</a:t>
            </a:r>
          </a:p>
          <a:p>
            <a:pPr algn="l"/>
            <a:endParaRPr lang="en-US" sz="24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1 mol Ca contains 6.0 x 10</a:t>
            </a:r>
            <a:r>
              <a:rPr lang="en-US" sz="24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23 </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atoms</a:t>
            </a:r>
          </a:p>
          <a:p>
            <a:pPr algn="l"/>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So, number of moles in 2 x 10</a:t>
            </a:r>
            <a:r>
              <a:rPr lang="en-US" sz="24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23</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atoms = </a:t>
            </a:r>
            <a:r>
              <a:rPr lang="en-US" sz="2400" b="1" u="sng"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2 x 10</a:t>
            </a:r>
            <a:r>
              <a:rPr lang="en-US" sz="2400" b="1" u="sng" baseline="30000"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23</a:t>
            </a:r>
            <a:r>
              <a:rPr lang="en-US" sz="2400" b="1" u="sng"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 </a:t>
            </a:r>
          </a:p>
          <a:p>
            <a:pPr algn="l"/>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6.0 x 10</a:t>
            </a:r>
            <a:r>
              <a:rPr lang="en-US" sz="24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23</a:t>
            </a:r>
          </a:p>
          <a:p>
            <a:pPr algn="l"/>
            <a:r>
              <a:rPr lang="en-US" sz="2400" b="1" baseline="3000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r>
              <a:rPr lang="en-US" sz="24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p>
          <a:p>
            <a:pPr algn="l"/>
            <a:r>
              <a:rPr lang="en-US" sz="2400" b="1" baseline="3000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r>
              <a:rPr lang="en-US" sz="24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0.33 mol</a:t>
            </a:r>
            <a:endParaRPr lang="en-US" sz="24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5" name="Picture 4" descr="Boy%20writing%20clip%20art.jpg"/>
          <p:cNvPicPr>
            <a:picLocks noChangeAspect="1"/>
          </p:cNvPicPr>
          <p:nvPr/>
        </p:nvPicPr>
        <p:blipFill>
          <a:blip r:embed="rId2"/>
          <a:stretch>
            <a:fillRect/>
          </a:stretch>
        </p:blipFill>
        <p:spPr>
          <a:xfrm>
            <a:off x="2895600" y="990600"/>
            <a:ext cx="3429000"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1"/>
            <a:ext cx="7620000" cy="761999"/>
          </a:xfrm>
        </p:spPr>
        <p:txBody>
          <a:bodyPr>
            <a:noAutofit/>
          </a:bodyPr>
          <a:lstStyle/>
          <a:p>
            <a:r>
              <a:rPr lang="en-US" sz="4800" b="1" dirty="0" smtClean="0">
                <a:ln w="12700">
                  <a:solidFill>
                    <a:schemeClr val="tx1"/>
                  </a:solidFill>
                  <a:prstDash val="solid"/>
                </a:ln>
                <a:solidFill>
                  <a:srgbClr val="AD2393"/>
                </a:solidFill>
                <a:effectLst>
                  <a:outerShdw blurRad="41275" dist="20320" dir="1800000" algn="tl" rotWithShape="0">
                    <a:srgbClr val="000000">
                      <a:alpha val="40000"/>
                    </a:srgbClr>
                  </a:outerShdw>
                </a:effectLst>
                <a:latin typeface="Arial" pitchFamily="34" charset="0"/>
                <a:cs typeface="Arial" pitchFamily="34" charset="0"/>
              </a:rPr>
              <a:t>Example 3</a:t>
            </a:r>
            <a:endParaRPr lang="en-US" sz="4800" b="1" dirty="0">
              <a:ln w="12700">
                <a:solidFill>
                  <a:schemeClr val="tx1"/>
                </a:solidFill>
                <a:prstDash val="solid"/>
              </a:ln>
              <a:solidFill>
                <a:srgbClr val="AD2393"/>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81000" y="1066800"/>
            <a:ext cx="8686800" cy="5105400"/>
          </a:xfrm>
        </p:spPr>
        <p:txBody>
          <a:bodyPr>
            <a:normAutofit/>
          </a:bodyPr>
          <a:lstStyle/>
          <a:p>
            <a:pPr algn="l"/>
            <a:r>
              <a:rPr lang="en-US" sz="2800"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Calculate the number of molecules in 1.8g of water, H</a:t>
            </a:r>
            <a:r>
              <a:rPr lang="en-US" sz="2800" b="1" baseline="-25000" dirty="0" smtClean="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O.</a:t>
            </a:r>
          </a:p>
          <a:p>
            <a:pPr algn="l"/>
            <a:endPar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M(H</a:t>
            </a:r>
            <a:r>
              <a:rPr lang="en-US" sz="28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 ) = (2 x 1) + 16 = 18gmol</a:t>
            </a:r>
            <a:r>
              <a:rPr lang="en-US" sz="28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-1</a:t>
            </a:r>
          </a:p>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i.e. mass of 1mol = 18g</a:t>
            </a:r>
          </a:p>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So, no. of moles in 1.8g = </a:t>
            </a:r>
            <a:r>
              <a:rPr lang="en-US" sz="2800" b="1" u="sng"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1.8 </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0.1mol</a:t>
            </a:r>
          </a:p>
          <a:p>
            <a:pPr algn="l"/>
            <a:r>
              <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18</a:t>
            </a:r>
          </a:p>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1 mol H</a:t>
            </a:r>
            <a:r>
              <a:rPr lang="en-US" sz="28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 contains 6.0 x 10</a:t>
            </a:r>
            <a:r>
              <a:rPr lang="en-US" sz="28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23</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molecules</a:t>
            </a:r>
          </a:p>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So, 0.1 mol H</a:t>
            </a:r>
            <a:r>
              <a:rPr lang="en-US" sz="28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 contains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0.1 x</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6.0 x 10</a:t>
            </a:r>
            <a:r>
              <a:rPr lang="en-US" sz="28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23</a:t>
            </a:r>
          </a:p>
          <a:p>
            <a:pPr algn="l"/>
            <a:r>
              <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6.0 x 10</a:t>
            </a:r>
            <a:r>
              <a:rPr lang="en-US" sz="2800" b="1" baseline="30000"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22</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 molecules</a:t>
            </a:r>
            <a:endParaRPr lang="en-US" sz="2800" b="1" dirty="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772400" cy="838200"/>
          </a:xfrm>
        </p:spPr>
        <p:txBody>
          <a:bodyPr>
            <a:normAutofit/>
          </a:bodyPr>
          <a:lstStyle/>
          <a:p>
            <a:r>
              <a:rPr lang="en-US" sz="4800" b="1" dirty="0" smtClean="0">
                <a:ln w="12700">
                  <a:solidFill>
                    <a:schemeClr val="tx1"/>
                  </a:solidFill>
                  <a:prstDash val="solid"/>
                </a:ln>
                <a:solidFill>
                  <a:srgbClr val="AD2393"/>
                </a:solidFill>
                <a:effectLst>
                  <a:outerShdw blurRad="41275" dist="20320" dir="1800000" algn="tl" rotWithShape="0">
                    <a:srgbClr val="000000">
                      <a:alpha val="40000"/>
                    </a:srgbClr>
                  </a:outerShdw>
                </a:effectLst>
                <a:latin typeface="Arial" pitchFamily="34" charset="0"/>
                <a:cs typeface="Arial" pitchFamily="34" charset="0"/>
              </a:rPr>
              <a:t>Example 4</a:t>
            </a:r>
            <a:endParaRPr lang="en-US" sz="4800" dirty="0">
              <a:ln w="12700">
                <a:solidFill>
                  <a:schemeClr val="tx1"/>
                </a:solidFill>
                <a:prstDash val="solid"/>
              </a:ln>
              <a:solidFill>
                <a:srgbClr val="AD2393"/>
              </a:solidFill>
            </a:endParaRPr>
          </a:p>
        </p:txBody>
      </p:sp>
      <p:sp>
        <p:nvSpPr>
          <p:cNvPr id="3" name="Subtitle 2"/>
          <p:cNvSpPr>
            <a:spLocks noGrp="1"/>
          </p:cNvSpPr>
          <p:nvPr>
            <p:ph type="subTitle" idx="1"/>
          </p:nvPr>
        </p:nvSpPr>
        <p:spPr>
          <a:xfrm>
            <a:off x="228600" y="1143000"/>
            <a:ext cx="8763000" cy="5181600"/>
          </a:xfrm>
        </p:spPr>
        <p:txBody>
          <a:bodyPr>
            <a:normAutofit fontScale="92500"/>
          </a:bodyPr>
          <a:lstStyle/>
          <a:p>
            <a:pPr algn="l"/>
            <a:r>
              <a:rPr lang="en-US" sz="2800" b="1"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Calculate the mass of 1.5 x 10</a:t>
            </a:r>
            <a:r>
              <a:rPr lang="en-US" sz="2800" b="1" baseline="30000"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23</a:t>
            </a:r>
            <a:r>
              <a:rPr lang="en-US" sz="2800" b="1"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 molecules of hydrogen chloride, </a:t>
            </a:r>
            <a:r>
              <a:rPr lang="en-US" sz="2800" b="1" dirty="0" err="1"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HCl</a:t>
            </a:r>
            <a:r>
              <a:rPr lang="en-US" sz="2800" b="1"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a:t>
            </a:r>
          </a:p>
          <a:p>
            <a:pPr algn="l"/>
            <a:endParaRPr lang="en-US" sz="2800" b="1"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 mol </a:t>
            </a:r>
            <a:r>
              <a:rPr lang="en-US" sz="2800" b="1" dirty="0" err="1"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HCl</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contains 6.0 x 10</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molecules</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So, no. of moles in 1.5 x 10</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molecules = </a:t>
            </a:r>
            <a:r>
              <a:rPr lang="en-US" sz="2800" b="1" u="sng"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1.5 x 10</a:t>
            </a:r>
            <a:r>
              <a:rPr lang="en-US" sz="2800" b="1" u="sng"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p>
          <a:p>
            <a:pPr algn="l"/>
            <a:r>
              <a:rPr lang="en-US" sz="28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6.0 x 10</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p>
          <a:p>
            <a:pPr algn="l"/>
            <a:r>
              <a:rPr lang="en-US" sz="28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0.25mol</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M(</a:t>
            </a:r>
            <a:r>
              <a:rPr lang="en-US" sz="2800" b="1" dirty="0" err="1"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HCl</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1 + 35.5 = 36.5gmol</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i.e. mass of 1 mol </a:t>
            </a:r>
            <a:r>
              <a:rPr lang="en-US" sz="2800" b="1" dirty="0" err="1"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HCl</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36.5g</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So, mass of 0.25mol </a:t>
            </a:r>
            <a:r>
              <a:rPr lang="en-US" sz="2800" b="1" dirty="0" err="1"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HCl</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0.25 x 36.5g</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9.13g</a:t>
            </a:r>
            <a:endParaRPr lang="en-US" sz="28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380999"/>
          </a:xfrm>
        </p:spPr>
        <p:txBody>
          <a:bodyPr>
            <a:normAutofit fontScale="90000"/>
          </a:bodyPr>
          <a:lstStyle/>
          <a:p>
            <a:r>
              <a:rPr lang="en-US" b="1" dirty="0" smtClean="0">
                <a:ln w="12700">
                  <a:solidFill>
                    <a:schemeClr val="tx1"/>
                  </a:solidFill>
                  <a:prstDash val="solid"/>
                </a:ln>
                <a:solidFill>
                  <a:srgbClr val="AD2393"/>
                </a:solidFill>
                <a:effectLst>
                  <a:outerShdw blurRad="41275" dist="20320" dir="1800000" algn="tl" rotWithShape="0">
                    <a:srgbClr val="000000">
                      <a:alpha val="40000"/>
                    </a:srgbClr>
                  </a:outerShdw>
                </a:effectLst>
                <a:latin typeface="Arial" pitchFamily="34" charset="0"/>
                <a:cs typeface="Arial" pitchFamily="34" charset="0"/>
              </a:rPr>
              <a:t>Example 5</a:t>
            </a:r>
            <a:endParaRPr lang="en-US" dirty="0">
              <a:ln w="12700">
                <a:solidFill>
                  <a:schemeClr val="tx1"/>
                </a:solidFill>
                <a:prstDash val="solid"/>
              </a:ln>
              <a:solidFill>
                <a:srgbClr val="AD2393"/>
              </a:solidFill>
            </a:endParaRPr>
          </a:p>
        </p:txBody>
      </p:sp>
      <p:sp>
        <p:nvSpPr>
          <p:cNvPr id="3" name="Subtitle 2"/>
          <p:cNvSpPr>
            <a:spLocks noGrp="1"/>
          </p:cNvSpPr>
          <p:nvPr>
            <p:ph type="subTitle" idx="1"/>
          </p:nvPr>
        </p:nvSpPr>
        <p:spPr>
          <a:xfrm>
            <a:off x="152400" y="762000"/>
            <a:ext cx="8763000" cy="5562600"/>
          </a:xfrm>
        </p:spPr>
        <p:txBody>
          <a:bodyPr>
            <a:normAutofit fontScale="92500" lnSpcReduction="10000"/>
          </a:bodyPr>
          <a:lstStyle/>
          <a:p>
            <a:pPr algn="l"/>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number of </a:t>
            </a:r>
            <a:r>
              <a:rPr lang="en-US" sz="2400" b="1"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aluminium</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ions (Al</a:t>
            </a:r>
            <a:r>
              <a:rPr lang="en-US" sz="24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t>
            </a:r>
            <a:r>
              <a:rPr lang="en-US" sz="24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in 40.8g of </a:t>
            </a:r>
            <a:r>
              <a:rPr lang="en-US" sz="2400" b="1"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aluminium</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oxide, Al</a:t>
            </a:r>
            <a:r>
              <a:rPr lang="en-US" sz="24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a:t>
            </a:r>
            <a:r>
              <a:rPr lang="en-US" sz="24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t>
            </a:r>
          </a:p>
          <a:p>
            <a:pPr algn="l"/>
            <a:endPar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M(Al</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(2 x 27) + (3 x 6) = 102gmol</a:t>
            </a:r>
            <a:r>
              <a:rPr lang="en-US" sz="24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a:t>
            </a: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i.e. mass of 1 mol Al</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102g</a:t>
            </a: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So, no. of moles in 40.8g = </a:t>
            </a:r>
            <a:r>
              <a:rPr lang="en-US" sz="2400" b="1" u="sng"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40.8</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mol = </a:t>
            </a:r>
            <a:r>
              <a:rPr lang="en-US" sz="2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0.4mol</a:t>
            </a: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102</a:t>
            </a:r>
          </a:p>
          <a:p>
            <a:pPr algn="l"/>
            <a:endPar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 mol Al</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contains 6.0 x 10</a:t>
            </a:r>
            <a:r>
              <a:rPr lang="en-US" sz="24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formula units</a:t>
            </a: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So, 0.4 mol Al</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contains 0.4 x 6.0 x 10</a:t>
            </a:r>
            <a:r>
              <a:rPr lang="en-US" sz="24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formula units</a:t>
            </a: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a:t>
            </a:r>
            <a:r>
              <a:rPr lang="en-US" sz="2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2.4 x 10</a:t>
            </a:r>
            <a:r>
              <a:rPr lang="en-US" sz="2400" b="1" baseline="30000"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23</a:t>
            </a:r>
            <a:r>
              <a:rPr lang="en-US" sz="2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 formula units</a:t>
            </a:r>
          </a:p>
          <a:p>
            <a:pPr algn="l"/>
            <a:endParaRPr lang="en-US" sz="2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 Al</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formula units contains 2 Al</a:t>
            </a:r>
            <a:r>
              <a:rPr lang="en-US" sz="24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ions</a:t>
            </a: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So, 2.4 x 10</a:t>
            </a:r>
            <a:r>
              <a:rPr lang="en-US" sz="24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 </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Al</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formula units contains 2 x 2.4 x 10</a:t>
            </a:r>
            <a:r>
              <a:rPr lang="en-US" sz="24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 </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ions</a:t>
            </a: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a:t>
            </a:r>
            <a:r>
              <a:rPr lang="en-US" sz="2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4.8 x 10</a:t>
            </a:r>
            <a:r>
              <a:rPr lang="en-US" sz="2400" b="1" baseline="30000"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23</a:t>
            </a:r>
            <a:r>
              <a:rPr lang="en-US" sz="2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 Al</a:t>
            </a:r>
            <a:r>
              <a:rPr lang="en-US" sz="2400" b="1" baseline="30000"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3+ </a:t>
            </a:r>
            <a:r>
              <a:rPr lang="en-US" sz="2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ions</a:t>
            </a:r>
          </a:p>
          <a:p>
            <a:pPr algn="l"/>
            <a:endParaRPr lang="en-US" sz="26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1"/>
            <a:ext cx="8839200" cy="1219200"/>
          </a:xfrm>
        </p:spPr>
        <p:txBody>
          <a:bodyPr>
            <a:noAutofit/>
          </a:bodyPr>
          <a:lstStyle/>
          <a:p>
            <a:r>
              <a:rPr lang="en-US" sz="5400" b="1" dirty="0" smtClean="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Percentage Composition</a:t>
            </a:r>
            <a:endParaRPr lang="en-US" sz="5400" b="1" dirty="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752600"/>
            <a:ext cx="4419600" cy="441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868362"/>
          </a:xfrm>
        </p:spPr>
        <p:txBody>
          <a:bodyPr>
            <a:noAutofit/>
          </a:bodyPr>
          <a:lstStyle/>
          <a:p>
            <a:r>
              <a:rPr lang="en-US" sz="5400" b="1" dirty="0" smtClean="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Percentage Composition</a:t>
            </a:r>
            <a:endParaRPr lang="en-US" sz="5400" b="1" dirty="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Content Placeholder 2"/>
          <p:cNvSpPr>
            <a:spLocks noGrp="1"/>
          </p:cNvSpPr>
          <p:nvPr>
            <p:ph idx="1"/>
          </p:nvPr>
        </p:nvSpPr>
        <p:spPr>
          <a:xfrm>
            <a:off x="228600" y="1219201"/>
            <a:ext cx="8763000" cy="3733800"/>
          </a:xfrm>
        </p:spPr>
        <p:txBody>
          <a:bodyPr>
            <a:normAutofit/>
          </a:bodyPr>
          <a:lstStyle/>
          <a:p>
            <a:pPr marL="0" indent="0">
              <a:buNone/>
            </a:pP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The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percentage composition </a:t>
            </a: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of a compound indicates the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percentage mass </a:t>
            </a: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of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each element </a:t>
            </a: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in the compound. </a:t>
            </a:r>
          </a:p>
          <a:p>
            <a:pPr marL="0" indent="0">
              <a:buNone/>
            </a:pPr>
            <a:endPar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endParaRPr>
          </a:p>
          <a:p>
            <a:pPr marL="0" indent="0">
              <a:buNone/>
            </a:pP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For example, the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percentage composition of water</a:t>
            </a: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 shows what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percentage</a:t>
            </a: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 of the mass of a water molecule is made up of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hydrogen</a:t>
            </a: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 and what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percentage</a:t>
            </a: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 of the mass is made up of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oxygen</a:t>
            </a: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a:t>
            </a:r>
            <a:endParaRPr lang="en-US" sz="2800" b="1" dirty="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876800"/>
            <a:ext cx="22383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772400" cy="914400"/>
          </a:xfrm>
        </p:spPr>
        <p:txBody>
          <a:bodyPr>
            <a:normAutofit/>
          </a:bodyPr>
          <a:lstStyle/>
          <a:p>
            <a:r>
              <a:rPr lang="en-US" sz="54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Moles and Mass</a:t>
            </a:r>
            <a:endParaRPr lang="en-US" sz="54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04800" y="3048000"/>
            <a:ext cx="8610600" cy="3352800"/>
          </a:xfrm>
        </p:spPr>
        <p:txBody>
          <a:bodyPr>
            <a:normAutofit/>
          </a:bodyPr>
          <a:lstStyle/>
          <a:p>
            <a:pPr algn="l"/>
            <a:r>
              <a:rPr lang="en-US" sz="2800" b="1" dirty="0" smtClean="0">
                <a:ln w="12700">
                  <a:solidFill>
                    <a:schemeClr val="tx1"/>
                  </a:solidFill>
                  <a:prstDash val="solid"/>
                </a:ln>
                <a:solidFill>
                  <a:srgbClr val="0070C0"/>
                </a:solidFill>
                <a:latin typeface="Arial" pitchFamily="34" charset="0"/>
                <a:cs typeface="Arial" pitchFamily="34" charset="0"/>
              </a:rPr>
              <a:t>The </a:t>
            </a:r>
            <a:r>
              <a:rPr lang="en-US" sz="2800" b="1" dirty="0" smtClean="0">
                <a:ln w="12700">
                  <a:solidFill>
                    <a:srgbClr val="FF0000"/>
                  </a:solidFill>
                  <a:prstDash val="solid"/>
                </a:ln>
                <a:solidFill>
                  <a:srgbClr val="FF0000"/>
                </a:solidFill>
                <a:latin typeface="Arial" pitchFamily="34" charset="0"/>
                <a:cs typeface="Arial" pitchFamily="34" charset="0"/>
              </a:rPr>
              <a:t>molar mass </a:t>
            </a:r>
            <a:r>
              <a:rPr lang="en-US" sz="2800" b="1" dirty="0" smtClean="0">
                <a:ln w="12700">
                  <a:solidFill>
                    <a:schemeClr val="tx1"/>
                  </a:solidFill>
                  <a:prstDash val="solid"/>
                </a:ln>
                <a:solidFill>
                  <a:srgbClr val="0070C0"/>
                </a:solidFill>
                <a:latin typeface="Arial" pitchFamily="34" charset="0"/>
                <a:cs typeface="Arial" pitchFamily="34" charset="0"/>
              </a:rPr>
              <a:t>gives us the relationship between the </a:t>
            </a:r>
            <a:r>
              <a:rPr lang="en-US" sz="2800" b="1" dirty="0" smtClean="0">
                <a:ln w="12700">
                  <a:solidFill>
                    <a:srgbClr val="FF0000"/>
                  </a:solidFill>
                  <a:prstDash val="solid"/>
                </a:ln>
                <a:solidFill>
                  <a:srgbClr val="FF0000"/>
                </a:solidFill>
                <a:latin typeface="Arial" pitchFamily="34" charset="0"/>
                <a:cs typeface="Arial" pitchFamily="34" charset="0"/>
              </a:rPr>
              <a:t>number of moles </a:t>
            </a:r>
            <a:r>
              <a:rPr lang="en-US" sz="2800" b="1" dirty="0" smtClean="0">
                <a:ln w="12700">
                  <a:solidFill>
                    <a:schemeClr val="tx1"/>
                  </a:solidFill>
                  <a:prstDash val="solid"/>
                </a:ln>
                <a:solidFill>
                  <a:srgbClr val="0070C0"/>
                </a:solidFill>
                <a:latin typeface="Arial" pitchFamily="34" charset="0"/>
                <a:cs typeface="Arial" pitchFamily="34" charset="0"/>
              </a:rPr>
              <a:t>and the </a:t>
            </a:r>
            <a:r>
              <a:rPr lang="en-US" sz="2800" b="1" dirty="0" smtClean="0">
                <a:ln w="12700">
                  <a:solidFill>
                    <a:srgbClr val="FF0000"/>
                  </a:solidFill>
                  <a:prstDash val="solid"/>
                </a:ln>
                <a:solidFill>
                  <a:srgbClr val="FF0000"/>
                </a:solidFill>
                <a:latin typeface="Arial" pitchFamily="34" charset="0"/>
                <a:cs typeface="Arial" pitchFamily="34" charset="0"/>
              </a:rPr>
              <a:t>mass of an element or compound</a:t>
            </a:r>
            <a:r>
              <a:rPr lang="en-US" sz="2800" b="1" dirty="0" smtClean="0">
                <a:ln w="12700">
                  <a:solidFill>
                    <a:schemeClr val="tx1"/>
                  </a:solidFill>
                  <a:prstDash val="solid"/>
                </a:ln>
                <a:solidFill>
                  <a:srgbClr val="0070C0"/>
                </a:solidFill>
                <a:latin typeface="Arial" pitchFamily="34" charset="0"/>
                <a:cs typeface="Arial" pitchFamily="34" charset="0"/>
              </a:rPr>
              <a:t>.</a:t>
            </a:r>
          </a:p>
          <a:p>
            <a:pPr algn="l"/>
            <a:endParaRPr lang="en-US" sz="2800" b="1" dirty="0" smtClean="0">
              <a:ln w="12700">
                <a:solidFill>
                  <a:schemeClr val="tx1"/>
                </a:solidFill>
                <a:prstDash val="solid"/>
              </a:ln>
              <a:solidFill>
                <a:srgbClr val="0070C0"/>
              </a:solidFill>
              <a:latin typeface="Arial" pitchFamily="34" charset="0"/>
              <a:cs typeface="Arial" pitchFamily="34" charset="0"/>
            </a:endParaRPr>
          </a:p>
          <a:p>
            <a:pPr algn="l"/>
            <a:r>
              <a:rPr lang="en-US" sz="2800" b="1" dirty="0" smtClean="0">
                <a:ln w="12700">
                  <a:solidFill>
                    <a:schemeClr val="tx1"/>
                  </a:solidFill>
                  <a:prstDash val="solid"/>
                </a:ln>
                <a:solidFill>
                  <a:srgbClr val="0070C0"/>
                </a:solidFill>
                <a:latin typeface="Arial" pitchFamily="34" charset="0"/>
                <a:cs typeface="Arial" pitchFamily="34" charset="0"/>
              </a:rPr>
              <a:t>We can </a:t>
            </a:r>
            <a:r>
              <a:rPr lang="en-US" sz="2800" b="1" dirty="0" smtClean="0">
                <a:ln w="12700">
                  <a:solidFill>
                    <a:srgbClr val="FF0000"/>
                  </a:solidFill>
                  <a:prstDash val="solid"/>
                </a:ln>
                <a:solidFill>
                  <a:srgbClr val="FF0000"/>
                </a:solidFill>
                <a:latin typeface="Arial" pitchFamily="34" charset="0"/>
                <a:cs typeface="Arial" pitchFamily="34" charset="0"/>
              </a:rPr>
              <a:t>use the molar mass </a:t>
            </a:r>
            <a:r>
              <a:rPr lang="en-US" sz="2800" b="1" dirty="0" smtClean="0">
                <a:ln w="12700">
                  <a:solidFill>
                    <a:schemeClr val="tx1"/>
                  </a:solidFill>
                  <a:prstDash val="solid"/>
                </a:ln>
                <a:solidFill>
                  <a:srgbClr val="0070C0"/>
                </a:solidFill>
                <a:latin typeface="Arial" pitchFamily="34" charset="0"/>
                <a:cs typeface="Arial" pitchFamily="34" charset="0"/>
              </a:rPr>
              <a:t>to </a:t>
            </a:r>
            <a:r>
              <a:rPr lang="en-US" sz="2800" b="1" dirty="0" smtClean="0">
                <a:ln w="12700">
                  <a:solidFill>
                    <a:srgbClr val="FF0000"/>
                  </a:solidFill>
                  <a:prstDash val="solid"/>
                </a:ln>
                <a:solidFill>
                  <a:srgbClr val="FF0000"/>
                </a:solidFill>
                <a:latin typeface="Arial" pitchFamily="34" charset="0"/>
                <a:cs typeface="Arial" pitchFamily="34" charset="0"/>
              </a:rPr>
              <a:t>calculate </a:t>
            </a:r>
            <a:r>
              <a:rPr lang="en-US" sz="2800" b="1" dirty="0" smtClean="0">
                <a:ln w="12700">
                  <a:solidFill>
                    <a:schemeClr val="tx1"/>
                  </a:solidFill>
                  <a:prstDash val="solid"/>
                </a:ln>
                <a:solidFill>
                  <a:srgbClr val="0070C0"/>
                </a:solidFill>
                <a:latin typeface="Arial" pitchFamily="34" charset="0"/>
                <a:cs typeface="Arial" pitchFamily="34" charset="0"/>
              </a:rPr>
              <a:t>the </a:t>
            </a:r>
            <a:r>
              <a:rPr lang="en-US" sz="2800" b="1" dirty="0" smtClean="0">
                <a:ln w="12700">
                  <a:solidFill>
                    <a:srgbClr val="FF0000"/>
                  </a:solidFill>
                  <a:prstDash val="solid"/>
                </a:ln>
                <a:solidFill>
                  <a:srgbClr val="FF0000"/>
                </a:solidFill>
                <a:latin typeface="Arial" pitchFamily="34" charset="0"/>
                <a:cs typeface="Arial" pitchFamily="34" charset="0"/>
              </a:rPr>
              <a:t>mass</a:t>
            </a:r>
            <a:r>
              <a:rPr lang="en-US" sz="2800" b="1" dirty="0" smtClean="0">
                <a:ln w="12700">
                  <a:solidFill>
                    <a:schemeClr val="tx1"/>
                  </a:solidFill>
                  <a:prstDash val="solid"/>
                </a:ln>
                <a:solidFill>
                  <a:srgbClr val="0070C0"/>
                </a:solidFill>
                <a:latin typeface="Arial" pitchFamily="34" charset="0"/>
                <a:cs typeface="Arial" pitchFamily="34" charset="0"/>
              </a:rPr>
              <a:t> or </a:t>
            </a:r>
            <a:r>
              <a:rPr lang="en-US" sz="2800" b="1" dirty="0" smtClean="0">
                <a:ln w="12700">
                  <a:solidFill>
                    <a:srgbClr val="FF0000"/>
                  </a:solidFill>
                  <a:prstDash val="solid"/>
                </a:ln>
                <a:solidFill>
                  <a:srgbClr val="FF0000"/>
                </a:solidFill>
                <a:latin typeface="Arial" pitchFamily="34" charset="0"/>
                <a:cs typeface="Arial" pitchFamily="34" charset="0"/>
              </a:rPr>
              <a:t>number of moles </a:t>
            </a:r>
            <a:r>
              <a:rPr lang="en-US" sz="2800" b="1" dirty="0" smtClean="0">
                <a:ln w="12700">
                  <a:solidFill>
                    <a:schemeClr val="tx1"/>
                  </a:solidFill>
                  <a:prstDash val="solid"/>
                </a:ln>
                <a:solidFill>
                  <a:srgbClr val="0070C0"/>
                </a:solidFill>
                <a:latin typeface="Arial" pitchFamily="34" charset="0"/>
                <a:cs typeface="Arial" pitchFamily="34" charset="0"/>
              </a:rPr>
              <a:t>of an element or compound.</a:t>
            </a:r>
            <a:endParaRPr lang="en-US" sz="2800" b="1" dirty="0">
              <a:ln w="12700">
                <a:solidFill>
                  <a:schemeClr val="tx1"/>
                </a:solidFill>
                <a:prstDash val="solid"/>
              </a:ln>
              <a:solidFill>
                <a:srgbClr val="0070C0"/>
              </a:solidFill>
              <a:latin typeface="Arial" pitchFamily="34" charset="0"/>
              <a:cs typeface="Arial" pitchFamily="34" charset="0"/>
            </a:endParaRPr>
          </a:p>
        </p:txBody>
      </p:sp>
      <p:pic>
        <p:nvPicPr>
          <p:cNvPr id="5" name="Picture 4" descr="scale.png"/>
          <p:cNvPicPr>
            <a:picLocks noChangeAspect="1"/>
          </p:cNvPicPr>
          <p:nvPr/>
        </p:nvPicPr>
        <p:blipFill>
          <a:blip r:embed="rId2"/>
          <a:stretch>
            <a:fillRect/>
          </a:stretch>
        </p:blipFill>
        <p:spPr>
          <a:xfrm>
            <a:off x="3810000" y="1066801"/>
            <a:ext cx="1981200" cy="1753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57200"/>
            <a:ext cx="8839200" cy="533400"/>
          </a:xfrm>
        </p:spPr>
        <p:txBody>
          <a:bodyPr>
            <a:noAutofit/>
          </a:bodyPr>
          <a:lstStyle/>
          <a:p>
            <a:r>
              <a:rPr lang="en-US" b="1" dirty="0" smtClean="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Calculating Percentage Composition</a:t>
            </a:r>
            <a:endParaRPr lang="en-US" b="1" dirty="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152400" y="1371600"/>
            <a:ext cx="8839200" cy="5105400"/>
          </a:xfrm>
        </p:spPr>
        <p:txBody>
          <a:bodyPr>
            <a:normAutofit/>
          </a:bodyPr>
          <a:lstStyle/>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To calculate the percentage composition of a compound, </a:t>
            </a:r>
            <a:r>
              <a:rPr lang="en-US" sz="28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divide the mass that each element contributes to one mole </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of the compound by the </a:t>
            </a:r>
            <a:r>
              <a:rPr lang="en-US" sz="28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molar mass of the entire compound</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a:t>
            </a:r>
          </a:p>
          <a:p>
            <a:pPr algn="l"/>
            <a:endPar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To calculate the percentage composition of a compound:</a:t>
            </a:r>
          </a:p>
          <a:p>
            <a:pPr algn="l"/>
            <a:endParaRPr lang="en-US" sz="2800" dirty="0" smtClean="0">
              <a:latin typeface="Arial" pitchFamily="34" charset="0"/>
              <a:cs typeface="Arial" pitchFamily="34" charset="0"/>
            </a:endParaRPr>
          </a:p>
          <a:p>
            <a:pPr algn="l"/>
            <a:r>
              <a:rPr lang="en-US" sz="2000" dirty="0" smtClean="0">
                <a:solidFill>
                  <a:schemeClr val="tx1"/>
                </a:solidFill>
                <a:latin typeface="Arial" pitchFamily="34" charset="0"/>
                <a:cs typeface="Arial" pitchFamily="34" charset="0"/>
              </a:rPr>
              <a:t>% by mass of element = </a:t>
            </a:r>
            <a:r>
              <a:rPr lang="en-US" sz="2000" u="sng" dirty="0" smtClean="0">
                <a:solidFill>
                  <a:srgbClr val="FF0000"/>
                </a:solidFill>
                <a:latin typeface="Arial" pitchFamily="34" charset="0"/>
                <a:cs typeface="Arial" pitchFamily="34" charset="0"/>
              </a:rPr>
              <a:t>total mass of element present in 1 mole</a:t>
            </a:r>
            <a:r>
              <a:rPr lang="en-US" sz="2000" dirty="0" smtClean="0">
                <a:solidFill>
                  <a:srgbClr val="FF0000"/>
                </a:solidFill>
                <a:latin typeface="Arial" pitchFamily="34" charset="0"/>
                <a:cs typeface="Arial" pitchFamily="34" charset="0"/>
              </a:rPr>
              <a:t> x 100</a:t>
            </a:r>
          </a:p>
          <a:p>
            <a:pPr algn="l"/>
            <a:r>
              <a:rPr lang="en-US" sz="2000" dirty="0" smtClean="0">
                <a:solidFill>
                  <a:srgbClr val="FF0000"/>
                </a:solidFill>
                <a:latin typeface="Arial" pitchFamily="34" charset="0"/>
                <a:cs typeface="Arial" pitchFamily="34" charset="0"/>
              </a:rPr>
              <a:t>                                                   molar mass of compound</a:t>
            </a:r>
            <a:endParaRPr lang="en-US" sz="2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1000"/>
                                        <p:tgtEl>
                                          <p:spTgt spid="3">
                                            <p:txEl>
                                              <p:pRg st="4" end="4"/>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heckerboard(across)">
                                      <p:cBhvr>
                                        <p:cTn id="2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838200"/>
          </a:xfrm>
        </p:spPr>
        <p:txBody>
          <a:bodyPr/>
          <a:lstStyle/>
          <a:p>
            <a:r>
              <a:rPr lang="en-US" b="1" dirty="0" smtClean="0">
                <a:ln w="12700">
                  <a:solidFill>
                    <a:schemeClr val="tx1"/>
                  </a:solidFill>
                  <a:prstDash val="solid"/>
                </a:ln>
                <a:solidFill>
                  <a:srgbClr val="96268E"/>
                </a:solidFill>
                <a:effectLst>
                  <a:outerShdw blurRad="41275" dist="20320" dir="1800000" algn="tl" rotWithShape="0">
                    <a:srgbClr val="000000">
                      <a:alpha val="40000"/>
                    </a:srgbClr>
                  </a:outerShdw>
                </a:effectLst>
                <a:latin typeface="Arial" pitchFamily="34" charset="0"/>
                <a:cs typeface="Arial" pitchFamily="34" charset="0"/>
              </a:rPr>
              <a:t>Example 1</a:t>
            </a:r>
            <a:endParaRPr lang="en-US" b="1" dirty="0">
              <a:ln w="12700">
                <a:solidFill>
                  <a:schemeClr val="tx1"/>
                </a:solidFill>
                <a:prstDash val="solid"/>
              </a:ln>
              <a:solidFill>
                <a:srgbClr val="96268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609600" y="1143000"/>
            <a:ext cx="8077200" cy="5257800"/>
          </a:xfrm>
        </p:spPr>
        <p:txBody>
          <a:bodyPr>
            <a:normAutofit/>
          </a:bodyPr>
          <a:lstStyle/>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percentage composition of H and O in H</a:t>
            </a:r>
            <a:r>
              <a:rPr lang="en-US" sz="28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a:t>
            </a:r>
          </a:p>
          <a:p>
            <a:pPr algn="l"/>
            <a:endPar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M(H</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 = (2x1) + 16 = 18gmol</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a:t>
            </a:r>
          </a:p>
          <a:p>
            <a:pPr algn="l"/>
            <a:endPar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%H = </a:t>
            </a:r>
            <a:r>
              <a:rPr lang="en-US" sz="2800" b="1" u="sng"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 </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x 100 =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11.11%</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18 </a:t>
            </a:r>
          </a:p>
          <a:p>
            <a:pPr algn="l"/>
            <a:endPar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%O = </a:t>
            </a:r>
            <a:r>
              <a:rPr lang="en-US" sz="2800" b="1" u="sng"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16</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x 100 =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88.89%</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18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20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20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765175"/>
          </a:xfrm>
        </p:spPr>
        <p:txBody>
          <a:bodyPr/>
          <a:lstStyle/>
          <a:p>
            <a:r>
              <a:rPr lang="en-US" b="1" dirty="0" smtClean="0">
                <a:ln w="12700">
                  <a:solidFill>
                    <a:schemeClr val="tx1"/>
                  </a:solidFill>
                  <a:prstDash val="solid"/>
                </a:ln>
                <a:solidFill>
                  <a:srgbClr val="96268E"/>
                </a:solidFill>
                <a:effectLst>
                  <a:outerShdw blurRad="41275" dist="20320" dir="1800000" algn="tl" rotWithShape="0">
                    <a:srgbClr val="000000">
                      <a:alpha val="40000"/>
                    </a:srgbClr>
                  </a:outerShdw>
                </a:effectLst>
                <a:latin typeface="Arial" pitchFamily="34" charset="0"/>
                <a:cs typeface="Arial" pitchFamily="34" charset="0"/>
              </a:rPr>
              <a:t>Example 2</a:t>
            </a:r>
            <a:endParaRPr lang="en-US" dirty="0">
              <a:solidFill>
                <a:srgbClr val="96268E"/>
              </a:solidFill>
            </a:endParaRPr>
          </a:p>
        </p:txBody>
      </p:sp>
      <p:sp>
        <p:nvSpPr>
          <p:cNvPr id="3" name="Subtitle 2"/>
          <p:cNvSpPr>
            <a:spLocks noGrp="1"/>
          </p:cNvSpPr>
          <p:nvPr>
            <p:ph type="subTitle" idx="1"/>
          </p:nvPr>
        </p:nvSpPr>
        <p:spPr>
          <a:xfrm>
            <a:off x="533400" y="1143000"/>
            <a:ext cx="8077200" cy="5257800"/>
          </a:xfrm>
        </p:spPr>
        <p:txBody>
          <a:bodyPr>
            <a:normAutofit fontScale="92500" lnSpcReduction="10000"/>
          </a:bodyPr>
          <a:lstStyle/>
          <a:p>
            <a:pPr algn="l"/>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percentage of H</a:t>
            </a:r>
            <a:r>
              <a:rPr lang="en-US"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 in CuSO</a:t>
            </a:r>
            <a:r>
              <a:rPr lang="en-US"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4</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.5H</a:t>
            </a:r>
            <a:r>
              <a:rPr lang="en-US"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a:t>
            </a:r>
          </a:p>
          <a:p>
            <a:pPr algn="l"/>
            <a:endParaRPr lang="en-US" dirty="0" smtClean="0"/>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M(CuSO</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4</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.5H</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 = 160 + (5x18) </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250gmol</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a:t>
            </a:r>
          </a:p>
          <a:p>
            <a:pPr algn="l"/>
            <a:endPar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M(H</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 = (2x1) + 16 </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18gmol</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a:t>
            </a:r>
          </a:p>
          <a:p>
            <a:pPr algn="l"/>
            <a:endPar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H</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 = </a:t>
            </a:r>
            <a:r>
              <a:rPr lang="en-US" sz="2800" b="1" u="sng"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5x18</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x 100</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250</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36.0%</a:t>
            </a:r>
          </a:p>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20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2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20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20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8915400" cy="688975"/>
          </a:xfrm>
        </p:spPr>
        <p:txBody>
          <a:bodyPr>
            <a:noAutofit/>
          </a:bodyPr>
          <a:lstStyle/>
          <a:p>
            <a:r>
              <a:rPr lang="en-US" b="1" dirty="0" smtClean="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Empirical </a:t>
            </a:r>
            <a:r>
              <a:rPr lang="en-US" b="1" dirty="0" smtClean="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&amp; </a:t>
            </a:r>
            <a:r>
              <a:rPr lang="en-US" b="1" dirty="0" smtClean="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Molecular Formula</a:t>
            </a:r>
            <a:endParaRPr lang="en-US" b="1" dirty="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620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88975"/>
          </a:xfrm>
        </p:spPr>
        <p:txBody>
          <a:bodyPr>
            <a:normAutofit/>
          </a:bodyPr>
          <a:lstStyle/>
          <a:p>
            <a:r>
              <a:rPr lang="en-US" sz="3600" b="1" dirty="0" smtClean="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Empirical and Molecular Formula</a:t>
            </a:r>
            <a:endParaRPr lang="en-US" sz="3600" b="1" dirty="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28600" y="1143000"/>
            <a:ext cx="8763000" cy="5468112"/>
          </a:xfrm>
        </p:spPr>
        <p:txBody>
          <a:bodyPr>
            <a:normAutofit/>
          </a:bodyPr>
          <a:lstStyle/>
          <a:p>
            <a:pPr algn="l"/>
            <a:r>
              <a:rPr lang="en-US" sz="2800" dirty="0" smtClean="0">
                <a:ln w="12700">
                  <a:solidFill>
                    <a:schemeClr val="tx1"/>
                  </a:solidFill>
                  <a:prstDash val="solid"/>
                </a:ln>
                <a:solidFill>
                  <a:schemeClr val="tx1"/>
                </a:solidFill>
                <a:latin typeface="Arial" pitchFamily="34" charset="0"/>
                <a:cs typeface="Arial" pitchFamily="34" charset="0"/>
              </a:rPr>
              <a:t>The </a:t>
            </a:r>
            <a:r>
              <a:rPr lang="en-US" sz="2800" dirty="0" smtClean="0">
                <a:ln w="12700">
                  <a:solidFill>
                    <a:srgbClr val="FF0000"/>
                  </a:solidFill>
                  <a:prstDash val="solid"/>
                </a:ln>
                <a:solidFill>
                  <a:srgbClr val="FF0000"/>
                </a:solidFill>
                <a:latin typeface="Arial" pitchFamily="34" charset="0"/>
                <a:cs typeface="Arial" pitchFamily="34" charset="0"/>
              </a:rPr>
              <a:t>empirical formula </a:t>
            </a:r>
            <a:r>
              <a:rPr lang="en-US" sz="2800" dirty="0" smtClean="0">
                <a:ln w="12700">
                  <a:solidFill>
                    <a:schemeClr val="tx1"/>
                  </a:solidFill>
                  <a:prstDash val="solid"/>
                </a:ln>
                <a:solidFill>
                  <a:schemeClr val="tx1"/>
                </a:solidFill>
                <a:latin typeface="Arial" pitchFamily="34" charset="0"/>
                <a:cs typeface="Arial" pitchFamily="34" charset="0"/>
              </a:rPr>
              <a:t>is defined as the </a:t>
            </a:r>
            <a:r>
              <a:rPr lang="en-US" sz="2800" dirty="0" smtClean="0">
                <a:ln w="12700">
                  <a:solidFill>
                    <a:srgbClr val="FF0000"/>
                  </a:solidFill>
                  <a:prstDash val="solid"/>
                </a:ln>
                <a:solidFill>
                  <a:srgbClr val="FF0000"/>
                </a:solidFill>
                <a:latin typeface="Arial" pitchFamily="34" charset="0"/>
                <a:cs typeface="Arial" pitchFamily="34" charset="0"/>
              </a:rPr>
              <a:t>ratio</a:t>
            </a:r>
            <a:r>
              <a:rPr lang="en-US" sz="2800" dirty="0" smtClean="0">
                <a:ln w="12700">
                  <a:solidFill>
                    <a:schemeClr val="tx1"/>
                  </a:solidFill>
                  <a:prstDash val="solid"/>
                </a:ln>
                <a:solidFill>
                  <a:schemeClr val="tx1"/>
                </a:solidFill>
                <a:latin typeface="Arial" pitchFamily="34" charset="0"/>
                <a:cs typeface="Arial" pitchFamily="34" charset="0"/>
              </a:rPr>
              <a:t> between the </a:t>
            </a:r>
            <a:r>
              <a:rPr lang="en-US" sz="2800" dirty="0" smtClean="0">
                <a:ln w="12700">
                  <a:solidFill>
                    <a:srgbClr val="FF0000"/>
                  </a:solidFill>
                  <a:prstDash val="solid"/>
                </a:ln>
                <a:solidFill>
                  <a:srgbClr val="FF0000"/>
                </a:solidFill>
                <a:latin typeface="Arial" pitchFamily="34" charset="0"/>
                <a:cs typeface="Arial" pitchFamily="34" charset="0"/>
              </a:rPr>
              <a:t>atoms</a:t>
            </a:r>
            <a:r>
              <a:rPr lang="en-US" sz="2800" dirty="0" smtClean="0">
                <a:ln w="12700">
                  <a:solidFill>
                    <a:schemeClr val="tx1"/>
                  </a:solidFill>
                  <a:prstDash val="solid"/>
                </a:ln>
                <a:solidFill>
                  <a:schemeClr val="tx1"/>
                </a:solidFill>
                <a:latin typeface="Arial" pitchFamily="34" charset="0"/>
                <a:cs typeface="Arial" pitchFamily="34" charset="0"/>
              </a:rPr>
              <a:t> in a molecule or </a:t>
            </a:r>
            <a:r>
              <a:rPr lang="en-US" sz="2800" dirty="0" smtClean="0">
                <a:ln w="12700">
                  <a:solidFill>
                    <a:srgbClr val="FF0000"/>
                  </a:solidFill>
                  <a:prstDash val="solid"/>
                </a:ln>
                <a:solidFill>
                  <a:srgbClr val="FF0000"/>
                </a:solidFill>
                <a:latin typeface="Arial" pitchFamily="34" charset="0"/>
                <a:cs typeface="Arial" pitchFamily="34" charset="0"/>
              </a:rPr>
              <a:t>ions</a:t>
            </a:r>
            <a:r>
              <a:rPr lang="en-US" sz="2800" dirty="0" smtClean="0">
                <a:ln w="12700">
                  <a:solidFill>
                    <a:schemeClr val="tx1"/>
                  </a:solidFill>
                  <a:prstDash val="solid"/>
                </a:ln>
                <a:solidFill>
                  <a:schemeClr val="tx1"/>
                </a:solidFill>
                <a:latin typeface="Arial" pitchFamily="34" charset="0"/>
                <a:cs typeface="Arial" pitchFamily="34" charset="0"/>
              </a:rPr>
              <a:t> in an ionic compound. We can generalize and state that the </a:t>
            </a:r>
            <a:r>
              <a:rPr lang="en-US" sz="2800" dirty="0" smtClean="0">
                <a:ln w="12700">
                  <a:solidFill>
                    <a:srgbClr val="FF0000"/>
                  </a:solidFill>
                  <a:prstDash val="solid"/>
                </a:ln>
                <a:solidFill>
                  <a:srgbClr val="FF0000"/>
                </a:solidFill>
                <a:latin typeface="Arial" pitchFamily="34" charset="0"/>
                <a:cs typeface="Arial" pitchFamily="34" charset="0"/>
              </a:rPr>
              <a:t>subscripts</a:t>
            </a:r>
            <a:r>
              <a:rPr lang="en-US" sz="2800" dirty="0" smtClean="0">
                <a:ln w="12700">
                  <a:solidFill>
                    <a:schemeClr val="tx1"/>
                  </a:solidFill>
                  <a:prstDash val="solid"/>
                </a:ln>
                <a:solidFill>
                  <a:schemeClr val="tx1"/>
                </a:solidFill>
                <a:latin typeface="Arial" pitchFamily="34" charset="0"/>
                <a:cs typeface="Arial" pitchFamily="34" charset="0"/>
              </a:rPr>
              <a:t> of an empirical formula represent the </a:t>
            </a:r>
            <a:r>
              <a:rPr lang="en-US" sz="2800" dirty="0" smtClean="0">
                <a:ln w="12700">
                  <a:solidFill>
                    <a:srgbClr val="FF0000"/>
                  </a:solidFill>
                  <a:prstDash val="solid"/>
                </a:ln>
                <a:solidFill>
                  <a:srgbClr val="FF0000"/>
                </a:solidFill>
                <a:latin typeface="Arial" pitchFamily="34" charset="0"/>
                <a:cs typeface="Arial" pitchFamily="34" charset="0"/>
              </a:rPr>
              <a:t>smallest whole number ratio</a:t>
            </a:r>
            <a:r>
              <a:rPr lang="en-US" sz="2800" dirty="0" smtClean="0">
                <a:ln w="12700">
                  <a:solidFill>
                    <a:schemeClr val="tx1"/>
                  </a:solidFill>
                  <a:prstDash val="solid"/>
                </a:ln>
                <a:solidFill>
                  <a:srgbClr val="FF0000"/>
                </a:solidFill>
                <a:latin typeface="Arial" pitchFamily="34" charset="0"/>
                <a:cs typeface="Arial" pitchFamily="34" charset="0"/>
              </a:rPr>
              <a:t> </a:t>
            </a:r>
            <a:r>
              <a:rPr lang="en-US" sz="2800" dirty="0" smtClean="0">
                <a:ln w="12700">
                  <a:solidFill>
                    <a:schemeClr val="tx1"/>
                  </a:solidFill>
                  <a:prstDash val="solid"/>
                </a:ln>
                <a:solidFill>
                  <a:schemeClr val="tx1"/>
                </a:solidFill>
                <a:latin typeface="Arial" pitchFamily="34" charset="0"/>
                <a:cs typeface="Arial" pitchFamily="34" charset="0"/>
              </a:rPr>
              <a:t>of the atoms or ions in a compound.</a:t>
            </a:r>
          </a:p>
          <a:p>
            <a:pPr algn="l"/>
            <a:endParaRPr lang="en-US" sz="2800" dirty="0" smtClean="0">
              <a:ln w="12700">
                <a:solidFill>
                  <a:schemeClr val="tx1"/>
                </a:solidFill>
                <a:prstDash val="solid"/>
              </a:ln>
              <a:solidFill>
                <a:schemeClr val="tx1"/>
              </a:solidFill>
              <a:latin typeface="Arial" pitchFamily="34" charset="0"/>
              <a:cs typeface="Arial" pitchFamily="34" charset="0"/>
            </a:endParaRPr>
          </a:p>
          <a:p>
            <a:pPr algn="l"/>
            <a:r>
              <a:rPr lang="en-US" sz="2800" dirty="0" smtClean="0">
                <a:ln w="12700">
                  <a:solidFill>
                    <a:schemeClr val="tx1"/>
                  </a:solidFill>
                  <a:prstDash val="solid"/>
                </a:ln>
                <a:solidFill>
                  <a:schemeClr val="tx1"/>
                </a:solidFill>
                <a:latin typeface="Arial" pitchFamily="34" charset="0"/>
                <a:cs typeface="Arial" pitchFamily="34" charset="0"/>
              </a:rPr>
              <a:t>The </a:t>
            </a:r>
            <a:r>
              <a:rPr lang="en-US" sz="2800" dirty="0" smtClean="0">
                <a:ln w="12700">
                  <a:solidFill>
                    <a:srgbClr val="FF0000"/>
                  </a:solidFill>
                  <a:prstDash val="solid"/>
                </a:ln>
                <a:solidFill>
                  <a:srgbClr val="FF0000"/>
                </a:solidFill>
                <a:latin typeface="Arial" pitchFamily="34" charset="0"/>
                <a:cs typeface="Arial" pitchFamily="34" charset="0"/>
              </a:rPr>
              <a:t>mole ratio </a:t>
            </a:r>
            <a:r>
              <a:rPr lang="en-US" sz="2800" dirty="0" smtClean="0">
                <a:ln w="12700">
                  <a:solidFill>
                    <a:schemeClr val="tx1"/>
                  </a:solidFill>
                  <a:prstDash val="solid"/>
                </a:ln>
                <a:solidFill>
                  <a:schemeClr val="tx1"/>
                </a:solidFill>
                <a:latin typeface="Arial" pitchFamily="34" charset="0"/>
                <a:cs typeface="Arial" pitchFamily="34" charset="0"/>
              </a:rPr>
              <a:t>between the elements is used to determine the </a:t>
            </a:r>
            <a:r>
              <a:rPr lang="en-US" sz="2800" dirty="0" smtClean="0">
                <a:ln w="12700">
                  <a:solidFill>
                    <a:srgbClr val="FF0000"/>
                  </a:solidFill>
                  <a:prstDash val="solid"/>
                </a:ln>
                <a:solidFill>
                  <a:srgbClr val="FF0000"/>
                </a:solidFill>
                <a:latin typeface="Arial" pitchFamily="34" charset="0"/>
                <a:cs typeface="Arial" pitchFamily="34" charset="0"/>
              </a:rPr>
              <a:t>empirical formula</a:t>
            </a:r>
            <a:r>
              <a:rPr lang="en-US" sz="2800" dirty="0" smtClean="0">
                <a:ln w="12700">
                  <a:solidFill>
                    <a:schemeClr val="tx1"/>
                  </a:solidFill>
                  <a:prstDash val="solid"/>
                </a:ln>
                <a:solidFill>
                  <a:schemeClr val="tx1"/>
                </a:solidFill>
                <a:latin typeface="Arial" pitchFamily="34" charset="0"/>
                <a:cs typeface="Arial" pitchFamily="34" charset="0"/>
              </a:rPr>
              <a:t>, which then gives us the atom or ion ratios. The mole ratios are obtained from the </a:t>
            </a:r>
            <a:r>
              <a:rPr lang="en-US" sz="2800" dirty="0" smtClean="0">
                <a:ln w="12700">
                  <a:solidFill>
                    <a:srgbClr val="FF0000"/>
                  </a:solidFill>
                  <a:prstDash val="solid"/>
                </a:ln>
                <a:solidFill>
                  <a:srgbClr val="FF0000"/>
                </a:solidFill>
                <a:latin typeface="Arial" pitchFamily="34" charset="0"/>
                <a:cs typeface="Arial" pitchFamily="34" charset="0"/>
              </a:rPr>
              <a:t>percentage composition </a:t>
            </a:r>
            <a:r>
              <a:rPr lang="en-US" sz="2800" dirty="0" smtClean="0">
                <a:ln w="12700">
                  <a:solidFill>
                    <a:schemeClr val="tx1"/>
                  </a:solidFill>
                  <a:prstDash val="solid"/>
                </a:ln>
                <a:solidFill>
                  <a:schemeClr val="tx1"/>
                </a:solidFill>
                <a:latin typeface="Arial" pitchFamily="34" charset="0"/>
                <a:cs typeface="Arial" pitchFamily="34" charset="0"/>
              </a:rPr>
              <a:t>of each atom or ion in the compound.</a:t>
            </a:r>
            <a:endParaRPr lang="en-US" sz="2800" dirty="0">
              <a:ln w="12700">
                <a:solidFill>
                  <a:schemeClr val="tx1"/>
                </a:solidFill>
                <a:prstDash val="solid"/>
              </a:ln>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595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686800" cy="6248400"/>
          </a:xfrm>
        </p:spPr>
        <p:txBody>
          <a:bodyPr>
            <a:normAutofit/>
          </a:bodyPr>
          <a:lstStyle/>
          <a:p>
            <a:pPr algn="l"/>
            <a:r>
              <a:rPr lang="en-US" sz="2800" dirty="0">
                <a:ln w="12700">
                  <a:solidFill>
                    <a:schemeClr val="tx1"/>
                  </a:solidFill>
                  <a:prstDash val="solid"/>
                </a:ln>
                <a:solidFill>
                  <a:schemeClr val="tx2"/>
                </a:solidFill>
                <a:latin typeface="Arial" pitchFamily="34" charset="0"/>
                <a:cs typeface="Arial" pitchFamily="34" charset="0"/>
              </a:rPr>
              <a:t>T</a:t>
            </a:r>
            <a:r>
              <a:rPr lang="en-US" sz="2800" dirty="0" smtClean="0">
                <a:ln w="12700">
                  <a:solidFill>
                    <a:schemeClr val="tx1"/>
                  </a:solidFill>
                  <a:prstDash val="solid"/>
                </a:ln>
                <a:solidFill>
                  <a:schemeClr val="tx2"/>
                </a:solidFill>
                <a:latin typeface="Arial" pitchFamily="34" charset="0"/>
                <a:cs typeface="Arial" pitchFamily="34" charset="0"/>
              </a:rPr>
              <a:t>he </a:t>
            </a:r>
            <a:r>
              <a:rPr lang="en-US" sz="2800" dirty="0" smtClean="0">
                <a:ln w="12700">
                  <a:solidFill>
                    <a:srgbClr val="FF0000"/>
                  </a:solidFill>
                  <a:prstDash val="solid"/>
                </a:ln>
                <a:solidFill>
                  <a:srgbClr val="FF0000"/>
                </a:solidFill>
                <a:latin typeface="Arial" pitchFamily="34" charset="0"/>
                <a:cs typeface="Arial" pitchFamily="34" charset="0"/>
              </a:rPr>
              <a:t>molecular formula </a:t>
            </a:r>
            <a:r>
              <a:rPr lang="en-US" sz="2800" dirty="0" smtClean="0">
                <a:ln w="12700">
                  <a:solidFill>
                    <a:schemeClr val="tx1"/>
                  </a:solidFill>
                  <a:prstDash val="solid"/>
                </a:ln>
                <a:solidFill>
                  <a:schemeClr val="tx2"/>
                </a:solidFill>
                <a:latin typeface="Arial" pitchFamily="34" charset="0"/>
                <a:cs typeface="Arial" pitchFamily="34" charset="0"/>
              </a:rPr>
              <a:t>of a compound represents the </a:t>
            </a:r>
            <a:r>
              <a:rPr lang="en-US" sz="2800" dirty="0" smtClean="0">
                <a:ln w="12700">
                  <a:solidFill>
                    <a:srgbClr val="FF0000"/>
                  </a:solidFill>
                  <a:prstDash val="solid"/>
                </a:ln>
                <a:solidFill>
                  <a:srgbClr val="FF0000"/>
                </a:solidFill>
                <a:latin typeface="Arial" pitchFamily="34" charset="0"/>
                <a:cs typeface="Arial" pitchFamily="34" charset="0"/>
              </a:rPr>
              <a:t>actual numbers </a:t>
            </a:r>
            <a:r>
              <a:rPr lang="en-US" sz="2800" dirty="0" smtClean="0">
                <a:ln w="12700">
                  <a:solidFill>
                    <a:schemeClr val="tx1"/>
                  </a:solidFill>
                  <a:prstDash val="solid"/>
                </a:ln>
                <a:solidFill>
                  <a:schemeClr val="tx2"/>
                </a:solidFill>
                <a:latin typeface="Arial" pitchFamily="34" charset="0"/>
                <a:cs typeface="Arial" pitchFamily="34" charset="0"/>
              </a:rPr>
              <a:t>of </a:t>
            </a:r>
            <a:r>
              <a:rPr lang="en-US" sz="2800" dirty="0" smtClean="0">
                <a:ln w="12700">
                  <a:solidFill>
                    <a:srgbClr val="FF0000"/>
                  </a:solidFill>
                  <a:prstDash val="solid"/>
                </a:ln>
                <a:solidFill>
                  <a:srgbClr val="FF0000"/>
                </a:solidFill>
                <a:latin typeface="Arial" pitchFamily="34" charset="0"/>
                <a:cs typeface="Arial" pitchFamily="34" charset="0"/>
              </a:rPr>
              <a:t>atoms</a:t>
            </a:r>
            <a:r>
              <a:rPr lang="en-US" sz="2800" dirty="0" smtClean="0">
                <a:ln w="12700">
                  <a:solidFill>
                    <a:schemeClr val="tx1"/>
                  </a:solidFill>
                  <a:prstDash val="solid"/>
                </a:ln>
                <a:solidFill>
                  <a:schemeClr val="tx2"/>
                </a:solidFill>
                <a:latin typeface="Arial" pitchFamily="34" charset="0"/>
                <a:cs typeface="Arial" pitchFamily="34" charset="0"/>
              </a:rPr>
              <a:t> of </a:t>
            </a:r>
            <a:r>
              <a:rPr lang="en-US" sz="2800" dirty="0" smtClean="0">
                <a:ln w="12700">
                  <a:solidFill>
                    <a:srgbClr val="FF0000"/>
                  </a:solidFill>
                  <a:prstDash val="solid"/>
                </a:ln>
                <a:solidFill>
                  <a:srgbClr val="FF0000"/>
                </a:solidFill>
                <a:latin typeface="Arial" pitchFamily="34" charset="0"/>
                <a:cs typeface="Arial" pitchFamily="34" charset="0"/>
              </a:rPr>
              <a:t>each element </a:t>
            </a:r>
            <a:r>
              <a:rPr lang="en-US" sz="2800" dirty="0" smtClean="0">
                <a:ln w="12700">
                  <a:solidFill>
                    <a:schemeClr val="tx1"/>
                  </a:solidFill>
                  <a:prstDash val="solid"/>
                </a:ln>
                <a:solidFill>
                  <a:schemeClr val="tx2"/>
                </a:solidFill>
                <a:latin typeface="Arial" pitchFamily="34" charset="0"/>
                <a:cs typeface="Arial" pitchFamily="34" charset="0"/>
              </a:rPr>
              <a:t>in a </a:t>
            </a:r>
            <a:r>
              <a:rPr lang="en-US" sz="2800" dirty="0" smtClean="0">
                <a:ln w="12700">
                  <a:solidFill>
                    <a:srgbClr val="FF0000"/>
                  </a:solidFill>
                  <a:prstDash val="solid"/>
                </a:ln>
                <a:solidFill>
                  <a:srgbClr val="FF0000"/>
                </a:solidFill>
                <a:latin typeface="Arial" pitchFamily="34" charset="0"/>
                <a:cs typeface="Arial" pitchFamily="34" charset="0"/>
              </a:rPr>
              <a:t>single molecule</a:t>
            </a:r>
            <a:r>
              <a:rPr lang="en-US" sz="2800" dirty="0" smtClean="0">
                <a:ln w="12700">
                  <a:solidFill>
                    <a:schemeClr val="tx1"/>
                  </a:solidFill>
                  <a:prstDash val="solid"/>
                </a:ln>
                <a:solidFill>
                  <a:schemeClr val="tx2"/>
                </a:solidFill>
                <a:latin typeface="Arial" pitchFamily="34" charset="0"/>
                <a:cs typeface="Arial" pitchFamily="34" charset="0"/>
              </a:rPr>
              <a:t> of that compound. </a:t>
            </a:r>
            <a:r>
              <a:rPr lang="en-US" sz="2800" dirty="0" smtClean="0">
                <a:ln w="12700">
                  <a:solidFill>
                    <a:schemeClr val="tx1"/>
                  </a:solidFill>
                  <a:prstDash val="solid"/>
                </a:ln>
                <a:solidFill>
                  <a:schemeClr val="tx2"/>
                </a:solidFill>
                <a:latin typeface="Arial" pitchFamily="34" charset="0"/>
                <a:cs typeface="Arial" pitchFamily="34" charset="0"/>
              </a:rPr>
              <a:t/>
            </a:r>
            <a:br>
              <a:rPr lang="en-US" sz="2800" dirty="0" smtClean="0">
                <a:ln w="12700">
                  <a:solidFill>
                    <a:schemeClr val="tx1"/>
                  </a:solidFill>
                  <a:prstDash val="solid"/>
                </a:ln>
                <a:solidFill>
                  <a:schemeClr val="tx2"/>
                </a:solidFill>
                <a:latin typeface="Arial" pitchFamily="34" charset="0"/>
                <a:cs typeface="Arial" pitchFamily="34" charset="0"/>
              </a:rPr>
            </a:br>
            <a:r>
              <a:rPr lang="en-US" sz="2800" dirty="0">
                <a:ln w="12700">
                  <a:solidFill>
                    <a:schemeClr val="tx1"/>
                  </a:solidFill>
                  <a:prstDash val="solid"/>
                </a:ln>
                <a:solidFill>
                  <a:schemeClr val="tx2"/>
                </a:solidFill>
                <a:latin typeface="Arial" pitchFamily="34" charset="0"/>
                <a:cs typeface="Arial" pitchFamily="34" charset="0"/>
              </a:rPr>
              <a:t/>
            </a:r>
            <a:br>
              <a:rPr lang="en-US" sz="2800" dirty="0">
                <a:ln w="12700">
                  <a:solidFill>
                    <a:schemeClr val="tx1"/>
                  </a:solidFill>
                  <a:prstDash val="solid"/>
                </a:ln>
                <a:solidFill>
                  <a:schemeClr val="tx2"/>
                </a:solidFill>
                <a:latin typeface="Arial" pitchFamily="34" charset="0"/>
                <a:cs typeface="Arial" pitchFamily="34" charset="0"/>
              </a:rPr>
            </a:br>
            <a:r>
              <a:rPr lang="en-US" sz="2800" dirty="0" smtClean="0">
                <a:ln w="12700">
                  <a:solidFill>
                    <a:schemeClr val="tx1"/>
                  </a:solidFill>
                  <a:prstDash val="solid"/>
                </a:ln>
                <a:solidFill>
                  <a:schemeClr val="tx2"/>
                </a:solidFill>
                <a:latin typeface="Arial" pitchFamily="34" charset="0"/>
                <a:cs typeface="Arial" pitchFamily="34" charset="0"/>
              </a:rPr>
              <a:t>The </a:t>
            </a:r>
            <a:r>
              <a:rPr lang="en-US" sz="2800" dirty="0" smtClean="0">
                <a:ln w="12700">
                  <a:solidFill>
                    <a:schemeClr val="tx1"/>
                  </a:solidFill>
                  <a:prstDash val="solid"/>
                </a:ln>
                <a:solidFill>
                  <a:schemeClr val="tx2"/>
                </a:solidFill>
                <a:latin typeface="Arial" pitchFamily="34" charset="0"/>
                <a:cs typeface="Arial" pitchFamily="34" charset="0"/>
              </a:rPr>
              <a:t>molecular formula </a:t>
            </a:r>
            <a:r>
              <a:rPr lang="en-US" sz="2800" dirty="0" smtClean="0">
                <a:ln w="12700">
                  <a:solidFill>
                    <a:srgbClr val="FF0000"/>
                  </a:solidFill>
                  <a:prstDash val="solid"/>
                </a:ln>
                <a:solidFill>
                  <a:srgbClr val="FF0000"/>
                </a:solidFill>
                <a:latin typeface="Arial" pitchFamily="34" charset="0"/>
                <a:cs typeface="Arial" pitchFamily="34" charset="0"/>
              </a:rPr>
              <a:t>could be the same as the empirical formula or some whole number multiple of the empirical formula</a:t>
            </a:r>
            <a:r>
              <a:rPr lang="en-US" sz="2800" dirty="0" smtClean="0">
                <a:ln w="12700">
                  <a:solidFill>
                    <a:schemeClr val="tx1"/>
                  </a:solidFill>
                  <a:prstDash val="solid"/>
                </a:ln>
                <a:solidFill>
                  <a:schemeClr val="tx2"/>
                </a:solidFill>
                <a:latin typeface="Arial" pitchFamily="34" charset="0"/>
                <a:cs typeface="Arial" pitchFamily="34" charset="0"/>
              </a:rPr>
              <a:t>. </a:t>
            </a:r>
            <a:br>
              <a:rPr lang="en-US" sz="2800" dirty="0" smtClean="0">
                <a:ln w="12700">
                  <a:solidFill>
                    <a:schemeClr val="tx1"/>
                  </a:solidFill>
                  <a:prstDash val="solid"/>
                </a:ln>
                <a:solidFill>
                  <a:schemeClr val="tx2"/>
                </a:solidFill>
                <a:latin typeface="Arial" pitchFamily="34" charset="0"/>
                <a:cs typeface="Arial" pitchFamily="34" charset="0"/>
              </a:rPr>
            </a:br>
            <a:r>
              <a:rPr lang="en-US" sz="2800" dirty="0" smtClean="0">
                <a:ln w="12700">
                  <a:solidFill>
                    <a:schemeClr val="tx1"/>
                  </a:solidFill>
                  <a:prstDash val="solid"/>
                </a:ln>
                <a:solidFill>
                  <a:schemeClr val="tx2"/>
                </a:solidFill>
                <a:latin typeface="Arial" pitchFamily="34" charset="0"/>
                <a:cs typeface="Arial" pitchFamily="34" charset="0"/>
              </a:rPr>
              <a:t/>
            </a:r>
            <a:br>
              <a:rPr lang="en-US" sz="2800" dirty="0" smtClean="0">
                <a:ln w="12700">
                  <a:solidFill>
                    <a:schemeClr val="tx1"/>
                  </a:solidFill>
                  <a:prstDash val="solid"/>
                </a:ln>
                <a:solidFill>
                  <a:schemeClr val="tx2"/>
                </a:solidFill>
                <a:latin typeface="Arial" pitchFamily="34" charset="0"/>
                <a:cs typeface="Arial" pitchFamily="34" charset="0"/>
              </a:rPr>
            </a:br>
            <a:r>
              <a:rPr lang="en-US" sz="2800" dirty="0" smtClean="0">
                <a:ln w="12700">
                  <a:solidFill>
                    <a:schemeClr val="tx1"/>
                  </a:solidFill>
                  <a:prstDash val="solid"/>
                </a:ln>
                <a:solidFill>
                  <a:schemeClr val="tx2"/>
                </a:solidFill>
                <a:latin typeface="Arial" pitchFamily="34" charset="0"/>
                <a:cs typeface="Arial" pitchFamily="34" charset="0"/>
              </a:rPr>
              <a:t>The </a:t>
            </a:r>
            <a:r>
              <a:rPr lang="en-US" sz="2800" dirty="0" smtClean="0">
                <a:ln w="12700">
                  <a:solidFill>
                    <a:srgbClr val="FF0000"/>
                  </a:solidFill>
                  <a:prstDash val="solid"/>
                </a:ln>
                <a:solidFill>
                  <a:srgbClr val="FF0000"/>
                </a:solidFill>
                <a:latin typeface="Arial" pitchFamily="34" charset="0"/>
                <a:cs typeface="Arial" pitchFamily="34" charset="0"/>
              </a:rPr>
              <a:t>formula of an ionic compound </a:t>
            </a:r>
            <a:r>
              <a:rPr lang="en-US" sz="2800" dirty="0" smtClean="0">
                <a:ln w="12700">
                  <a:solidFill>
                    <a:schemeClr val="tx1"/>
                  </a:solidFill>
                  <a:prstDash val="solid"/>
                </a:ln>
                <a:solidFill>
                  <a:schemeClr val="tx2"/>
                </a:solidFill>
                <a:latin typeface="Arial" pitchFamily="34" charset="0"/>
                <a:cs typeface="Arial" pitchFamily="34" charset="0"/>
              </a:rPr>
              <a:t>represents the </a:t>
            </a:r>
            <a:r>
              <a:rPr lang="en-US" sz="2800" dirty="0" smtClean="0">
                <a:ln w="12700">
                  <a:solidFill>
                    <a:srgbClr val="FF0000"/>
                  </a:solidFill>
                  <a:prstDash val="solid"/>
                </a:ln>
                <a:solidFill>
                  <a:srgbClr val="FF0000"/>
                </a:solidFill>
                <a:latin typeface="Arial" pitchFamily="34" charset="0"/>
                <a:cs typeface="Arial" pitchFamily="34" charset="0"/>
              </a:rPr>
              <a:t>smallest whole number ratio of ions </a:t>
            </a:r>
            <a:r>
              <a:rPr lang="en-US" sz="2800" dirty="0" smtClean="0">
                <a:ln w="12700">
                  <a:solidFill>
                    <a:schemeClr val="tx1"/>
                  </a:solidFill>
                  <a:prstDash val="solid"/>
                </a:ln>
                <a:solidFill>
                  <a:schemeClr val="tx2"/>
                </a:solidFill>
                <a:latin typeface="Arial" pitchFamily="34" charset="0"/>
                <a:cs typeface="Arial" pitchFamily="34" charset="0"/>
              </a:rPr>
              <a:t>that will result in a </a:t>
            </a:r>
            <a:r>
              <a:rPr lang="en-US" sz="2800" dirty="0" smtClean="0">
                <a:ln w="12700">
                  <a:solidFill>
                    <a:srgbClr val="FF0000"/>
                  </a:solidFill>
                  <a:prstDash val="solid"/>
                </a:ln>
                <a:solidFill>
                  <a:srgbClr val="FF0000"/>
                </a:solidFill>
                <a:latin typeface="Arial" pitchFamily="34" charset="0"/>
                <a:cs typeface="Arial" pitchFamily="34" charset="0"/>
              </a:rPr>
              <a:t>neutral compound</a:t>
            </a:r>
            <a:r>
              <a:rPr lang="en-US" sz="2800" dirty="0" smtClean="0">
                <a:ln w="12700">
                  <a:solidFill>
                    <a:schemeClr val="tx1"/>
                  </a:solidFill>
                  <a:prstDash val="solid"/>
                </a:ln>
                <a:solidFill>
                  <a:schemeClr val="tx2"/>
                </a:solidFill>
                <a:latin typeface="Arial" pitchFamily="34" charset="0"/>
                <a:cs typeface="Arial" pitchFamily="34" charset="0"/>
              </a:rPr>
              <a:t>. </a:t>
            </a:r>
            <a:r>
              <a:rPr lang="en-US" sz="2800" dirty="0" smtClean="0">
                <a:ln w="12700">
                  <a:solidFill>
                    <a:schemeClr val="tx1"/>
                  </a:solidFill>
                  <a:prstDash val="solid"/>
                </a:ln>
                <a:solidFill>
                  <a:schemeClr val="tx2"/>
                </a:solidFill>
                <a:latin typeface="Arial" pitchFamily="34" charset="0"/>
                <a:cs typeface="Arial" pitchFamily="34" charset="0"/>
              </a:rPr>
              <a:t/>
            </a:r>
            <a:br>
              <a:rPr lang="en-US" sz="2800" dirty="0" smtClean="0">
                <a:ln w="12700">
                  <a:solidFill>
                    <a:schemeClr val="tx1"/>
                  </a:solidFill>
                  <a:prstDash val="solid"/>
                </a:ln>
                <a:solidFill>
                  <a:schemeClr val="tx2"/>
                </a:solidFill>
                <a:latin typeface="Arial" pitchFamily="34" charset="0"/>
                <a:cs typeface="Arial" pitchFamily="34" charset="0"/>
              </a:rPr>
            </a:br>
            <a:r>
              <a:rPr lang="en-US" sz="2800" dirty="0">
                <a:ln w="12700">
                  <a:solidFill>
                    <a:schemeClr val="tx1"/>
                  </a:solidFill>
                  <a:prstDash val="solid"/>
                </a:ln>
                <a:solidFill>
                  <a:schemeClr val="tx2"/>
                </a:solidFill>
                <a:latin typeface="Arial" pitchFamily="34" charset="0"/>
                <a:cs typeface="Arial" pitchFamily="34" charset="0"/>
              </a:rPr>
              <a:t/>
            </a:r>
            <a:br>
              <a:rPr lang="en-US" sz="2800" dirty="0">
                <a:ln w="12700">
                  <a:solidFill>
                    <a:schemeClr val="tx1"/>
                  </a:solidFill>
                  <a:prstDash val="solid"/>
                </a:ln>
                <a:solidFill>
                  <a:schemeClr val="tx2"/>
                </a:solidFill>
                <a:latin typeface="Arial" pitchFamily="34" charset="0"/>
                <a:cs typeface="Arial" pitchFamily="34" charset="0"/>
              </a:rPr>
            </a:br>
            <a:r>
              <a:rPr lang="en-US" sz="2800" dirty="0" smtClean="0">
                <a:ln w="12700">
                  <a:solidFill>
                    <a:schemeClr val="tx1"/>
                  </a:solidFill>
                  <a:prstDash val="solid"/>
                </a:ln>
                <a:solidFill>
                  <a:schemeClr val="tx2"/>
                </a:solidFill>
                <a:latin typeface="Arial" pitchFamily="34" charset="0"/>
                <a:cs typeface="Arial" pitchFamily="34" charset="0"/>
              </a:rPr>
              <a:t>Therefore </a:t>
            </a:r>
            <a:r>
              <a:rPr lang="en-US" sz="2800" dirty="0" smtClean="0">
                <a:ln w="12700">
                  <a:solidFill>
                    <a:schemeClr val="tx1"/>
                  </a:solidFill>
                  <a:prstDash val="solid"/>
                </a:ln>
                <a:solidFill>
                  <a:schemeClr val="tx2"/>
                </a:solidFill>
                <a:latin typeface="Arial" pitchFamily="34" charset="0"/>
                <a:cs typeface="Arial" pitchFamily="34" charset="0"/>
              </a:rPr>
              <a:t>the </a:t>
            </a:r>
            <a:r>
              <a:rPr lang="en-US" sz="2800" dirty="0" smtClean="0">
                <a:ln w="12700">
                  <a:solidFill>
                    <a:srgbClr val="FF0000"/>
                  </a:solidFill>
                  <a:prstDash val="solid"/>
                </a:ln>
                <a:solidFill>
                  <a:srgbClr val="FF0000"/>
                </a:solidFill>
                <a:latin typeface="Arial" pitchFamily="34" charset="0"/>
                <a:cs typeface="Arial" pitchFamily="34" charset="0"/>
              </a:rPr>
              <a:t>formula of an ionic compound </a:t>
            </a:r>
            <a:r>
              <a:rPr lang="en-US" sz="2800" dirty="0" smtClean="0">
                <a:ln w="12700">
                  <a:solidFill>
                    <a:schemeClr val="tx1"/>
                  </a:solidFill>
                  <a:prstDash val="solid"/>
                </a:ln>
                <a:solidFill>
                  <a:schemeClr val="tx2"/>
                </a:solidFill>
                <a:latin typeface="Arial" pitchFamily="34" charset="0"/>
                <a:cs typeface="Arial" pitchFamily="34" charset="0"/>
              </a:rPr>
              <a:t>is the </a:t>
            </a:r>
            <a:r>
              <a:rPr lang="en-US" sz="2800" dirty="0" smtClean="0">
                <a:ln w="12700">
                  <a:solidFill>
                    <a:srgbClr val="FF0000"/>
                  </a:solidFill>
                  <a:prstDash val="solid"/>
                </a:ln>
                <a:solidFill>
                  <a:srgbClr val="FF0000"/>
                </a:solidFill>
                <a:latin typeface="Arial" pitchFamily="34" charset="0"/>
                <a:cs typeface="Arial" pitchFamily="34" charset="0"/>
              </a:rPr>
              <a:t>same</a:t>
            </a:r>
            <a:r>
              <a:rPr lang="en-US" sz="2800" dirty="0" smtClean="0">
                <a:ln w="12700">
                  <a:solidFill>
                    <a:schemeClr val="tx1"/>
                  </a:solidFill>
                  <a:prstDash val="solid"/>
                </a:ln>
                <a:solidFill>
                  <a:schemeClr val="tx2"/>
                </a:solidFill>
                <a:latin typeface="Arial" pitchFamily="34" charset="0"/>
                <a:cs typeface="Arial" pitchFamily="34" charset="0"/>
              </a:rPr>
              <a:t> as the </a:t>
            </a:r>
            <a:r>
              <a:rPr lang="en-US" sz="2800" dirty="0" smtClean="0">
                <a:ln w="12700">
                  <a:solidFill>
                    <a:srgbClr val="FF0000"/>
                  </a:solidFill>
                  <a:prstDash val="solid"/>
                </a:ln>
                <a:solidFill>
                  <a:srgbClr val="FF0000"/>
                </a:solidFill>
                <a:latin typeface="Arial" pitchFamily="34" charset="0"/>
                <a:cs typeface="Arial" pitchFamily="34" charset="0"/>
              </a:rPr>
              <a:t>empirical formula</a:t>
            </a:r>
            <a:r>
              <a:rPr lang="en-US" sz="2800" dirty="0" smtClean="0">
                <a:ln w="12700">
                  <a:solidFill>
                    <a:schemeClr val="tx1"/>
                  </a:solidFill>
                  <a:prstDash val="solid"/>
                </a:ln>
                <a:solidFill>
                  <a:schemeClr val="tx2"/>
                </a:solidFill>
                <a:latin typeface="Arial" pitchFamily="34" charset="0"/>
                <a:cs typeface="Arial" pitchFamily="34" charset="0"/>
              </a:rPr>
              <a:t>.</a:t>
            </a:r>
            <a:endParaRPr lang="en-US" sz="2800" dirty="0">
              <a:ln w="12700">
                <a:solidFill>
                  <a:schemeClr val="tx1"/>
                </a:solidFill>
                <a:prstDash val="solid"/>
              </a:ln>
              <a:solidFill>
                <a:schemeClr val="tx2"/>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33400"/>
            <a:ext cx="8686800" cy="5715000"/>
          </a:xfrm>
        </p:spPr>
        <p:txBody>
          <a:bodyPr>
            <a:normAutofit/>
          </a:bodyPr>
          <a:lstStyle/>
          <a:p>
            <a:pPr algn="l"/>
            <a:r>
              <a:rPr lang="en-US" sz="2800" dirty="0" smtClean="0">
                <a:ln w="12700">
                  <a:solidFill>
                    <a:schemeClr val="tx1"/>
                  </a:solidFill>
                  <a:prstDash val="solid"/>
                </a:ln>
                <a:solidFill>
                  <a:schemeClr val="tx2"/>
                </a:solidFill>
                <a:latin typeface="Arial" pitchFamily="34" charset="0"/>
                <a:cs typeface="Arial" pitchFamily="34" charset="0"/>
              </a:rPr>
              <a:t>If the </a:t>
            </a:r>
            <a:r>
              <a:rPr lang="en-US" sz="2800" dirty="0" smtClean="0">
                <a:ln w="12700">
                  <a:solidFill>
                    <a:srgbClr val="FF0000"/>
                  </a:solidFill>
                  <a:prstDash val="solid"/>
                </a:ln>
                <a:solidFill>
                  <a:srgbClr val="FF0000"/>
                </a:solidFill>
                <a:latin typeface="Arial" pitchFamily="34" charset="0"/>
                <a:cs typeface="Arial" pitchFamily="34" charset="0"/>
              </a:rPr>
              <a:t>empirical formula </a:t>
            </a:r>
            <a:r>
              <a:rPr lang="en-US" sz="2800" dirty="0" smtClean="0">
                <a:ln w="12700">
                  <a:solidFill>
                    <a:schemeClr val="tx1"/>
                  </a:solidFill>
                  <a:prstDash val="solid"/>
                </a:ln>
                <a:solidFill>
                  <a:schemeClr val="tx2"/>
                </a:solidFill>
                <a:latin typeface="Arial" pitchFamily="34" charset="0"/>
                <a:cs typeface="Arial" pitchFamily="34" charset="0"/>
              </a:rPr>
              <a:t>and the </a:t>
            </a:r>
            <a:r>
              <a:rPr lang="en-US" sz="2800" dirty="0" smtClean="0">
                <a:ln w="12700">
                  <a:solidFill>
                    <a:srgbClr val="FF0000"/>
                  </a:solidFill>
                  <a:prstDash val="solid"/>
                </a:ln>
                <a:solidFill>
                  <a:srgbClr val="FF0000"/>
                </a:solidFill>
                <a:latin typeface="Arial" pitchFamily="34" charset="0"/>
                <a:cs typeface="Arial" pitchFamily="34" charset="0"/>
              </a:rPr>
              <a:t>molar mass of the molecular formula</a:t>
            </a:r>
            <a:r>
              <a:rPr lang="en-US" sz="2800" dirty="0" smtClean="0">
                <a:ln w="12700">
                  <a:solidFill>
                    <a:schemeClr val="tx1"/>
                  </a:solidFill>
                  <a:prstDash val="solid"/>
                </a:ln>
                <a:solidFill>
                  <a:schemeClr val="tx2"/>
                </a:solidFill>
                <a:latin typeface="Arial" pitchFamily="34" charset="0"/>
                <a:cs typeface="Arial" pitchFamily="34" charset="0"/>
              </a:rPr>
              <a:t> are known, the </a:t>
            </a:r>
            <a:r>
              <a:rPr lang="en-US" sz="2800" dirty="0" smtClean="0">
                <a:ln w="12700">
                  <a:solidFill>
                    <a:srgbClr val="FF0000"/>
                  </a:solidFill>
                  <a:prstDash val="solid"/>
                </a:ln>
                <a:solidFill>
                  <a:srgbClr val="FF0000"/>
                </a:solidFill>
                <a:latin typeface="Arial" pitchFamily="34" charset="0"/>
                <a:cs typeface="Arial" pitchFamily="34" charset="0"/>
              </a:rPr>
              <a:t>molecular formula </a:t>
            </a:r>
            <a:r>
              <a:rPr lang="en-US" sz="2800" dirty="0" smtClean="0">
                <a:ln w="12700">
                  <a:solidFill>
                    <a:schemeClr val="tx1"/>
                  </a:solidFill>
                  <a:prstDash val="solid"/>
                </a:ln>
                <a:solidFill>
                  <a:schemeClr val="tx2"/>
                </a:solidFill>
                <a:latin typeface="Arial" pitchFamily="34" charset="0"/>
                <a:cs typeface="Arial" pitchFamily="34" charset="0"/>
              </a:rPr>
              <a:t>can be determined from the </a:t>
            </a:r>
            <a:r>
              <a:rPr lang="en-US" sz="2800" dirty="0" smtClean="0">
                <a:ln w="12700">
                  <a:solidFill>
                    <a:srgbClr val="FF0000"/>
                  </a:solidFill>
                  <a:prstDash val="solid"/>
                </a:ln>
                <a:solidFill>
                  <a:srgbClr val="FF0000"/>
                </a:solidFill>
                <a:latin typeface="Arial" pitchFamily="34" charset="0"/>
                <a:cs typeface="Arial" pitchFamily="34" charset="0"/>
              </a:rPr>
              <a:t>ratio</a:t>
            </a:r>
            <a:r>
              <a:rPr lang="en-US" sz="2800" dirty="0" smtClean="0">
                <a:ln w="12700">
                  <a:solidFill>
                    <a:schemeClr val="tx1"/>
                  </a:solidFill>
                  <a:prstDash val="solid"/>
                </a:ln>
                <a:solidFill>
                  <a:schemeClr val="tx2"/>
                </a:solidFill>
                <a:latin typeface="Arial" pitchFamily="34" charset="0"/>
                <a:cs typeface="Arial" pitchFamily="34" charset="0"/>
              </a:rPr>
              <a:t> between the </a:t>
            </a:r>
            <a:r>
              <a:rPr lang="en-US" sz="2800" dirty="0" smtClean="0">
                <a:ln w="12700">
                  <a:solidFill>
                    <a:srgbClr val="FF0000"/>
                  </a:solidFill>
                  <a:prstDash val="solid"/>
                </a:ln>
                <a:solidFill>
                  <a:srgbClr val="FF0000"/>
                </a:solidFill>
                <a:latin typeface="Arial" pitchFamily="34" charset="0"/>
                <a:cs typeface="Arial" pitchFamily="34" charset="0"/>
              </a:rPr>
              <a:t>molar mass of the molecular formula</a:t>
            </a:r>
            <a:r>
              <a:rPr lang="en-US" sz="2800" dirty="0" smtClean="0">
                <a:ln w="12700">
                  <a:solidFill>
                    <a:schemeClr val="tx1"/>
                  </a:solidFill>
                  <a:prstDash val="solid"/>
                </a:ln>
                <a:solidFill>
                  <a:schemeClr val="tx2"/>
                </a:solidFill>
                <a:latin typeface="Arial" pitchFamily="34" charset="0"/>
                <a:cs typeface="Arial" pitchFamily="34" charset="0"/>
              </a:rPr>
              <a:t> and the </a:t>
            </a:r>
            <a:r>
              <a:rPr lang="en-US" sz="2800" dirty="0" smtClean="0">
                <a:ln w="12700">
                  <a:solidFill>
                    <a:srgbClr val="FF0000"/>
                  </a:solidFill>
                  <a:prstDash val="solid"/>
                </a:ln>
                <a:solidFill>
                  <a:srgbClr val="FF0000"/>
                </a:solidFill>
                <a:latin typeface="Arial" pitchFamily="34" charset="0"/>
                <a:cs typeface="Arial" pitchFamily="34" charset="0"/>
              </a:rPr>
              <a:t>molar mass of the empirical formula</a:t>
            </a:r>
            <a:r>
              <a:rPr lang="en-US" sz="2800" dirty="0" smtClean="0">
                <a:ln w="12700">
                  <a:solidFill>
                    <a:schemeClr val="tx1"/>
                  </a:solidFill>
                  <a:prstDash val="solid"/>
                </a:ln>
                <a:solidFill>
                  <a:schemeClr val="tx2"/>
                </a:solidFill>
                <a:latin typeface="Arial" pitchFamily="34" charset="0"/>
                <a:cs typeface="Arial" pitchFamily="34" charset="0"/>
              </a:rPr>
              <a:t>.</a:t>
            </a:r>
            <a:endParaRPr lang="en-US" sz="2800" dirty="0">
              <a:ln w="12700">
                <a:solidFill>
                  <a:schemeClr val="tx1"/>
                </a:solidFill>
                <a:prstDash val="solid"/>
              </a:ln>
              <a:solidFill>
                <a:schemeClr val="tx2"/>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763000" cy="1470025"/>
          </a:xfrm>
        </p:spPr>
        <p:txBody>
          <a:bodyPr/>
          <a:lstStyle/>
          <a:p>
            <a:r>
              <a:rPr lang="en-US" b="1" dirty="0" smtClean="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Examples of Empirical &amp; Molecular Formulae</a:t>
            </a:r>
            <a:endParaRPr lang="en-US" b="1" dirty="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19274"/>
            <a:ext cx="8305799"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917575"/>
          </a:xfrm>
        </p:spPr>
        <p:txBody>
          <a:bodyPr>
            <a:normAutofit/>
          </a:bodyPr>
          <a:lstStyle/>
          <a:p>
            <a:r>
              <a:rPr lang="en-US" sz="5400" b="1" dirty="0" smtClean="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Example 1</a:t>
            </a:r>
            <a:endParaRPr lang="en-US" sz="5400" b="1" dirty="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57200" y="4495800"/>
            <a:ext cx="8305800" cy="2057400"/>
          </a:xfrm>
        </p:spPr>
        <p:txBody>
          <a:bodyPr/>
          <a:lstStyle/>
          <a:p>
            <a:pPr algn="l"/>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 sample of a solid is decomposed and found to consist of </a:t>
            </a:r>
            <a:r>
              <a:rPr lang="en-US"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6.52g of potassium</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r>
              <a:rPr lang="en-US"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4.34g of chromium </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and </a:t>
            </a:r>
            <a:r>
              <a:rPr lang="en-US"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5.34g of oxygen</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What is the </a:t>
            </a:r>
            <a:r>
              <a:rPr lang="en-US"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empirical formula</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t>
            </a:r>
            <a:endParaRPr lang="en-US"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43000"/>
            <a:ext cx="4648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762000"/>
          <a:ext cx="7543800" cy="4846320"/>
        </p:xfrm>
        <a:graphic>
          <a:graphicData uri="http://schemas.openxmlformats.org/drawingml/2006/table">
            <a:tbl>
              <a:tblPr firstRow="1" bandRow="1">
                <a:tableStyleId>{5C22544A-7EE6-4342-B048-85BDC9FD1C3A}</a:tableStyleId>
              </a:tblPr>
              <a:tblGrid>
                <a:gridCol w="1885950"/>
                <a:gridCol w="1885950"/>
                <a:gridCol w="1885950"/>
                <a:gridCol w="1885950"/>
              </a:tblGrid>
              <a:tr h="137160">
                <a:tc>
                  <a:txBody>
                    <a:bodyPr/>
                    <a:lstStyle/>
                    <a:p>
                      <a:endParaRPr lang="en-US" sz="28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K</a:t>
                      </a:r>
                      <a:endParaRPr lang="en-US" sz="28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Cr</a:t>
                      </a:r>
                      <a:endParaRPr lang="en-US" sz="28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O</a:t>
                      </a:r>
                      <a:endParaRPr lang="en-US" sz="2800" dirty="0">
                        <a:latin typeface="Arial" pitchFamily="34" charset="0"/>
                        <a:cs typeface="Arial" pitchFamily="34" charset="0"/>
                      </a:endParaRPr>
                    </a:p>
                  </a:txBody>
                  <a:tcPr/>
                </a:tc>
              </a:tr>
              <a:tr h="370840">
                <a:tc>
                  <a:txBody>
                    <a:bodyPr/>
                    <a:lstStyle/>
                    <a:p>
                      <a:r>
                        <a:rPr lang="en-US" sz="2000" dirty="0" smtClean="0">
                          <a:latin typeface="Arial" pitchFamily="34" charset="0"/>
                          <a:cs typeface="Arial" pitchFamily="34" charset="0"/>
                        </a:rPr>
                        <a:t>mass</a:t>
                      </a:r>
                      <a:r>
                        <a:rPr lang="en-US" sz="2000" baseline="0" dirty="0" smtClean="0">
                          <a:latin typeface="Arial" pitchFamily="34" charset="0"/>
                          <a:cs typeface="Arial" pitchFamily="34" charset="0"/>
                        </a:rPr>
                        <a:t> (in grams)</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6.52</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4.34</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5.34</a:t>
                      </a:r>
                      <a:endParaRPr lang="en-US" sz="2000" dirty="0">
                        <a:latin typeface="Arial" pitchFamily="34" charset="0"/>
                        <a:cs typeface="Arial" pitchFamily="34" charset="0"/>
                      </a:endParaRPr>
                    </a:p>
                  </a:txBody>
                  <a:tcPr/>
                </a:tc>
              </a:tr>
              <a:tr h="370840">
                <a:tc>
                  <a:txBody>
                    <a:bodyPr/>
                    <a:lstStyle/>
                    <a:p>
                      <a:r>
                        <a:rPr lang="en-US" sz="2000" dirty="0" smtClean="0">
                          <a:latin typeface="Arial" pitchFamily="34" charset="0"/>
                          <a:cs typeface="Arial" pitchFamily="34" charset="0"/>
                        </a:rPr>
                        <a:t>molar mass (in gmol</a:t>
                      </a:r>
                      <a:r>
                        <a:rPr lang="en-US" sz="2000" baseline="30000" dirty="0" smtClean="0">
                          <a:latin typeface="Arial" pitchFamily="34" charset="0"/>
                          <a:cs typeface="Arial" pitchFamily="34" charset="0"/>
                        </a:rPr>
                        <a:t>-1</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39</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52</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16</a:t>
                      </a:r>
                      <a:endParaRPr lang="en-US" sz="2000" dirty="0">
                        <a:latin typeface="Arial" pitchFamily="34" charset="0"/>
                        <a:cs typeface="Arial" pitchFamily="34" charset="0"/>
                      </a:endParaRPr>
                    </a:p>
                  </a:txBody>
                  <a:tcPr/>
                </a:tc>
              </a:tr>
              <a:tr h="370840">
                <a:tc>
                  <a:txBody>
                    <a:bodyPr/>
                    <a:lstStyle/>
                    <a:p>
                      <a:r>
                        <a:rPr lang="en-US" sz="2000" dirty="0" smtClean="0">
                          <a:latin typeface="Arial" pitchFamily="34" charset="0"/>
                          <a:cs typeface="Arial" pitchFamily="34" charset="0"/>
                        </a:rPr>
                        <a:t>number of</a:t>
                      </a:r>
                      <a:r>
                        <a:rPr lang="en-US" sz="2000" baseline="0" dirty="0" smtClean="0">
                          <a:latin typeface="Arial" pitchFamily="34" charset="0"/>
                          <a:cs typeface="Arial" pitchFamily="34" charset="0"/>
                        </a:rPr>
                        <a:t> moles</a:t>
                      </a:r>
                      <a:endParaRPr lang="en-US" sz="2000" dirty="0">
                        <a:latin typeface="Arial" pitchFamily="34" charset="0"/>
                        <a:cs typeface="Arial" pitchFamily="34" charset="0"/>
                      </a:endParaRPr>
                    </a:p>
                  </a:txBody>
                  <a:tcPr/>
                </a:tc>
                <a:tc>
                  <a:txBody>
                    <a:bodyPr/>
                    <a:lstStyle/>
                    <a:p>
                      <a:r>
                        <a:rPr lang="en-US" sz="2000" u="sng" dirty="0" smtClean="0">
                          <a:latin typeface="Arial" pitchFamily="34" charset="0"/>
                          <a:cs typeface="Arial" pitchFamily="34" charset="0"/>
                        </a:rPr>
                        <a:t>6.52</a:t>
                      </a:r>
                      <a:r>
                        <a:rPr lang="en-US" sz="2000" dirty="0" smtClean="0">
                          <a:latin typeface="Arial" pitchFamily="34" charset="0"/>
                          <a:cs typeface="Arial" pitchFamily="34" charset="0"/>
                        </a:rPr>
                        <a:t>  = 0.167</a:t>
                      </a:r>
                    </a:p>
                    <a:p>
                      <a:r>
                        <a:rPr lang="en-US" sz="2000" dirty="0" smtClean="0">
                          <a:latin typeface="Arial" pitchFamily="34" charset="0"/>
                          <a:cs typeface="Arial" pitchFamily="34" charset="0"/>
                        </a:rPr>
                        <a:t>  39</a:t>
                      </a:r>
                      <a:endParaRPr lang="en-US" sz="2000" dirty="0">
                        <a:latin typeface="Arial" pitchFamily="34" charset="0"/>
                        <a:cs typeface="Arial" pitchFamily="34" charset="0"/>
                      </a:endParaRPr>
                    </a:p>
                  </a:txBody>
                  <a:tcPr/>
                </a:tc>
                <a:tc>
                  <a:txBody>
                    <a:bodyPr/>
                    <a:lstStyle/>
                    <a:p>
                      <a:r>
                        <a:rPr lang="en-US" sz="2000" u="sng" dirty="0" smtClean="0">
                          <a:latin typeface="Arial" pitchFamily="34" charset="0"/>
                          <a:cs typeface="Arial" pitchFamily="34" charset="0"/>
                        </a:rPr>
                        <a:t>4.34</a:t>
                      </a:r>
                      <a:r>
                        <a:rPr lang="en-US" sz="2000" dirty="0" smtClean="0">
                          <a:latin typeface="Arial" pitchFamily="34" charset="0"/>
                          <a:cs typeface="Arial" pitchFamily="34" charset="0"/>
                        </a:rPr>
                        <a:t>   = 0.083</a:t>
                      </a:r>
                    </a:p>
                    <a:p>
                      <a:r>
                        <a:rPr lang="en-US" sz="2000" dirty="0" smtClean="0">
                          <a:latin typeface="Arial" pitchFamily="34" charset="0"/>
                          <a:cs typeface="Arial" pitchFamily="34" charset="0"/>
                        </a:rPr>
                        <a:t>  52 </a:t>
                      </a:r>
                      <a:endParaRPr lang="en-US" sz="2000" dirty="0">
                        <a:latin typeface="Arial" pitchFamily="34" charset="0"/>
                        <a:cs typeface="Arial" pitchFamily="34" charset="0"/>
                      </a:endParaRPr>
                    </a:p>
                  </a:txBody>
                  <a:tcPr/>
                </a:tc>
                <a:tc>
                  <a:txBody>
                    <a:bodyPr/>
                    <a:lstStyle/>
                    <a:p>
                      <a:r>
                        <a:rPr lang="en-US" sz="2000" u="sng" dirty="0" smtClean="0">
                          <a:latin typeface="Arial" pitchFamily="34" charset="0"/>
                          <a:cs typeface="Arial" pitchFamily="34" charset="0"/>
                        </a:rPr>
                        <a:t>5.34</a:t>
                      </a:r>
                      <a:r>
                        <a:rPr lang="en-US" sz="2000" dirty="0" smtClean="0">
                          <a:latin typeface="Arial" pitchFamily="34" charset="0"/>
                          <a:cs typeface="Arial" pitchFamily="34" charset="0"/>
                        </a:rPr>
                        <a:t>  = 0.333</a:t>
                      </a:r>
                    </a:p>
                    <a:p>
                      <a:r>
                        <a:rPr lang="en-US" sz="2000" dirty="0" smtClean="0">
                          <a:latin typeface="Arial" pitchFamily="34" charset="0"/>
                          <a:cs typeface="Arial" pitchFamily="34" charset="0"/>
                        </a:rPr>
                        <a:t>  16</a:t>
                      </a:r>
                      <a:endParaRPr lang="en-US" sz="2000" dirty="0">
                        <a:latin typeface="Arial" pitchFamily="34" charset="0"/>
                        <a:cs typeface="Arial" pitchFamily="34" charset="0"/>
                      </a:endParaRPr>
                    </a:p>
                  </a:txBody>
                  <a:tcPr/>
                </a:tc>
              </a:tr>
              <a:tr h="1493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Arial" pitchFamily="34" charset="0"/>
                          <a:ea typeface="+mn-ea"/>
                          <a:cs typeface="Arial" pitchFamily="34" charset="0"/>
                        </a:rPr>
                        <a:t>÷ by smallest number to get whole number ratio, i.e.</a:t>
                      </a:r>
                      <a:r>
                        <a:rPr lang="en-US" sz="2000" kern="1200" baseline="0" dirty="0" smtClean="0">
                          <a:solidFill>
                            <a:schemeClr val="dk1"/>
                          </a:solidFill>
                          <a:latin typeface="Arial" pitchFamily="34" charset="0"/>
                          <a:ea typeface="+mn-ea"/>
                          <a:cs typeface="Arial" pitchFamily="34" charset="0"/>
                        </a:rPr>
                        <a:t> </a:t>
                      </a:r>
                      <a:r>
                        <a:rPr lang="en-US" sz="2000" kern="1200" dirty="0" smtClean="0">
                          <a:solidFill>
                            <a:schemeClr val="dk1"/>
                          </a:solidFill>
                          <a:latin typeface="Arial" pitchFamily="34" charset="0"/>
                          <a:ea typeface="+mn-ea"/>
                          <a:cs typeface="Arial" pitchFamily="34" charset="0"/>
                        </a:rPr>
                        <a:t>÷ 0.083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dirty="0" smtClean="0">
                        <a:solidFill>
                          <a:schemeClr val="dk1"/>
                        </a:solidFill>
                        <a:latin typeface="Arial" pitchFamily="34" charset="0"/>
                        <a:ea typeface="+mn-ea"/>
                        <a:cs typeface="Arial" pitchFamily="34" charset="0"/>
                      </a:endParaRPr>
                    </a:p>
                    <a:p>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2</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1</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4</a:t>
                      </a:r>
                      <a:endParaRPr lang="en-US" sz="2000" dirty="0">
                        <a:latin typeface="Arial" pitchFamily="34" charset="0"/>
                        <a:cs typeface="Arial" pitchFamily="34" charset="0"/>
                      </a:endParaRPr>
                    </a:p>
                  </a:txBody>
                  <a:tcPr/>
                </a:tc>
              </a:tr>
            </a:tbl>
          </a:graphicData>
        </a:graphic>
      </p:graphicFrame>
      <p:sp>
        <p:nvSpPr>
          <p:cNvPr id="6" name="TextBox 5"/>
          <p:cNvSpPr txBox="1"/>
          <p:nvPr/>
        </p:nvSpPr>
        <p:spPr>
          <a:xfrm>
            <a:off x="1219200" y="228600"/>
            <a:ext cx="1711698" cy="523220"/>
          </a:xfrm>
          <a:prstGeom prst="rect">
            <a:avLst/>
          </a:prstGeom>
          <a:noFill/>
        </p:spPr>
        <p:txBody>
          <a:bodyPr wrap="square" rtlCol="0">
            <a:spAutoFit/>
          </a:bodyPr>
          <a:lstStyle/>
          <a:p>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Answer</a:t>
            </a:r>
            <a:endParaRPr lang="en-US" sz="2800" b="1" dirty="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7" name="TextBox 6"/>
          <p:cNvSpPr txBox="1"/>
          <p:nvPr/>
        </p:nvSpPr>
        <p:spPr>
          <a:xfrm>
            <a:off x="914400" y="5867400"/>
            <a:ext cx="5267789" cy="523220"/>
          </a:xfrm>
          <a:prstGeom prst="rect">
            <a:avLst/>
          </a:prstGeom>
          <a:noFill/>
        </p:spPr>
        <p:txBody>
          <a:bodyPr wrap="none" rtlCol="0">
            <a:spAutoFit/>
          </a:bodyPr>
          <a:lstStyle/>
          <a:p>
            <a:r>
              <a:rPr lang="en-US" sz="2800" dirty="0" smtClean="0">
                <a:solidFill>
                  <a:srgbClr val="FF0000"/>
                </a:solidFill>
                <a:latin typeface="Arial" pitchFamily="34" charset="0"/>
                <a:cs typeface="Arial" pitchFamily="34" charset="0"/>
              </a:rPr>
              <a:t>The empirical formula is K</a:t>
            </a:r>
            <a:r>
              <a:rPr lang="en-US" sz="2800" baseline="-25000" dirty="0" smtClean="0">
                <a:solidFill>
                  <a:srgbClr val="FF0000"/>
                </a:solidFill>
                <a:latin typeface="Arial" pitchFamily="34" charset="0"/>
                <a:cs typeface="Arial" pitchFamily="34" charset="0"/>
              </a:rPr>
              <a:t>2</a:t>
            </a:r>
            <a:r>
              <a:rPr lang="en-US" sz="2800" dirty="0" smtClean="0">
                <a:solidFill>
                  <a:srgbClr val="FF0000"/>
                </a:solidFill>
                <a:latin typeface="Arial" pitchFamily="34" charset="0"/>
                <a:cs typeface="Arial" pitchFamily="34" charset="0"/>
              </a:rPr>
              <a:t>CrO</a:t>
            </a:r>
            <a:r>
              <a:rPr lang="en-US" sz="2800" baseline="-25000" dirty="0" smtClean="0">
                <a:solidFill>
                  <a:srgbClr val="FF0000"/>
                </a:solidFill>
                <a:latin typeface="Arial" pitchFamily="34" charset="0"/>
                <a:cs typeface="Arial" pitchFamily="34" charset="0"/>
              </a:rPr>
              <a:t>4</a:t>
            </a:r>
            <a:endParaRPr lang="en-US" sz="2800" baseline="-25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noAutofit/>
          </a:bodyPr>
          <a:lstStyle/>
          <a:p>
            <a:r>
              <a:rPr lang="en-US" sz="54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Simplified method for mole conversions</a:t>
            </a:r>
            <a:endParaRPr lang="en-US" sz="54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descr="moles.jpg">
            <a:hlinkClick r:id="rId2" action="ppaction://hlinkfile"/>
          </p:cNvPr>
          <p:cNvPicPr>
            <a:picLocks noChangeAspect="1"/>
          </p:cNvPicPr>
          <p:nvPr/>
        </p:nvPicPr>
        <p:blipFill>
          <a:blip r:embed="rId3"/>
          <a:stretch>
            <a:fillRect/>
          </a:stretch>
        </p:blipFill>
        <p:spPr>
          <a:xfrm>
            <a:off x="533400" y="2286000"/>
            <a:ext cx="8229600" cy="426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5175"/>
          </a:xfrm>
        </p:spPr>
        <p:txBody>
          <a:bodyPr>
            <a:noAutofit/>
          </a:bodyPr>
          <a:lstStyle/>
          <a:p>
            <a:r>
              <a:rPr lang="en-US" sz="5400" b="1" dirty="0" smtClean="0">
                <a:ln w="12700">
                  <a:solidFill>
                    <a:schemeClr val="tx1"/>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Example 2</a:t>
            </a:r>
            <a:endParaRPr lang="en-US" sz="5400" dirty="0">
              <a:solidFill>
                <a:schemeClr val="accent1"/>
              </a:solidFill>
            </a:endParaRPr>
          </a:p>
        </p:txBody>
      </p:sp>
      <p:sp>
        <p:nvSpPr>
          <p:cNvPr id="3" name="Subtitle 2"/>
          <p:cNvSpPr>
            <a:spLocks noGrp="1"/>
          </p:cNvSpPr>
          <p:nvPr>
            <p:ph type="subTitle" idx="1"/>
          </p:nvPr>
        </p:nvSpPr>
        <p:spPr>
          <a:xfrm>
            <a:off x="228600" y="3505200"/>
            <a:ext cx="8610600" cy="3200400"/>
          </a:xfrm>
        </p:spPr>
        <p:txBody>
          <a:bodyPr>
            <a:normAutofit lnSpcReduction="10000"/>
          </a:bodyPr>
          <a:lstStyle/>
          <a:p>
            <a:pPr algn="l"/>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Glucose is a sugar that is metabolised by the body to produce energy. Glucose is composed of hydrogen, carbon and oxygen. The percentage composition is </a:t>
            </a:r>
            <a:r>
              <a:rPr lang="en-US"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40% C, 6.7% H and 53.3% O</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The </a:t>
            </a:r>
            <a:r>
              <a:rPr lang="en-US"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molar mass of glucose is 180gmol</a:t>
            </a:r>
            <a:r>
              <a:rPr lang="en-US" b="1" baseline="30000"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-1</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Calculate the </a:t>
            </a:r>
            <a:r>
              <a:rPr lang="en-US"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molecular formula</a:t>
            </a:r>
            <a:r>
              <a:rPr lang="en-US" dirty="0" smtClean="0"/>
              <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066800"/>
            <a:ext cx="2971799" cy="254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en-US" dirty="0" smtClean="0"/>
              <a:t>Answer</a:t>
            </a:r>
            <a:endParaRPr lang="en-US" dirty="0"/>
          </a:p>
        </p:txBody>
      </p:sp>
      <p:graphicFrame>
        <p:nvGraphicFramePr>
          <p:cNvPr id="4" name="Content Placeholder 3"/>
          <p:cNvGraphicFramePr>
            <a:graphicFrameLocks noGrp="1"/>
          </p:cNvGraphicFramePr>
          <p:nvPr>
            <p:ph idx="1"/>
          </p:nvPr>
        </p:nvGraphicFramePr>
        <p:xfrm>
          <a:off x="457200" y="838200"/>
          <a:ext cx="8229600" cy="34848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r>
                        <a:rPr lang="en-US" dirty="0" smtClean="0"/>
                        <a:t>C</a:t>
                      </a:r>
                      <a:endParaRPr lang="en-US" dirty="0"/>
                    </a:p>
                  </a:txBody>
                  <a:tcPr/>
                </a:tc>
                <a:tc>
                  <a:txBody>
                    <a:bodyPr/>
                    <a:lstStyle/>
                    <a:p>
                      <a:r>
                        <a:rPr lang="en-US" dirty="0" smtClean="0"/>
                        <a:t>H</a:t>
                      </a:r>
                      <a:endParaRPr lang="en-US" dirty="0"/>
                    </a:p>
                  </a:txBody>
                  <a:tcPr/>
                </a:tc>
                <a:tc>
                  <a:txBody>
                    <a:bodyPr/>
                    <a:lstStyle/>
                    <a:p>
                      <a:r>
                        <a:rPr lang="en-US" dirty="0" smtClean="0"/>
                        <a:t>O</a:t>
                      </a:r>
                      <a:endParaRPr lang="en-US" dirty="0"/>
                    </a:p>
                  </a:txBody>
                  <a:tcPr/>
                </a:tc>
              </a:tr>
              <a:tr h="370840">
                <a:tc>
                  <a:txBody>
                    <a:bodyPr/>
                    <a:lstStyle/>
                    <a:p>
                      <a:r>
                        <a:rPr lang="en-US" sz="1800" dirty="0" smtClean="0">
                          <a:latin typeface="Arial" pitchFamily="34" charset="0"/>
                          <a:cs typeface="Arial" pitchFamily="34" charset="0"/>
                        </a:rPr>
                        <a:t>mass</a:t>
                      </a:r>
                      <a:r>
                        <a:rPr lang="en-US" sz="1800" baseline="0" dirty="0" smtClean="0">
                          <a:latin typeface="Arial" pitchFamily="34" charset="0"/>
                          <a:cs typeface="Arial" pitchFamily="34" charset="0"/>
                        </a:rPr>
                        <a:t> (in grams)</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40</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6.7</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53.3</a:t>
                      </a:r>
                      <a:endParaRPr lang="en-US" sz="1800" dirty="0">
                        <a:latin typeface="Arial" pitchFamily="34" charset="0"/>
                        <a:cs typeface="Arial" pitchFamily="34" charset="0"/>
                      </a:endParaRPr>
                    </a:p>
                  </a:txBody>
                  <a:tcPr/>
                </a:tc>
              </a:tr>
              <a:tr h="370840">
                <a:tc>
                  <a:txBody>
                    <a:bodyPr/>
                    <a:lstStyle/>
                    <a:p>
                      <a:r>
                        <a:rPr lang="en-US" sz="1800" dirty="0" smtClean="0">
                          <a:latin typeface="Arial" pitchFamily="34" charset="0"/>
                          <a:cs typeface="Arial" pitchFamily="34" charset="0"/>
                        </a:rPr>
                        <a:t>molar mass (in gmol</a:t>
                      </a:r>
                      <a:r>
                        <a:rPr lang="en-US" sz="1800" baseline="30000" dirty="0" smtClean="0">
                          <a:latin typeface="Arial" pitchFamily="34" charset="0"/>
                          <a:cs typeface="Arial" pitchFamily="34" charset="0"/>
                        </a:rPr>
                        <a:t>-1</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12</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1</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16</a:t>
                      </a:r>
                      <a:endParaRPr lang="en-US" sz="1800" dirty="0">
                        <a:latin typeface="Arial" pitchFamily="34" charset="0"/>
                        <a:cs typeface="Arial" pitchFamily="34" charset="0"/>
                      </a:endParaRPr>
                    </a:p>
                  </a:txBody>
                  <a:tcPr/>
                </a:tc>
              </a:tr>
              <a:tr h="370840">
                <a:tc>
                  <a:txBody>
                    <a:bodyPr/>
                    <a:lstStyle/>
                    <a:p>
                      <a:r>
                        <a:rPr lang="en-US" sz="1800" dirty="0" smtClean="0">
                          <a:latin typeface="Arial" pitchFamily="34" charset="0"/>
                          <a:cs typeface="Arial" pitchFamily="34" charset="0"/>
                        </a:rPr>
                        <a:t>number of</a:t>
                      </a:r>
                      <a:r>
                        <a:rPr lang="en-US" sz="1800" baseline="0" dirty="0" smtClean="0">
                          <a:latin typeface="Arial" pitchFamily="34" charset="0"/>
                          <a:cs typeface="Arial" pitchFamily="34" charset="0"/>
                        </a:rPr>
                        <a:t> moles</a:t>
                      </a:r>
                      <a:endParaRPr lang="en-US" sz="1800" dirty="0">
                        <a:latin typeface="Arial" pitchFamily="34" charset="0"/>
                        <a:cs typeface="Arial" pitchFamily="34" charset="0"/>
                      </a:endParaRPr>
                    </a:p>
                  </a:txBody>
                  <a:tcPr/>
                </a:tc>
                <a:tc>
                  <a:txBody>
                    <a:bodyPr/>
                    <a:lstStyle/>
                    <a:p>
                      <a:r>
                        <a:rPr lang="en-US" sz="1800" u="none" dirty="0" smtClean="0">
                          <a:latin typeface="Arial" pitchFamily="34" charset="0"/>
                          <a:cs typeface="Arial" pitchFamily="34" charset="0"/>
                        </a:rPr>
                        <a:t>  </a:t>
                      </a:r>
                      <a:r>
                        <a:rPr lang="en-US" sz="1800" u="sng" dirty="0" smtClean="0">
                          <a:latin typeface="Arial" pitchFamily="34" charset="0"/>
                          <a:cs typeface="Arial" pitchFamily="34" charset="0"/>
                        </a:rPr>
                        <a:t>40</a:t>
                      </a:r>
                      <a:r>
                        <a:rPr lang="en-US" sz="1800" dirty="0" smtClean="0">
                          <a:latin typeface="Arial" pitchFamily="34" charset="0"/>
                          <a:cs typeface="Arial" pitchFamily="34" charset="0"/>
                        </a:rPr>
                        <a:t>  = 3.3</a:t>
                      </a:r>
                    </a:p>
                    <a:p>
                      <a:r>
                        <a:rPr lang="en-US" sz="1800" dirty="0" smtClean="0">
                          <a:latin typeface="Arial" pitchFamily="34" charset="0"/>
                          <a:cs typeface="Arial" pitchFamily="34" charset="0"/>
                        </a:rPr>
                        <a:t>  12</a:t>
                      </a:r>
                      <a:endParaRPr lang="en-US" sz="1800" dirty="0">
                        <a:latin typeface="Arial" pitchFamily="34" charset="0"/>
                        <a:cs typeface="Arial" pitchFamily="34" charset="0"/>
                      </a:endParaRPr>
                    </a:p>
                  </a:txBody>
                  <a:tcPr/>
                </a:tc>
                <a:tc>
                  <a:txBody>
                    <a:bodyPr/>
                    <a:lstStyle/>
                    <a:p>
                      <a:r>
                        <a:rPr lang="en-US" sz="1800" u="sng" dirty="0" smtClean="0">
                          <a:latin typeface="Arial" pitchFamily="34" charset="0"/>
                          <a:cs typeface="Arial" pitchFamily="34" charset="0"/>
                        </a:rPr>
                        <a:t>6.7</a:t>
                      </a:r>
                      <a:r>
                        <a:rPr lang="en-US" sz="1800" dirty="0" smtClean="0">
                          <a:latin typeface="Arial" pitchFamily="34" charset="0"/>
                          <a:cs typeface="Arial" pitchFamily="34" charset="0"/>
                        </a:rPr>
                        <a:t>   = 6.7</a:t>
                      </a:r>
                    </a:p>
                    <a:p>
                      <a:r>
                        <a:rPr lang="en-US" sz="1800" dirty="0" smtClean="0">
                          <a:latin typeface="Arial" pitchFamily="34" charset="0"/>
                          <a:cs typeface="Arial" pitchFamily="34" charset="0"/>
                        </a:rPr>
                        <a:t> 1 </a:t>
                      </a:r>
                      <a:endParaRPr lang="en-US" sz="1800" dirty="0">
                        <a:latin typeface="Arial" pitchFamily="34" charset="0"/>
                        <a:cs typeface="Arial" pitchFamily="34" charset="0"/>
                      </a:endParaRPr>
                    </a:p>
                  </a:txBody>
                  <a:tcPr/>
                </a:tc>
                <a:tc>
                  <a:txBody>
                    <a:bodyPr/>
                    <a:lstStyle/>
                    <a:p>
                      <a:r>
                        <a:rPr lang="en-US" sz="1800" u="sng" dirty="0" smtClean="0">
                          <a:latin typeface="Arial" pitchFamily="34" charset="0"/>
                          <a:cs typeface="Arial" pitchFamily="34" charset="0"/>
                        </a:rPr>
                        <a:t>53.3</a:t>
                      </a:r>
                      <a:r>
                        <a:rPr lang="en-US" sz="1800" dirty="0" smtClean="0">
                          <a:latin typeface="Arial" pitchFamily="34" charset="0"/>
                          <a:cs typeface="Arial" pitchFamily="34" charset="0"/>
                        </a:rPr>
                        <a:t>  = 3.3</a:t>
                      </a:r>
                    </a:p>
                    <a:p>
                      <a:r>
                        <a:rPr lang="en-US" sz="1800" dirty="0" smtClean="0">
                          <a:latin typeface="Arial" pitchFamily="34" charset="0"/>
                          <a:cs typeface="Arial" pitchFamily="34" charset="0"/>
                        </a:rPr>
                        <a:t>  16</a:t>
                      </a:r>
                      <a:endParaRPr lang="en-US" sz="1800" dirty="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Arial" pitchFamily="34" charset="0"/>
                          <a:ea typeface="+mn-ea"/>
                          <a:cs typeface="Arial" pitchFamily="34" charset="0"/>
                        </a:rPr>
                        <a:t>÷ by smallest number to get whole number ratio, i.e.</a:t>
                      </a:r>
                      <a:r>
                        <a:rPr lang="en-US" sz="1800" kern="1200" baseline="0" dirty="0" smtClean="0">
                          <a:solidFill>
                            <a:schemeClr val="dk1"/>
                          </a:solidFill>
                          <a:latin typeface="Arial" pitchFamily="34" charset="0"/>
                          <a:ea typeface="+mn-ea"/>
                          <a:cs typeface="Arial" pitchFamily="34" charset="0"/>
                        </a:rPr>
                        <a:t> </a:t>
                      </a:r>
                      <a:r>
                        <a:rPr lang="en-US" sz="1800" kern="1200" dirty="0" smtClean="0">
                          <a:solidFill>
                            <a:schemeClr val="dk1"/>
                          </a:solidFill>
                          <a:latin typeface="Arial" pitchFamily="34" charset="0"/>
                          <a:ea typeface="+mn-ea"/>
                          <a:cs typeface="Arial" pitchFamily="34" charset="0"/>
                        </a:rPr>
                        <a:t>÷ 0.083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Arial" pitchFamily="34" charset="0"/>
                        <a:ea typeface="+mn-ea"/>
                        <a:cs typeface="Arial" pitchFamily="34" charset="0"/>
                      </a:endParaRPr>
                    </a:p>
                  </a:txBody>
                  <a:tcPr/>
                </a:tc>
                <a:tc>
                  <a:txBody>
                    <a:bodyPr/>
                    <a:lstStyle/>
                    <a:p>
                      <a:r>
                        <a:rPr lang="en-US" sz="1800" dirty="0" smtClean="0">
                          <a:latin typeface="Arial" pitchFamily="34" charset="0"/>
                          <a:cs typeface="Arial" pitchFamily="34" charset="0"/>
                        </a:rPr>
                        <a:t>1</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2</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1</a:t>
                      </a:r>
                      <a:endParaRPr lang="en-US" sz="1800" dirty="0">
                        <a:latin typeface="Arial" pitchFamily="34" charset="0"/>
                        <a:cs typeface="Arial" pitchFamily="34" charset="0"/>
                      </a:endParaRPr>
                    </a:p>
                  </a:txBody>
                  <a:tcPr/>
                </a:tc>
              </a:tr>
            </a:tbl>
          </a:graphicData>
        </a:graphic>
      </p:graphicFrame>
      <p:sp>
        <p:nvSpPr>
          <p:cNvPr id="5" name="TextBox 4"/>
          <p:cNvSpPr txBox="1"/>
          <p:nvPr/>
        </p:nvSpPr>
        <p:spPr>
          <a:xfrm>
            <a:off x="457200" y="4495800"/>
            <a:ext cx="7010400" cy="2308324"/>
          </a:xfrm>
          <a:prstGeom prst="rect">
            <a:avLst/>
          </a:prstGeom>
          <a:noFill/>
        </p:spPr>
        <p:txBody>
          <a:bodyPr wrap="square" rtlCol="0">
            <a:spAutoFit/>
          </a:bodyPr>
          <a:lstStyle/>
          <a:p>
            <a:r>
              <a:rPr lang="en-US" sz="2400" dirty="0" smtClean="0"/>
              <a:t>The empirical formula is CH</a:t>
            </a:r>
            <a:r>
              <a:rPr lang="en-US" sz="2400" baseline="-25000" dirty="0" smtClean="0"/>
              <a:t>2</a:t>
            </a:r>
            <a:r>
              <a:rPr lang="en-US" sz="2400" dirty="0" smtClean="0"/>
              <a:t>O</a:t>
            </a:r>
          </a:p>
          <a:p>
            <a:r>
              <a:rPr lang="en-US" sz="2400" dirty="0" smtClean="0">
                <a:solidFill>
                  <a:srgbClr val="FF0000"/>
                </a:solidFill>
              </a:rPr>
              <a:t>M(CH</a:t>
            </a:r>
            <a:r>
              <a:rPr lang="en-US" sz="2400" baseline="-25000" dirty="0" smtClean="0">
                <a:solidFill>
                  <a:srgbClr val="FF0000"/>
                </a:solidFill>
              </a:rPr>
              <a:t>2</a:t>
            </a:r>
            <a:r>
              <a:rPr lang="en-US" sz="2400" dirty="0" smtClean="0">
                <a:solidFill>
                  <a:srgbClr val="FF0000"/>
                </a:solidFill>
              </a:rPr>
              <a:t>O)</a:t>
            </a:r>
            <a:r>
              <a:rPr lang="en-US" sz="2400" dirty="0" smtClean="0"/>
              <a:t> = 12 + (2x1) + 16 = 30gmol</a:t>
            </a:r>
            <a:r>
              <a:rPr lang="en-US" sz="2400" baseline="30000" dirty="0" smtClean="0"/>
              <a:t>-1</a:t>
            </a:r>
          </a:p>
          <a:p>
            <a:r>
              <a:rPr lang="en-US" sz="2400" dirty="0" smtClean="0">
                <a:solidFill>
                  <a:srgbClr val="FF0000"/>
                </a:solidFill>
              </a:rPr>
              <a:t>M(Glucose)</a:t>
            </a:r>
            <a:r>
              <a:rPr lang="en-US" sz="2400" dirty="0" smtClean="0"/>
              <a:t> = 180gmol</a:t>
            </a:r>
            <a:r>
              <a:rPr lang="en-US" sz="2400" baseline="30000" dirty="0" smtClean="0"/>
              <a:t>-1</a:t>
            </a:r>
          </a:p>
          <a:p>
            <a:r>
              <a:rPr lang="en-US" sz="2400" dirty="0" smtClean="0">
                <a:solidFill>
                  <a:srgbClr val="FF0000"/>
                </a:solidFill>
              </a:rPr>
              <a:t>Ratio</a:t>
            </a:r>
            <a:r>
              <a:rPr lang="en-US" sz="2400" dirty="0" smtClean="0"/>
              <a:t> between glucose and CH</a:t>
            </a:r>
            <a:r>
              <a:rPr lang="en-US" sz="2400" baseline="-25000" dirty="0" smtClean="0"/>
              <a:t>2</a:t>
            </a:r>
            <a:r>
              <a:rPr lang="en-US" sz="2400" dirty="0" smtClean="0"/>
              <a:t>O = </a:t>
            </a:r>
            <a:r>
              <a:rPr lang="en-US" sz="2400" u="sng" dirty="0" smtClean="0"/>
              <a:t>180</a:t>
            </a:r>
            <a:r>
              <a:rPr lang="en-US" sz="2400" dirty="0" smtClean="0"/>
              <a:t> = 6</a:t>
            </a:r>
          </a:p>
          <a:p>
            <a:r>
              <a:rPr lang="en-US" sz="2400" dirty="0" smtClean="0"/>
              <a:t>                                                                 30</a:t>
            </a:r>
          </a:p>
          <a:p>
            <a:r>
              <a:rPr lang="en-US" sz="2400" dirty="0" smtClean="0"/>
              <a:t>So, molecular formula is </a:t>
            </a:r>
            <a:r>
              <a:rPr lang="en-US" sz="2400" dirty="0" smtClean="0">
                <a:solidFill>
                  <a:srgbClr val="FF0000"/>
                </a:solidFill>
              </a:rPr>
              <a:t>C</a:t>
            </a:r>
            <a:r>
              <a:rPr lang="en-US" sz="2400" baseline="-25000" dirty="0" smtClean="0">
                <a:solidFill>
                  <a:srgbClr val="FF0000"/>
                </a:solidFill>
              </a:rPr>
              <a:t>6</a:t>
            </a:r>
            <a:r>
              <a:rPr lang="en-US" sz="2400" dirty="0" smtClean="0">
                <a:solidFill>
                  <a:srgbClr val="FF0000"/>
                </a:solidFill>
              </a:rPr>
              <a:t>H</a:t>
            </a:r>
            <a:r>
              <a:rPr lang="en-US" sz="2400" baseline="-25000" dirty="0" smtClean="0">
                <a:solidFill>
                  <a:srgbClr val="FF0000"/>
                </a:solidFill>
              </a:rPr>
              <a:t>12</a:t>
            </a:r>
            <a:r>
              <a:rPr lang="en-US" sz="2400" dirty="0" smtClean="0">
                <a:solidFill>
                  <a:srgbClr val="FF0000"/>
                </a:solidFill>
              </a:rPr>
              <a:t>O</a:t>
            </a:r>
            <a:r>
              <a:rPr lang="en-US" sz="2400" baseline="-25000" dirty="0" smtClean="0">
                <a:solidFill>
                  <a:srgbClr val="FF0000"/>
                </a:solidFill>
              </a:rPr>
              <a:t>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688975"/>
          </a:xfrm>
        </p:spPr>
        <p:txBody>
          <a:bodyPr>
            <a:noAutofit/>
          </a:bodyPr>
          <a:lstStyle/>
          <a:p>
            <a:r>
              <a:rPr lang="en-US" sz="6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Percentage Purity</a:t>
            </a:r>
            <a:endParaRPr lang="en-US" sz="6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71600"/>
            <a:ext cx="5715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650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8975"/>
          </a:xfrm>
        </p:spPr>
        <p:txBody>
          <a:bodyPr>
            <a:noAutofit/>
          </a:bodyPr>
          <a:lstStyle/>
          <a:p>
            <a:r>
              <a:rPr lang="en-US" sz="6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Percentage Purity</a:t>
            </a:r>
            <a:endParaRPr lang="en-US" sz="6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28600" y="990600"/>
            <a:ext cx="8763000" cy="5715000"/>
          </a:xfrm>
        </p:spPr>
        <p:txBody>
          <a:bodyPr>
            <a:normAutofit/>
          </a:bodyPr>
          <a:lstStyle/>
          <a:p>
            <a:pPr algn="l"/>
            <a:r>
              <a:rPr lang="en-US" sz="2400" dirty="0" smtClean="0">
                <a:solidFill>
                  <a:schemeClr val="tx1"/>
                </a:solidFill>
                <a:latin typeface="Arial" pitchFamily="34" charset="0"/>
                <a:cs typeface="Arial" pitchFamily="34" charset="0"/>
              </a:rPr>
              <a:t>We can use titrations to find out how pure a sample is.</a:t>
            </a:r>
          </a:p>
          <a:p>
            <a:pPr algn="l"/>
            <a:endParaRPr lang="en-US" sz="2400" u="sng" dirty="0" smtClean="0">
              <a:solidFill>
                <a:srgbClr val="FF0000"/>
              </a:solidFill>
              <a:latin typeface="Arial" pitchFamily="34" charset="0"/>
              <a:cs typeface="Arial" pitchFamily="34" charset="0"/>
            </a:endParaRPr>
          </a:p>
          <a:p>
            <a:pPr algn="l"/>
            <a:r>
              <a:rPr lang="en-US" sz="2400" u="sng" dirty="0" smtClean="0">
                <a:solidFill>
                  <a:srgbClr val="FF0000"/>
                </a:solidFill>
                <a:latin typeface="Arial" pitchFamily="34" charset="0"/>
                <a:cs typeface="Arial" pitchFamily="34" charset="0"/>
              </a:rPr>
              <a:t>Example</a:t>
            </a:r>
            <a:endParaRPr lang="en-US" sz="2400" dirty="0" smtClean="0">
              <a:latin typeface="Arial" pitchFamily="34" charset="0"/>
              <a:cs typeface="Arial" pitchFamily="34" charset="0"/>
            </a:endParaRPr>
          </a:p>
          <a:p>
            <a:pPr algn="l"/>
            <a:r>
              <a:rPr lang="en-US" sz="2400" dirty="0" smtClean="0">
                <a:solidFill>
                  <a:schemeClr val="tx1"/>
                </a:solidFill>
                <a:latin typeface="Arial" pitchFamily="34" charset="0"/>
                <a:cs typeface="Arial" pitchFamily="34" charset="0"/>
              </a:rPr>
              <a:t>Concentration of </a:t>
            </a:r>
            <a:r>
              <a:rPr lang="en-US" sz="2400" dirty="0" err="1" smtClean="0">
                <a:solidFill>
                  <a:schemeClr val="tx1"/>
                </a:solidFill>
                <a:latin typeface="Arial" pitchFamily="34" charset="0"/>
                <a:cs typeface="Arial" pitchFamily="34" charset="0"/>
              </a:rPr>
              <a:t>NaOH</a:t>
            </a:r>
            <a:r>
              <a:rPr lang="en-US" sz="2400" dirty="0" smtClean="0">
                <a:solidFill>
                  <a:schemeClr val="tx1"/>
                </a:solidFill>
                <a:latin typeface="Arial" pitchFamily="34" charset="0"/>
                <a:cs typeface="Arial" pitchFamily="34" charset="0"/>
              </a:rPr>
              <a:t> solution = 4.0 g dm</a:t>
            </a:r>
            <a:r>
              <a:rPr lang="en-US" sz="2400" baseline="30000" dirty="0" smtClean="0">
                <a:solidFill>
                  <a:schemeClr val="tx1"/>
                </a:solidFill>
                <a:latin typeface="Arial" pitchFamily="34" charset="0"/>
                <a:cs typeface="Arial" pitchFamily="34" charset="0"/>
              </a:rPr>
              <a:t>-3</a:t>
            </a:r>
          </a:p>
          <a:p>
            <a:pPr algn="l"/>
            <a:endParaRPr lang="en-US" sz="2400" dirty="0" smtClean="0">
              <a:solidFill>
                <a:schemeClr val="tx1"/>
              </a:solidFill>
              <a:latin typeface="Arial" pitchFamily="34" charset="0"/>
              <a:cs typeface="Arial" pitchFamily="34" charset="0"/>
            </a:endParaRPr>
          </a:p>
          <a:p>
            <a:pPr algn="l"/>
            <a:r>
              <a:rPr lang="en-US" sz="2400" dirty="0" err="1" smtClean="0">
                <a:solidFill>
                  <a:schemeClr val="tx1"/>
                </a:solidFill>
                <a:latin typeface="Arial" pitchFamily="34" charset="0"/>
                <a:cs typeface="Arial" pitchFamily="34" charset="0"/>
              </a:rPr>
              <a:t>Molarity</a:t>
            </a:r>
            <a:r>
              <a:rPr lang="en-US" sz="2400" dirty="0" smtClean="0">
                <a:solidFill>
                  <a:schemeClr val="tx1"/>
                </a:solidFill>
                <a:latin typeface="Arial" pitchFamily="34" charset="0"/>
                <a:cs typeface="Arial" pitchFamily="34" charset="0"/>
              </a:rPr>
              <a:t> = </a:t>
            </a:r>
            <a:r>
              <a:rPr lang="en-US" sz="2400" u="sng" dirty="0" smtClean="0">
                <a:solidFill>
                  <a:schemeClr val="tx1"/>
                </a:solidFill>
                <a:latin typeface="Arial" pitchFamily="34" charset="0"/>
                <a:cs typeface="Arial" pitchFamily="34" charset="0"/>
              </a:rPr>
              <a:t>4.0</a:t>
            </a:r>
            <a:r>
              <a:rPr lang="en-US" sz="2400" dirty="0" smtClean="0">
                <a:solidFill>
                  <a:schemeClr val="tx1"/>
                </a:solidFill>
                <a:latin typeface="Arial" pitchFamily="34" charset="0"/>
                <a:cs typeface="Arial" pitchFamily="34" charset="0"/>
              </a:rPr>
              <a:t> = 0.1M (Molar mass </a:t>
            </a:r>
            <a:r>
              <a:rPr lang="en-US" sz="2400" dirty="0" err="1" smtClean="0">
                <a:solidFill>
                  <a:schemeClr val="tx1"/>
                </a:solidFill>
                <a:latin typeface="Arial" pitchFamily="34" charset="0"/>
                <a:cs typeface="Arial" pitchFamily="34" charset="0"/>
              </a:rPr>
              <a:t>NaOH</a:t>
            </a:r>
            <a:r>
              <a:rPr lang="en-US" sz="2400" dirty="0" smtClean="0">
                <a:solidFill>
                  <a:schemeClr val="tx1"/>
                </a:solidFill>
                <a:latin typeface="Arial" pitchFamily="34" charset="0"/>
                <a:cs typeface="Arial" pitchFamily="34" charset="0"/>
              </a:rPr>
              <a:t> = 40)</a:t>
            </a:r>
          </a:p>
          <a:p>
            <a:pPr algn="l"/>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                40</a:t>
            </a:r>
          </a:p>
          <a:p>
            <a:pPr algn="l"/>
            <a:r>
              <a:rPr lang="en-US" sz="2400" dirty="0" smtClean="0">
                <a:solidFill>
                  <a:schemeClr val="tx2"/>
                </a:solidFill>
                <a:latin typeface="Arial" pitchFamily="34" charset="0"/>
                <a:cs typeface="Arial" pitchFamily="34" charset="0"/>
              </a:rPr>
              <a:t>When this solution was titrated against standard acid, its concentration was found to be only 3.5g dm</a:t>
            </a:r>
            <a:r>
              <a:rPr lang="en-US" sz="2400" baseline="30000" dirty="0" smtClean="0">
                <a:solidFill>
                  <a:schemeClr val="tx2"/>
                </a:solidFill>
                <a:latin typeface="Arial" pitchFamily="34" charset="0"/>
                <a:cs typeface="Arial" pitchFamily="34" charset="0"/>
              </a:rPr>
              <a:t>-3</a:t>
            </a:r>
          </a:p>
          <a:p>
            <a:pPr algn="l"/>
            <a:endParaRPr lang="en-US" sz="2400" baseline="30000" dirty="0">
              <a:solidFill>
                <a:schemeClr val="tx1"/>
              </a:solidFill>
              <a:latin typeface="Arial" pitchFamily="34" charset="0"/>
              <a:cs typeface="Arial" pitchFamily="34" charset="0"/>
            </a:endParaRPr>
          </a:p>
          <a:p>
            <a:pPr algn="l"/>
            <a:r>
              <a:rPr lang="en-US" sz="2400" dirty="0" smtClean="0">
                <a:solidFill>
                  <a:schemeClr val="tx1"/>
                </a:solidFill>
                <a:latin typeface="Arial" pitchFamily="34" charset="0"/>
                <a:cs typeface="Arial" pitchFamily="34" charset="0"/>
              </a:rPr>
              <a:t>Percentage purity = </a:t>
            </a:r>
            <a:r>
              <a:rPr lang="en-US" sz="2400" u="sng" dirty="0" smtClean="0">
                <a:solidFill>
                  <a:schemeClr val="tx1"/>
                </a:solidFill>
                <a:latin typeface="Arial" pitchFamily="34" charset="0"/>
                <a:cs typeface="Arial" pitchFamily="34" charset="0"/>
              </a:rPr>
              <a:t>3.5</a:t>
            </a:r>
            <a:r>
              <a:rPr lang="en-US" sz="2400" dirty="0" smtClean="0">
                <a:solidFill>
                  <a:schemeClr val="tx1"/>
                </a:solidFill>
                <a:latin typeface="Arial" pitchFamily="34" charset="0"/>
                <a:cs typeface="Arial" pitchFamily="34" charset="0"/>
              </a:rPr>
              <a:t> x 100</a:t>
            </a:r>
          </a:p>
          <a:p>
            <a:pPr algn="l"/>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                                4.0</a:t>
            </a:r>
          </a:p>
          <a:p>
            <a:pPr algn="l"/>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                             = </a:t>
            </a:r>
            <a:r>
              <a:rPr lang="en-US" sz="2400" dirty="0" smtClean="0">
                <a:solidFill>
                  <a:srgbClr val="FF0000"/>
                </a:solidFill>
                <a:latin typeface="Arial" pitchFamily="34" charset="0"/>
                <a:cs typeface="Arial" pitchFamily="34" charset="0"/>
              </a:rPr>
              <a:t>87.5%</a:t>
            </a:r>
            <a:endParaRPr lang="en-US"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8488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20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20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20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20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2000"/>
                                        <p:tgtEl>
                                          <p:spTgt spid="3">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8975"/>
          </a:xfrm>
        </p:spPr>
        <p:txBody>
          <a:bodyPr>
            <a:noAutofit/>
          </a:bodyPr>
          <a:lstStyle/>
          <a:p>
            <a:r>
              <a:rPr lang="en-US" sz="6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Summary</a:t>
            </a:r>
            <a:endParaRPr lang="en-US" sz="6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28600" y="990600"/>
            <a:ext cx="5943600" cy="5715000"/>
          </a:xfrm>
        </p:spPr>
        <p:txBody>
          <a:bodyPr>
            <a:normAutofit/>
          </a:bodyPr>
          <a:lstStyle/>
          <a:p>
            <a:pPr algn="l"/>
            <a:r>
              <a:rPr lang="en-US" sz="2800" dirty="0" smtClean="0">
                <a:solidFill>
                  <a:schemeClr val="tx1"/>
                </a:solidFill>
                <a:latin typeface="Arial" pitchFamily="34" charset="0"/>
                <a:cs typeface="Arial" pitchFamily="34" charset="0"/>
              </a:rPr>
              <a:t>In this lesson we learnt about:</a:t>
            </a:r>
          </a:p>
          <a:p>
            <a:pPr marL="457200" indent="-457200" algn="l">
              <a:buFont typeface="Arial" pitchFamily="34" charset="0"/>
              <a:buChar char="•"/>
            </a:pPr>
            <a:r>
              <a:rPr lang="en-US" sz="2800" dirty="0" err="1" smtClean="0">
                <a:solidFill>
                  <a:schemeClr val="tx1"/>
                </a:solidFill>
                <a:latin typeface="Arial" pitchFamily="34" charset="0"/>
                <a:cs typeface="Arial" pitchFamily="34" charset="0"/>
              </a:rPr>
              <a:t>Interconversion</a:t>
            </a:r>
            <a:r>
              <a:rPr lang="en-US" sz="2800" dirty="0" smtClean="0">
                <a:solidFill>
                  <a:schemeClr val="tx1"/>
                </a:solidFill>
                <a:latin typeface="Arial" pitchFamily="34" charset="0"/>
                <a:cs typeface="Arial" pitchFamily="34" charset="0"/>
              </a:rPr>
              <a:t> of mass, moles and number of atoms or molecules.</a:t>
            </a:r>
          </a:p>
          <a:p>
            <a:pPr marL="457200" indent="-457200" algn="l">
              <a:buFont typeface="Arial" pitchFamily="34" charset="0"/>
              <a:buChar char="•"/>
            </a:pPr>
            <a:endParaRPr lang="en-US" sz="2800" dirty="0">
              <a:solidFill>
                <a:schemeClr val="tx1"/>
              </a:solidFill>
              <a:latin typeface="Arial" pitchFamily="34" charset="0"/>
              <a:cs typeface="Arial" pitchFamily="34" charset="0"/>
            </a:endParaRPr>
          </a:p>
          <a:p>
            <a:pPr marL="457200" indent="-457200" algn="l">
              <a:buFont typeface="Arial" pitchFamily="34" charset="0"/>
              <a:buChar char="•"/>
            </a:pPr>
            <a:r>
              <a:rPr lang="en-US" sz="2800" dirty="0" smtClean="0">
                <a:solidFill>
                  <a:schemeClr val="tx1"/>
                </a:solidFill>
                <a:latin typeface="Arial" pitchFamily="34" charset="0"/>
                <a:cs typeface="Arial" pitchFamily="34" charset="0"/>
              </a:rPr>
              <a:t>Calculating percent composition</a:t>
            </a:r>
          </a:p>
          <a:p>
            <a:pPr marL="457200" indent="-457200" algn="l">
              <a:buFont typeface="Arial" pitchFamily="34" charset="0"/>
              <a:buChar char="•"/>
            </a:pPr>
            <a:endParaRPr lang="en-US" sz="2800" dirty="0">
              <a:solidFill>
                <a:schemeClr val="tx1"/>
              </a:solidFill>
              <a:latin typeface="Arial" pitchFamily="34" charset="0"/>
              <a:cs typeface="Arial" pitchFamily="34" charset="0"/>
            </a:endParaRPr>
          </a:p>
          <a:p>
            <a:pPr marL="457200" indent="-457200" algn="l">
              <a:buFont typeface="Arial" pitchFamily="34" charset="0"/>
              <a:buChar char="•"/>
            </a:pPr>
            <a:r>
              <a:rPr lang="en-US" sz="2800" dirty="0" smtClean="0">
                <a:solidFill>
                  <a:schemeClr val="tx1"/>
                </a:solidFill>
                <a:latin typeface="Arial" pitchFamily="34" charset="0"/>
                <a:cs typeface="Arial" pitchFamily="34" charset="0"/>
              </a:rPr>
              <a:t>Calculating empirical &amp; molecular formulae</a:t>
            </a:r>
          </a:p>
          <a:p>
            <a:pPr marL="457200" indent="-457200" algn="l">
              <a:buFont typeface="Arial" pitchFamily="34" charset="0"/>
              <a:buChar char="•"/>
            </a:pPr>
            <a:endParaRPr lang="en-US" sz="2800" dirty="0">
              <a:solidFill>
                <a:schemeClr val="tx1"/>
              </a:solidFill>
              <a:latin typeface="Arial" pitchFamily="34" charset="0"/>
              <a:cs typeface="Arial" pitchFamily="34" charset="0"/>
            </a:endParaRPr>
          </a:p>
          <a:p>
            <a:pPr marL="457200" indent="-457200" algn="l">
              <a:buFont typeface="Arial" pitchFamily="34" charset="0"/>
              <a:buChar char="•"/>
            </a:pPr>
            <a:r>
              <a:rPr lang="en-US" sz="2800" dirty="0" smtClean="0">
                <a:solidFill>
                  <a:schemeClr val="tx1"/>
                </a:solidFill>
                <a:latin typeface="Arial" pitchFamily="34" charset="0"/>
                <a:cs typeface="Arial" pitchFamily="34" charset="0"/>
              </a:rPr>
              <a:t>Calculating percentage purity</a:t>
            </a:r>
            <a:endParaRPr lang="en-US" sz="2800" dirty="0">
              <a:solidFill>
                <a:srgbClr val="FF0000"/>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745" y="304800"/>
            <a:ext cx="2819400" cy="6324600"/>
          </a:xfrm>
          <a:prstGeom prst="rect">
            <a:avLst/>
          </a:prstGeom>
        </p:spPr>
      </p:pic>
    </p:spTree>
    <p:extLst>
      <p:ext uri="{BB962C8B-B14F-4D97-AF65-F5344CB8AC3E}">
        <p14:creationId xmlns:p14="http://schemas.microsoft.com/office/powerpoint/2010/main" val="3635588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765175"/>
          </a:xfrm>
        </p:spPr>
        <p:txBody>
          <a:bodyPr>
            <a:noAutofit/>
          </a:bodyPr>
          <a:lstStyle/>
          <a:p>
            <a:r>
              <a:rPr lang="en-US" sz="6000" u="sng" dirty="0" smtClean="0">
                <a:latin typeface="Arial" pitchFamily="34" charset="0"/>
                <a:cs typeface="Arial" pitchFamily="34" charset="0"/>
              </a:rPr>
              <a:t>Formulae</a:t>
            </a:r>
            <a:endParaRPr lang="en-US" sz="6000" u="sng" dirty="0">
              <a:latin typeface="Arial" pitchFamily="34" charset="0"/>
              <a:cs typeface="Arial" pitchFamily="34" charset="0"/>
            </a:endParaRPr>
          </a:p>
        </p:txBody>
      </p:sp>
      <p:pic>
        <p:nvPicPr>
          <p:cNvPr id="4" name="Picture 3" descr="chem-1.jpg"/>
          <p:cNvPicPr>
            <a:picLocks noChangeAspect="1"/>
          </p:cNvPicPr>
          <p:nvPr/>
        </p:nvPicPr>
        <p:blipFill>
          <a:blip r:embed="rId2"/>
          <a:stretch>
            <a:fillRect/>
          </a:stretch>
        </p:blipFill>
        <p:spPr>
          <a:xfrm>
            <a:off x="1571625" y="1752600"/>
            <a:ext cx="6000750" cy="3876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8975"/>
          </a:xfrm>
        </p:spPr>
        <p:txBody>
          <a:bodyPr>
            <a:noAutofit/>
          </a:bodyPr>
          <a:lstStyle/>
          <a:p>
            <a:r>
              <a:rPr lang="en-US" sz="6000" u="sng" dirty="0" smtClean="0">
                <a:latin typeface="Arial" pitchFamily="34" charset="0"/>
                <a:cs typeface="Arial" pitchFamily="34" charset="0"/>
              </a:rPr>
              <a:t>Formulae</a:t>
            </a:r>
            <a:endParaRPr lang="en-US" sz="6000" dirty="0">
              <a:latin typeface="Arial" pitchFamily="34" charset="0"/>
              <a:cs typeface="Arial" pitchFamily="34" charset="0"/>
            </a:endParaRPr>
          </a:p>
        </p:txBody>
      </p:sp>
      <p:pic>
        <p:nvPicPr>
          <p:cNvPr id="4" name="Picture 3" descr="chem-2.jpg"/>
          <p:cNvPicPr>
            <a:picLocks noChangeAspect="1"/>
          </p:cNvPicPr>
          <p:nvPr/>
        </p:nvPicPr>
        <p:blipFill>
          <a:blip r:embed="rId2"/>
          <a:stretch>
            <a:fillRect/>
          </a:stretch>
        </p:blipFill>
        <p:spPr>
          <a:xfrm>
            <a:off x="1104900" y="971550"/>
            <a:ext cx="6934200" cy="4914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301625"/>
            <a:ext cx="7772400" cy="841375"/>
          </a:xfrm>
        </p:spPr>
        <p:txBody>
          <a:bodyPr>
            <a:noAutofit/>
          </a:bodyPr>
          <a:lstStyle/>
          <a:p>
            <a:r>
              <a:rPr lang="en-US" sz="6000" u="sng" dirty="0" smtClean="0">
                <a:latin typeface="Arial" pitchFamily="34" charset="0"/>
                <a:cs typeface="Arial" pitchFamily="34" charset="0"/>
              </a:rPr>
              <a:t>Formulae</a:t>
            </a:r>
            <a:endParaRPr lang="en-US" sz="6000" dirty="0"/>
          </a:p>
        </p:txBody>
      </p:sp>
      <p:pic>
        <p:nvPicPr>
          <p:cNvPr id="4" name="Picture 3" descr="chem-3.jpg"/>
          <p:cNvPicPr>
            <a:picLocks noChangeAspect="1"/>
          </p:cNvPicPr>
          <p:nvPr/>
        </p:nvPicPr>
        <p:blipFill>
          <a:blip r:embed="rId2"/>
          <a:stretch>
            <a:fillRect/>
          </a:stretch>
        </p:blipFill>
        <p:spPr>
          <a:xfrm>
            <a:off x="461962" y="1143000"/>
            <a:ext cx="8220075"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765175"/>
          </a:xfrm>
        </p:spPr>
        <p:txBody>
          <a:bodyPr>
            <a:noAutofit/>
          </a:bodyPr>
          <a:lstStyle/>
          <a:p>
            <a:r>
              <a:rPr lang="en-US" sz="6000" u="sng" dirty="0" smtClean="0">
                <a:latin typeface="Arial" pitchFamily="34" charset="0"/>
                <a:cs typeface="Arial" pitchFamily="34" charset="0"/>
              </a:rPr>
              <a:t>Formulae</a:t>
            </a:r>
            <a:endParaRPr lang="en-US" sz="6000" dirty="0"/>
          </a:p>
        </p:txBody>
      </p:sp>
      <p:pic>
        <p:nvPicPr>
          <p:cNvPr id="4" name="Picture 3" descr="chem-4.jpg"/>
          <p:cNvPicPr>
            <a:picLocks noChangeAspect="1"/>
          </p:cNvPicPr>
          <p:nvPr/>
        </p:nvPicPr>
        <p:blipFill>
          <a:blip r:embed="rId2"/>
          <a:stretch>
            <a:fillRect/>
          </a:stretch>
        </p:blipFill>
        <p:spPr>
          <a:xfrm>
            <a:off x="1143000" y="1143000"/>
            <a:ext cx="6934200" cy="4914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14400"/>
          </a:xfrm>
        </p:spPr>
        <p:txBody>
          <a:bodyPr>
            <a:normAutofit/>
          </a:bodyPr>
          <a:lstStyle/>
          <a:p>
            <a:r>
              <a:rPr lang="en-US" b="1" u="sng"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Example 1 – Mass to moles</a:t>
            </a:r>
            <a:endParaRPr lang="en-US" b="1" u="sng"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609600" y="1143000"/>
            <a:ext cx="7924800" cy="5105400"/>
          </a:xfrm>
        </p:spPr>
        <p:txBody>
          <a:bodyPr>
            <a:normAutofit/>
          </a:bodyPr>
          <a:lstStyle/>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number of moles in 10g of calcium carbonate, CaCO</a:t>
            </a:r>
            <a:r>
              <a:rPr lang="en-US" sz="28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3</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t>
            </a:r>
          </a:p>
          <a:p>
            <a:pPr algn="l"/>
            <a:endParaRPr lang="en-US" sz="28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First, calculate the molar mass of CaCO</a:t>
            </a:r>
            <a:r>
              <a:rPr lang="en-US" sz="2800" b="1" baseline="-25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3</a:t>
            </a:r>
          </a:p>
          <a:p>
            <a:pPr algn="l"/>
            <a:endPar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M(CaCO</a:t>
            </a:r>
            <a:r>
              <a:rPr lang="en-US" sz="2800" b="1" baseline="-25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3</a:t>
            </a:r>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 40 + 12 + (3x16) = 100gmol</a:t>
            </a:r>
            <a:r>
              <a:rPr lang="en-US" sz="2800" b="1" baseline="30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-1</a:t>
            </a:r>
          </a:p>
          <a:p>
            <a:pPr algn="l"/>
            <a:r>
              <a:rPr lang="en-US" sz="28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a:t>
            </a:r>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i.e. mass of 1 mol CaCO</a:t>
            </a:r>
            <a:r>
              <a:rPr lang="en-US" sz="2800" b="1" baseline="-25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3 </a:t>
            </a:r>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100g</a:t>
            </a:r>
          </a:p>
          <a:p>
            <a:pPr algn="l"/>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So, number of moles in 10g = 10</a:t>
            </a:r>
            <a:r>
              <a:rPr lang="en-US" sz="2800" dirty="0"/>
              <a:t> </a:t>
            </a:r>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rPr>
              <a:t>÷ </a:t>
            </a:r>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100 </a:t>
            </a:r>
          </a:p>
          <a:p>
            <a:pPr algn="l"/>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 0.1 mol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762000"/>
          </a:xfrm>
        </p:spPr>
        <p:txBody>
          <a:bodyPr/>
          <a:lstStyle/>
          <a:p>
            <a:r>
              <a:rPr lang="en-US" b="1" u="sng"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Example 2 – Mass to moles</a:t>
            </a:r>
            <a:endParaRPr lang="en-US" u="sng" dirty="0"/>
          </a:p>
        </p:txBody>
      </p:sp>
      <p:sp>
        <p:nvSpPr>
          <p:cNvPr id="3" name="Subtitle 2"/>
          <p:cNvSpPr>
            <a:spLocks noGrp="1"/>
          </p:cNvSpPr>
          <p:nvPr>
            <p:ph type="subTitle" idx="1"/>
          </p:nvPr>
        </p:nvSpPr>
        <p:spPr>
          <a:xfrm>
            <a:off x="609600" y="1219200"/>
            <a:ext cx="8077200" cy="5029200"/>
          </a:xfrm>
        </p:spPr>
        <p:txBody>
          <a:bodyPr>
            <a:normAutofit lnSpcReduction="10000"/>
          </a:bodyPr>
          <a:lstStyle/>
          <a:p>
            <a:pPr algn="l"/>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number of moles in 54g of water, H</a:t>
            </a:r>
            <a:r>
              <a:rPr lang="en-US"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a:t>
            </a:r>
          </a:p>
          <a:p>
            <a:pPr algn="l"/>
            <a:endPar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First, calculate the molar mass of H</a:t>
            </a:r>
            <a:r>
              <a:rPr lang="en-US" b="1" baseline="-25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2</a:t>
            </a:r>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O</a:t>
            </a:r>
            <a:endParaRPr lang="en-US" b="1" baseline="-25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a:p>
            <a:pPr algn="l"/>
            <a:endPar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M(H</a:t>
            </a:r>
            <a:r>
              <a:rPr lang="en-US" b="1" baseline="-25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2</a:t>
            </a:r>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O) = (2x1) + 16 = 18gmol</a:t>
            </a:r>
            <a:r>
              <a:rPr lang="en-US" b="1" baseline="30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-1</a:t>
            </a:r>
          </a:p>
          <a:p>
            <a:pPr algn="l"/>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i.e. mass of 1 mol H</a:t>
            </a:r>
            <a:r>
              <a:rPr lang="en-US" b="1" baseline="-25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2</a:t>
            </a:r>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O</a:t>
            </a:r>
            <a:r>
              <a:rPr lang="en-US" b="1" baseline="-25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a:t>
            </a:r>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18g</a:t>
            </a:r>
          </a:p>
          <a:p>
            <a:pPr algn="l"/>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So, number of moles in 54g = 54</a:t>
            </a:r>
            <a:r>
              <a:rPr lang="en-US" dirty="0" smtClean="0"/>
              <a:t> </a:t>
            </a:r>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rPr>
              <a:t>÷ </a:t>
            </a:r>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18 </a:t>
            </a:r>
          </a:p>
          <a:p>
            <a:pPr algn="l"/>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 3 mol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1441</Words>
  <Application>Microsoft Office PowerPoint</Application>
  <PresentationFormat>On-screen Show (4:3)</PresentationFormat>
  <Paragraphs>218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Interconversion of mass, moles and number of atoms or molecules.</vt:lpstr>
      <vt:lpstr>Moles and Mass</vt:lpstr>
      <vt:lpstr>Simplified method for mole conversions</vt:lpstr>
      <vt:lpstr>Formulae</vt:lpstr>
      <vt:lpstr>Formulae</vt:lpstr>
      <vt:lpstr>Formulae</vt:lpstr>
      <vt:lpstr>Formulae</vt:lpstr>
      <vt:lpstr>Example 1 – Mass to moles</vt:lpstr>
      <vt:lpstr>Example 2 – Mass to moles</vt:lpstr>
      <vt:lpstr>Example 3 – Moles to mass</vt:lpstr>
      <vt:lpstr>Example 4 – Moles to mass</vt:lpstr>
      <vt:lpstr>Mass, moles and number of atoms or molecules</vt:lpstr>
      <vt:lpstr>Example 1</vt:lpstr>
      <vt:lpstr>Example 2</vt:lpstr>
      <vt:lpstr>Example 3</vt:lpstr>
      <vt:lpstr>Example 4</vt:lpstr>
      <vt:lpstr>Example 5</vt:lpstr>
      <vt:lpstr>Percentage Composition</vt:lpstr>
      <vt:lpstr>Percentage Composition</vt:lpstr>
      <vt:lpstr>Calculating Percentage Composition</vt:lpstr>
      <vt:lpstr>Example 1</vt:lpstr>
      <vt:lpstr>Example 2</vt:lpstr>
      <vt:lpstr>Empirical &amp; Molecular Formula</vt:lpstr>
      <vt:lpstr>Empirical and Molecular Formula</vt:lpstr>
      <vt:lpstr>The molecular formula of a compound represents the actual numbers of atoms of each element in a single molecule of that compound.   The molecular formula could be the same as the empirical formula or some whole number multiple of the empirical formula.   The formula of an ionic compound represents the smallest whole number ratio of ions that will result in a neutral compound.   Therefore the formula of an ionic compound is the same as the empirical formula.</vt:lpstr>
      <vt:lpstr>PowerPoint Presentation</vt:lpstr>
      <vt:lpstr>Examples of Empirical &amp; Molecular Formulae</vt:lpstr>
      <vt:lpstr>Example 1</vt:lpstr>
      <vt:lpstr>PowerPoint Presentation</vt:lpstr>
      <vt:lpstr>Example 2</vt:lpstr>
      <vt:lpstr>Answer</vt:lpstr>
      <vt:lpstr>Percentage Purity</vt:lpstr>
      <vt:lpstr>Percentage Purity</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Romona</cp:lastModifiedBy>
  <cp:revision>80</cp:revision>
  <dcterms:created xsi:type="dcterms:W3CDTF">2010-07-24T22:51:57Z</dcterms:created>
  <dcterms:modified xsi:type="dcterms:W3CDTF">2012-02-22T22:23:30Z</dcterms:modified>
</cp:coreProperties>
</file>