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60" r:id="rId7"/>
    <p:sldId id="283" r:id="rId8"/>
    <p:sldId id="284"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391" autoAdjust="0"/>
  </p:normalViewPr>
  <p:slideViewPr>
    <p:cSldViewPr>
      <p:cViewPr>
        <p:scale>
          <a:sx n="70" d="100"/>
          <a:sy n="70" d="100"/>
        </p:scale>
        <p:origin x="-1836" y="-180"/>
      </p:cViewPr>
      <p:guideLst>
        <p:guide orient="horz" pos="2160"/>
        <p:guide pos="2880"/>
      </p:guideLst>
    </p:cSldViewPr>
  </p:slideViewPr>
  <p:outlineViewPr>
    <p:cViewPr>
      <p:scale>
        <a:sx n="33" d="100"/>
        <a:sy n="33" d="100"/>
      </p:scale>
      <p:origin x="228" y="177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235E2-D809-4E94-94BF-CBDC087D41C9}"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235E2-D809-4E94-94BF-CBDC087D41C9}" type="datetimeFigureOut">
              <a:rPr lang="en-US" smtClean="0"/>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235E2-D809-4E94-94BF-CBDC087D41C9}"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235E2-D809-4E94-94BF-CBDC087D41C9}" type="datetimeFigureOut">
              <a:rPr lang="en-US" smtClean="0"/>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235E2-D809-4E94-94BF-CBDC087D41C9}" type="datetimeFigureOut">
              <a:rPr lang="en-US" smtClean="0"/>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235E2-D809-4E94-94BF-CBDC087D41C9}" type="datetimeFigureOut">
              <a:rPr lang="en-US" smtClean="0"/>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235E2-D809-4E94-94BF-CBDC087D41C9}"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235E2-D809-4E94-94BF-CBDC087D41C9}" type="datetimeFigureOut">
              <a:rPr lang="en-US" smtClean="0"/>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A3A77-DC0B-4CC7-9123-0309C94136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235E2-D809-4E94-94BF-CBDC087D41C9}" type="datetimeFigureOut">
              <a:rPr lang="en-US" smtClean="0"/>
              <a:t>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A3A77-DC0B-4CC7-9123-0309C94136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You%20Tube%20Science%20Videos/pH/The+PH+Scale_wmv2.a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400"/>
          </a:xfrm>
        </p:spPr>
        <p:txBody>
          <a:bodyPr>
            <a:noAutofit/>
          </a:bodyPr>
          <a:lstStyle/>
          <a:p>
            <a:r>
              <a:rPr lang="en-US" sz="9600" b="1" dirty="0" smtClean="0">
                <a:ln w="12700">
                  <a:solidFill>
                    <a:srgbClr val="FF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pH</a:t>
            </a:r>
            <a:endParaRPr lang="en-US" sz="9600" b="1" dirty="0">
              <a:ln w="12700">
                <a:solidFill>
                  <a:srgbClr val="FF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phscale3.gif">
            <a:hlinkClick r:id="rId2" action="ppaction://hlinkfile"/>
          </p:cNvPr>
          <p:cNvPicPr>
            <a:picLocks noChangeAspect="1"/>
          </p:cNvPicPr>
          <p:nvPr/>
        </p:nvPicPr>
        <p:blipFill>
          <a:blip r:embed="rId3"/>
          <a:stretch>
            <a:fillRect/>
          </a:stretch>
        </p:blipFill>
        <p:spPr>
          <a:xfrm>
            <a:off x="152400" y="1905000"/>
            <a:ext cx="88392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761999"/>
          </a:xfrm>
        </p:spPr>
        <p:txBody>
          <a:bodyPr>
            <a:normAutofit fontScale="90000"/>
          </a:bodyPr>
          <a:lstStyle/>
          <a:p>
            <a:r>
              <a:rPr lang="en-TT" b="1" dirty="0" smtClean="0">
                <a:ln w="12700">
                  <a:solidFill>
                    <a:schemeClr val="tx1"/>
                  </a:solidFill>
                  <a:prstDash val="solid"/>
                </a:ln>
                <a:solidFill>
                  <a:schemeClr val="accent6"/>
                </a:solidFill>
                <a:effectLst>
                  <a:outerShdw blurRad="41275" dist="20320" dir="1800000" algn="tl" rotWithShape="0">
                    <a:srgbClr val="000000">
                      <a:alpha val="40000"/>
                    </a:srgbClr>
                  </a:outerShdw>
                </a:effectLst>
                <a:latin typeface="Arial" pitchFamily="34" charset="0"/>
                <a:cs typeface="Arial" pitchFamily="34" charset="0"/>
              </a:rPr>
              <a:t>Salts</a:t>
            </a:r>
            <a:endParaRPr lang="en-TT" b="1" dirty="0">
              <a:ln w="12700">
                <a:solidFill>
                  <a:schemeClr val="tx1"/>
                </a:solidFill>
                <a:prstDash val="solid"/>
              </a:ln>
              <a:solidFill>
                <a:schemeClr val="accent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81000" y="762000"/>
            <a:ext cx="8610600" cy="5943600"/>
          </a:xfrm>
        </p:spPr>
        <p:txBody>
          <a:bodyPr>
            <a:normAutofit/>
          </a:bodyPr>
          <a:lstStyle/>
          <a:p>
            <a:pPr algn="l"/>
            <a:r>
              <a:rPr lang="en-TT" sz="2800" dirty="0" smtClean="0">
                <a:solidFill>
                  <a:schemeClr val="tx1"/>
                </a:solidFill>
                <a:latin typeface="Arial" pitchFamily="34" charset="0"/>
                <a:cs typeface="Arial" pitchFamily="34" charset="0"/>
              </a:rPr>
              <a:t>All simple </a:t>
            </a:r>
            <a:r>
              <a:rPr lang="en-TT" sz="2800" dirty="0" smtClean="0">
                <a:solidFill>
                  <a:srgbClr val="FF0000"/>
                </a:solidFill>
                <a:latin typeface="Arial" pitchFamily="34" charset="0"/>
                <a:cs typeface="Arial" pitchFamily="34" charset="0"/>
              </a:rPr>
              <a:t>acids</a:t>
            </a:r>
            <a:r>
              <a:rPr lang="en-TT" sz="2800" dirty="0" smtClean="0">
                <a:solidFill>
                  <a:schemeClr val="tx1"/>
                </a:solidFill>
                <a:latin typeface="Arial" pitchFamily="34" charset="0"/>
                <a:cs typeface="Arial" pitchFamily="34" charset="0"/>
              </a:rPr>
              <a:t> contain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When that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is replaced by a </a:t>
            </a:r>
            <a:r>
              <a:rPr lang="en-TT" sz="2800" dirty="0" smtClean="0">
                <a:solidFill>
                  <a:srgbClr val="FF0000"/>
                </a:solidFill>
                <a:latin typeface="Arial" pitchFamily="34" charset="0"/>
                <a:cs typeface="Arial" pitchFamily="34" charset="0"/>
              </a:rPr>
              <a:t>metal</a:t>
            </a:r>
            <a:r>
              <a:rPr lang="en-TT" sz="2800" dirty="0" smtClean="0">
                <a:solidFill>
                  <a:schemeClr val="tx1"/>
                </a:solidFill>
                <a:latin typeface="Arial" pitchFamily="34" charset="0"/>
                <a:cs typeface="Arial" pitchFamily="34" charset="0"/>
              </a:rPr>
              <a:t>, the compound formed is called a </a:t>
            </a:r>
            <a:r>
              <a:rPr lang="en-TT" sz="2800" dirty="0" smtClean="0">
                <a:solidFill>
                  <a:srgbClr val="FF0000"/>
                </a:solidFill>
                <a:latin typeface="Arial" pitchFamily="34" charset="0"/>
                <a:cs typeface="Arial" pitchFamily="34" charset="0"/>
              </a:rPr>
              <a:t>salt</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23763256"/>
              </p:ext>
            </p:extLst>
          </p:nvPr>
        </p:nvGraphicFramePr>
        <p:xfrm>
          <a:off x="762000" y="2285999"/>
          <a:ext cx="8077200" cy="4343402"/>
        </p:xfrm>
        <a:graphic>
          <a:graphicData uri="http://schemas.openxmlformats.org/drawingml/2006/table">
            <a:tbl>
              <a:tblPr firstRow="1" bandRow="1">
                <a:tableStyleId>{5C22544A-7EE6-4342-B048-85BDC9FD1C3A}</a:tableStyleId>
              </a:tblPr>
              <a:tblGrid>
                <a:gridCol w="4038600"/>
                <a:gridCol w="4038600"/>
              </a:tblGrid>
              <a:tr h="620486">
                <a:tc>
                  <a:txBody>
                    <a:bodyPr/>
                    <a:lstStyle/>
                    <a:p>
                      <a:r>
                        <a:rPr lang="en-TT" dirty="0" smtClean="0"/>
                        <a:t>Parent Acid</a:t>
                      </a:r>
                      <a:endParaRPr lang="en-TT" dirty="0"/>
                    </a:p>
                  </a:txBody>
                  <a:tcPr/>
                </a:tc>
                <a:tc>
                  <a:txBody>
                    <a:bodyPr/>
                    <a:lstStyle/>
                    <a:p>
                      <a:r>
                        <a:rPr lang="en-TT" dirty="0" smtClean="0"/>
                        <a:t>Salt</a:t>
                      </a:r>
                      <a:endParaRPr lang="en-TT" dirty="0"/>
                    </a:p>
                  </a:txBody>
                  <a:tcPr/>
                </a:tc>
              </a:tr>
              <a:tr h="620486">
                <a:tc>
                  <a:txBody>
                    <a:bodyPr/>
                    <a:lstStyle/>
                    <a:p>
                      <a:r>
                        <a:rPr lang="en-TT" dirty="0" smtClean="0"/>
                        <a:t>sulphuric</a:t>
                      </a:r>
                      <a:r>
                        <a:rPr lang="en-TT" baseline="0" dirty="0" smtClean="0"/>
                        <a:t> acid</a:t>
                      </a:r>
                      <a:endParaRPr lang="en-TT" dirty="0"/>
                    </a:p>
                  </a:txBody>
                  <a:tcPr/>
                </a:tc>
                <a:tc>
                  <a:txBody>
                    <a:bodyPr/>
                    <a:lstStyle/>
                    <a:p>
                      <a:r>
                        <a:rPr lang="en-TT" dirty="0" smtClean="0"/>
                        <a:t>sulphates</a:t>
                      </a:r>
                      <a:endParaRPr lang="en-TT" dirty="0"/>
                    </a:p>
                  </a:txBody>
                  <a:tcPr/>
                </a:tc>
              </a:tr>
              <a:tr h="620486">
                <a:tc>
                  <a:txBody>
                    <a:bodyPr/>
                    <a:lstStyle/>
                    <a:p>
                      <a:r>
                        <a:rPr lang="en-TT" dirty="0" smtClean="0"/>
                        <a:t>hydrochloric </a:t>
                      </a:r>
                      <a:r>
                        <a:rPr lang="en-TT" dirty="0" smtClean="0"/>
                        <a:t>acid</a:t>
                      </a:r>
                      <a:endParaRPr lang="en-TT" dirty="0"/>
                    </a:p>
                  </a:txBody>
                  <a:tcPr/>
                </a:tc>
                <a:tc>
                  <a:txBody>
                    <a:bodyPr/>
                    <a:lstStyle/>
                    <a:p>
                      <a:r>
                        <a:rPr lang="en-TT" dirty="0" smtClean="0"/>
                        <a:t>chlorides</a:t>
                      </a:r>
                      <a:endParaRPr lang="en-TT" dirty="0"/>
                    </a:p>
                  </a:txBody>
                  <a:tcPr/>
                </a:tc>
              </a:tr>
              <a:tr h="620486">
                <a:tc>
                  <a:txBody>
                    <a:bodyPr/>
                    <a:lstStyle/>
                    <a:p>
                      <a:r>
                        <a:rPr lang="en-TT" dirty="0" smtClean="0"/>
                        <a:t>nitric</a:t>
                      </a:r>
                      <a:r>
                        <a:rPr lang="en-TT" baseline="0" dirty="0" smtClean="0"/>
                        <a:t> acid</a:t>
                      </a:r>
                      <a:endParaRPr lang="en-TT" dirty="0"/>
                    </a:p>
                  </a:txBody>
                  <a:tcPr/>
                </a:tc>
                <a:tc>
                  <a:txBody>
                    <a:bodyPr/>
                    <a:lstStyle/>
                    <a:p>
                      <a:r>
                        <a:rPr lang="en-TT" dirty="0" smtClean="0"/>
                        <a:t>nitrates</a:t>
                      </a:r>
                      <a:endParaRPr lang="en-TT" dirty="0"/>
                    </a:p>
                  </a:txBody>
                  <a:tcPr/>
                </a:tc>
              </a:tr>
              <a:tr h="620486">
                <a:tc>
                  <a:txBody>
                    <a:bodyPr/>
                    <a:lstStyle/>
                    <a:p>
                      <a:r>
                        <a:rPr lang="en-TT" dirty="0" smtClean="0"/>
                        <a:t>phosphoric acid</a:t>
                      </a:r>
                      <a:endParaRPr lang="en-TT" dirty="0"/>
                    </a:p>
                  </a:txBody>
                  <a:tcPr/>
                </a:tc>
                <a:tc>
                  <a:txBody>
                    <a:bodyPr/>
                    <a:lstStyle/>
                    <a:p>
                      <a:r>
                        <a:rPr lang="en-TT" dirty="0" smtClean="0"/>
                        <a:t>phosphates</a:t>
                      </a:r>
                      <a:endParaRPr lang="en-TT" dirty="0"/>
                    </a:p>
                  </a:txBody>
                  <a:tcPr/>
                </a:tc>
              </a:tr>
              <a:tr h="620486">
                <a:tc>
                  <a:txBody>
                    <a:bodyPr/>
                    <a:lstStyle/>
                    <a:p>
                      <a:r>
                        <a:rPr lang="en-TT" dirty="0" err="1" smtClean="0"/>
                        <a:t>ethanoic</a:t>
                      </a:r>
                      <a:r>
                        <a:rPr lang="en-TT" baseline="0" dirty="0" smtClean="0"/>
                        <a:t> acid</a:t>
                      </a:r>
                      <a:endParaRPr lang="en-TT" dirty="0"/>
                    </a:p>
                  </a:txBody>
                  <a:tcPr/>
                </a:tc>
                <a:tc>
                  <a:txBody>
                    <a:bodyPr/>
                    <a:lstStyle/>
                    <a:p>
                      <a:r>
                        <a:rPr lang="en-TT" dirty="0" err="1" smtClean="0"/>
                        <a:t>ethanoates</a:t>
                      </a:r>
                      <a:endParaRPr lang="en-TT" dirty="0"/>
                    </a:p>
                  </a:txBody>
                  <a:tcPr/>
                </a:tc>
              </a:tr>
              <a:tr h="620486">
                <a:tc>
                  <a:txBody>
                    <a:bodyPr/>
                    <a:lstStyle/>
                    <a:p>
                      <a:r>
                        <a:rPr lang="en-TT" dirty="0" smtClean="0"/>
                        <a:t>carbonic acid</a:t>
                      </a:r>
                      <a:endParaRPr lang="en-TT" dirty="0"/>
                    </a:p>
                  </a:txBody>
                  <a:tcPr/>
                </a:tc>
                <a:tc>
                  <a:txBody>
                    <a:bodyPr/>
                    <a:lstStyle/>
                    <a:p>
                      <a:r>
                        <a:rPr lang="en-TT" dirty="0" smtClean="0"/>
                        <a:t>carbonates</a:t>
                      </a:r>
                      <a:endParaRPr lang="en-TT" dirty="0"/>
                    </a:p>
                  </a:txBody>
                  <a:tcPr/>
                </a:tc>
              </a:tr>
            </a:tbl>
          </a:graphicData>
        </a:graphic>
      </p:graphicFrame>
    </p:spTree>
    <p:extLst>
      <p:ext uri="{BB962C8B-B14F-4D97-AF65-F5344CB8AC3E}">
        <p14:creationId xmlns:p14="http://schemas.microsoft.com/office/powerpoint/2010/main" val="26386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86800" cy="993775"/>
          </a:xfrm>
        </p:spPr>
        <p:txBody>
          <a:bodyPr>
            <a:normAutofit fontScale="90000"/>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magnesium with acids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52400" y="1219200"/>
            <a:ext cx="8839200" cy="5410200"/>
          </a:xfrm>
        </p:spPr>
        <p:txBody>
          <a:bodyPr>
            <a:normAutofit/>
          </a:bodyPr>
          <a:lstStyle/>
          <a:p>
            <a:pPr algn="l"/>
            <a:r>
              <a:rPr lang="en-TT" sz="2800" dirty="0" smtClean="0">
                <a:solidFill>
                  <a:srgbClr val="0070C0"/>
                </a:solidFill>
                <a:latin typeface="Arial" pitchFamily="34" charset="0"/>
                <a:cs typeface="Arial" pitchFamily="34" charset="0"/>
              </a:rPr>
              <a:t>1. Magnesium + dilute sulphuric acid</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MgSO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2(g)</a:t>
            </a:r>
            <a:r>
              <a:rPr lang="en-TT" sz="2800" baseline="-25000" dirty="0" smtClean="0">
                <a:solidFill>
                  <a:schemeClr val="tx1"/>
                </a:solidFill>
                <a:latin typeface="Arial" pitchFamily="34" charset="0"/>
                <a:cs typeface="Arial" pitchFamily="34" charset="0"/>
              </a:rPr>
              <a:t> </a:t>
            </a:r>
          </a:p>
          <a:p>
            <a:pPr algn="l"/>
            <a:endParaRPr lang="en-TT" sz="2800" baseline="-25000" dirty="0" smtClean="0">
              <a:solidFill>
                <a:schemeClr val="tx1"/>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Mg</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H</a:t>
            </a:r>
            <a:r>
              <a:rPr lang="en-TT" sz="2400" baseline="-25000" dirty="0" smtClean="0">
                <a:solidFill>
                  <a:schemeClr val="tx1"/>
                </a:solidFill>
                <a:latin typeface="Arial" pitchFamily="34" charset="0"/>
                <a:cs typeface="Arial" pitchFamily="34" charset="0"/>
              </a:rPr>
              <a:t>2(g)</a:t>
            </a: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The sulphate ion is a spectator ion. Leaving out the spectator ion gives: </a:t>
            </a:r>
          </a:p>
          <a:p>
            <a:pPr algn="l"/>
            <a:endParaRPr lang="en-TT" sz="2400" dirty="0" smtClean="0">
              <a:solidFill>
                <a:srgbClr val="FF0000"/>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endParaRPr lang="en-TT" sz="2400"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8801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248400"/>
          </a:xfrm>
        </p:spPr>
        <p:txBody>
          <a:bodyPr>
            <a:normAutofit lnSpcReduction="10000"/>
          </a:bodyPr>
          <a:lstStyle/>
          <a:p>
            <a:pPr algn="l"/>
            <a:r>
              <a:rPr lang="en-TT" dirty="0">
                <a:solidFill>
                  <a:srgbClr val="0070C0"/>
                </a:solidFill>
                <a:latin typeface="Arial" pitchFamily="34" charset="0"/>
                <a:cs typeface="Arial" pitchFamily="34" charset="0"/>
              </a:rPr>
              <a:t>2. Magnesium + dilute hydrochloric acid</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+ 2HCl</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MgCl</a:t>
            </a:r>
            <a:r>
              <a:rPr lang="en-TT" sz="2400" baseline="-25000" dirty="0">
                <a:solidFill>
                  <a:schemeClr val="tx1"/>
                </a:solidFill>
                <a:latin typeface="Arial" pitchFamily="34" charset="0"/>
                <a:cs typeface="Arial" pitchFamily="34" charset="0"/>
              </a:rPr>
              <a:t>2(</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endParaRPr lang="en-TT" sz="2400" baseline="-25000" dirty="0">
              <a:solidFill>
                <a:schemeClr val="tx1"/>
              </a:solidFill>
              <a:latin typeface="Arial" pitchFamily="34" charset="0"/>
              <a:cs typeface="Arial" pitchFamily="34" charset="0"/>
            </a:endParaRPr>
          </a:p>
          <a:p>
            <a:pPr algn="l"/>
            <a:endParaRPr lang="en-TT" sz="2800" u="sng" dirty="0" smtClean="0">
              <a:solidFill>
                <a:srgbClr val="FF0000"/>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Ionic </a:t>
            </a:r>
            <a:r>
              <a:rPr lang="en-TT" sz="2800" u="sng" dirty="0">
                <a:solidFill>
                  <a:srgbClr val="FF0000"/>
                </a:solidFill>
                <a:latin typeface="Arial" pitchFamily="34" charset="0"/>
                <a:cs typeface="Arial" pitchFamily="34" charset="0"/>
              </a:rPr>
              <a:t>equation:</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2Cl</a:t>
            </a:r>
            <a:r>
              <a:rPr lang="en-TT" sz="2400" baseline="30000" dirty="0" smtClean="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2Cl</a:t>
            </a:r>
            <a:r>
              <a:rPr lang="en-TT" sz="2400" baseline="30000" dirty="0" smtClean="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p>
          <a:p>
            <a:pPr algn="l"/>
            <a:endParaRPr lang="en-TT" sz="2400" baseline="-25000" dirty="0">
              <a:solidFill>
                <a:schemeClr val="tx1"/>
              </a:solidFill>
              <a:latin typeface="Arial" pitchFamily="34" charset="0"/>
              <a:cs typeface="Arial" pitchFamily="34" charset="0"/>
            </a:endParaRPr>
          </a:p>
          <a:p>
            <a:pPr algn="l"/>
            <a:r>
              <a:rPr lang="en-TT" sz="2800" dirty="0">
                <a:solidFill>
                  <a:srgbClr val="FF0000"/>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chloride </a:t>
            </a:r>
            <a:r>
              <a:rPr lang="en-TT" sz="2800" dirty="0">
                <a:solidFill>
                  <a:srgbClr val="FF0000"/>
                </a:solidFill>
                <a:latin typeface="Arial" pitchFamily="34" charset="0"/>
                <a:cs typeface="Arial" pitchFamily="34" charset="0"/>
              </a:rPr>
              <a:t>ion is a spectator ion. Leaving out the spectator ion gives: </a:t>
            </a:r>
          </a:p>
          <a:p>
            <a:pPr algn="l"/>
            <a:endParaRPr lang="en-TT" sz="2800" dirty="0">
              <a:solidFill>
                <a:srgbClr val="FF0000"/>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Mg</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The simplified ionic equations look the same because the are the same! Magnesium will react with any simple dilute acid in the same way. The sulphate and chloride ions are called  </a:t>
            </a:r>
            <a:r>
              <a:rPr lang="en-TT" sz="2400" u="sng" dirty="0" smtClean="0">
                <a:solidFill>
                  <a:srgbClr val="FF0000"/>
                </a:solidFill>
                <a:latin typeface="Arial" pitchFamily="34" charset="0"/>
                <a:cs typeface="Arial" pitchFamily="34" charset="0"/>
              </a:rPr>
              <a:t>spectator ions </a:t>
            </a:r>
            <a:r>
              <a:rPr lang="en-TT" sz="2400" dirty="0" smtClean="0">
                <a:solidFill>
                  <a:srgbClr val="FF0000"/>
                </a:solidFill>
                <a:latin typeface="Arial" pitchFamily="34" charset="0"/>
                <a:cs typeface="Arial" pitchFamily="34" charset="0"/>
              </a:rPr>
              <a:t>as they are unchanged during the reaction.</a:t>
            </a:r>
          </a:p>
          <a:p>
            <a:pPr algn="l"/>
            <a:endParaRPr lang="en-TT" dirty="0">
              <a:solidFill>
                <a:schemeClr val="tx1"/>
              </a:solidFill>
              <a:latin typeface="Arial" pitchFamily="34" charset="0"/>
              <a:cs typeface="Arial" pitchFamily="34" charset="0"/>
            </a:endParaRPr>
          </a:p>
          <a:p>
            <a:endParaRPr lang="en-TT" dirty="0"/>
          </a:p>
        </p:txBody>
      </p:sp>
    </p:spTree>
    <p:extLst>
      <p:ext uri="{BB962C8B-B14F-4D97-AF65-F5344CB8AC3E}">
        <p14:creationId xmlns:p14="http://schemas.microsoft.com/office/powerpoint/2010/main" val="22364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arn(inVertic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222375"/>
          </a:xfrm>
        </p:spPr>
        <p:txBody>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of zinc with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acids</a:t>
            </a:r>
            <a:endParaRPr lang="en-TT" dirty="0"/>
          </a:p>
        </p:txBody>
      </p:sp>
      <p:sp>
        <p:nvSpPr>
          <p:cNvPr id="3" name="Subtitle 2"/>
          <p:cNvSpPr>
            <a:spLocks noGrp="1"/>
          </p:cNvSpPr>
          <p:nvPr>
            <p:ph type="subTitle" idx="1"/>
          </p:nvPr>
        </p:nvSpPr>
        <p:spPr>
          <a:xfrm>
            <a:off x="304800" y="1371600"/>
            <a:ext cx="8534400" cy="5257800"/>
          </a:xfrm>
        </p:spPr>
        <p:txBody>
          <a:bodyPr>
            <a:normAutofit fontScale="92500"/>
          </a:bodyPr>
          <a:lstStyle/>
          <a:p>
            <a:pPr algn="l"/>
            <a:r>
              <a:rPr lang="en-TT" dirty="0" smtClean="0">
                <a:solidFill>
                  <a:srgbClr val="0070C0"/>
                </a:solidFill>
              </a:rPr>
              <a:t>The full equations for the reaction of zinc with sulphuric acid and hydrochloric acid are:</a:t>
            </a:r>
          </a:p>
          <a:p>
            <a:pPr algn="l"/>
            <a:endParaRPr lang="en-TT" dirty="0" smtClean="0">
              <a:solidFill>
                <a:srgbClr val="0070C0"/>
              </a:solidFill>
            </a:endParaRP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SO</a:t>
            </a:r>
            <a:r>
              <a:rPr lang="en-TT" sz="2400" baseline="-25000" dirty="0">
                <a:solidFill>
                  <a:schemeClr val="tx1"/>
                </a:solidFill>
                <a:latin typeface="Arial" pitchFamily="34" charset="0"/>
                <a:cs typeface="Arial" pitchFamily="34" charset="0"/>
              </a:rPr>
              <a:t>4(</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 </a:t>
            </a: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+ 2HCl</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2(g</a:t>
            </a:r>
            <a:r>
              <a:rPr lang="en-TT" sz="2400" baseline="-25000" dirty="0" smtClean="0">
                <a:solidFill>
                  <a:schemeClr val="tx1"/>
                </a:solidFill>
                <a:latin typeface="Arial" pitchFamily="34" charset="0"/>
                <a:cs typeface="Arial" pitchFamily="34" charset="0"/>
              </a:rPr>
              <a:t>)</a:t>
            </a:r>
          </a:p>
          <a:p>
            <a:pPr algn="l"/>
            <a:endParaRPr lang="en-TT" sz="2400" baseline="-25000" dirty="0">
              <a:solidFill>
                <a:schemeClr val="tx1"/>
              </a:solidFill>
              <a:latin typeface="Arial" pitchFamily="34" charset="0"/>
              <a:cs typeface="Arial" pitchFamily="34" charset="0"/>
            </a:endParaRPr>
          </a:p>
          <a:p>
            <a:pPr algn="l"/>
            <a:r>
              <a:rPr lang="en-TT" sz="2800" dirty="0">
                <a:solidFill>
                  <a:srgbClr val="FF0000"/>
                </a:solidFill>
                <a:latin typeface="Arial" pitchFamily="34" charset="0"/>
                <a:cs typeface="Arial" pitchFamily="34" charset="0"/>
              </a:rPr>
              <a:t>The sulphate </a:t>
            </a:r>
            <a:r>
              <a:rPr lang="en-TT" sz="2800" dirty="0" smtClean="0">
                <a:solidFill>
                  <a:srgbClr val="FF0000"/>
                </a:solidFill>
                <a:latin typeface="Arial" pitchFamily="34" charset="0"/>
                <a:cs typeface="Arial" pitchFamily="34" charset="0"/>
              </a:rPr>
              <a:t>and chloride ions are </a:t>
            </a:r>
            <a:r>
              <a:rPr lang="en-TT" sz="2800" u="sng" dirty="0">
                <a:solidFill>
                  <a:srgbClr val="FF0000"/>
                </a:solidFill>
                <a:latin typeface="Arial" pitchFamily="34" charset="0"/>
                <a:cs typeface="Arial" pitchFamily="34" charset="0"/>
              </a:rPr>
              <a:t>spectator</a:t>
            </a:r>
            <a:r>
              <a:rPr lang="en-TT" sz="2800" dirty="0">
                <a:solidFill>
                  <a:srgbClr val="FF0000"/>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ions. </a:t>
            </a:r>
            <a:r>
              <a:rPr lang="en-TT" sz="2800" dirty="0">
                <a:solidFill>
                  <a:srgbClr val="FF0000"/>
                </a:solidFill>
                <a:latin typeface="Arial" pitchFamily="34" charset="0"/>
                <a:cs typeface="Arial" pitchFamily="34" charset="0"/>
              </a:rPr>
              <a:t>Leaving out the </a:t>
            </a:r>
            <a:r>
              <a:rPr lang="en-TT" sz="2800" u="sng" dirty="0">
                <a:solidFill>
                  <a:srgbClr val="FF0000"/>
                </a:solidFill>
                <a:latin typeface="Arial" pitchFamily="34" charset="0"/>
                <a:cs typeface="Arial" pitchFamily="34" charset="0"/>
              </a:rPr>
              <a:t>spectator</a:t>
            </a:r>
            <a:r>
              <a:rPr lang="en-TT" sz="2800" dirty="0">
                <a:solidFill>
                  <a:srgbClr val="FF0000"/>
                </a:solidFill>
                <a:latin typeface="Arial" pitchFamily="34" charset="0"/>
                <a:cs typeface="Arial" pitchFamily="34" charset="0"/>
              </a:rPr>
              <a:t> ion gives: </a:t>
            </a: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a:t>
            </a:r>
            <a:r>
              <a:rPr lang="en-TT" sz="2400" baseline="30000" dirty="0" smtClean="0">
                <a:solidFill>
                  <a:schemeClr val="tx1"/>
                </a:solidFill>
                <a:latin typeface="Arial" pitchFamily="34" charset="0"/>
                <a:cs typeface="Arial" pitchFamily="34" charset="0"/>
              </a:rPr>
              <a:t>2</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H</a:t>
            </a:r>
            <a:r>
              <a:rPr lang="en-TT" sz="2400" baseline="-25000" dirty="0">
                <a:solidFill>
                  <a:schemeClr val="tx1"/>
                </a:solidFill>
                <a:latin typeface="Arial" pitchFamily="34" charset="0"/>
                <a:cs typeface="Arial" pitchFamily="34" charset="0"/>
              </a:rPr>
              <a:t>2(g)</a:t>
            </a:r>
          </a:p>
          <a:p>
            <a:pPr algn="l"/>
            <a:endParaRPr lang="en-TT" sz="2400" dirty="0">
              <a:solidFill>
                <a:srgbClr val="FF0000"/>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Again, the ionic equation is the same for both reactions since the sulphate and chloride ions are </a:t>
            </a:r>
            <a:r>
              <a:rPr lang="en-TT" sz="2800" u="sng" dirty="0" smtClean="0">
                <a:solidFill>
                  <a:srgbClr val="FF0000"/>
                </a:solidFill>
                <a:latin typeface="Arial" pitchFamily="34" charset="0"/>
                <a:cs typeface="Arial" pitchFamily="34" charset="0"/>
              </a:rPr>
              <a:t>spectator</a:t>
            </a:r>
            <a:r>
              <a:rPr lang="en-TT" sz="2800" dirty="0" smtClean="0">
                <a:solidFill>
                  <a:srgbClr val="FF0000"/>
                </a:solidFill>
                <a:latin typeface="Arial" pitchFamily="34" charset="0"/>
                <a:cs typeface="Arial" pitchFamily="34" charset="0"/>
              </a:rPr>
              <a:t> ions.</a:t>
            </a:r>
            <a:endParaRPr lang="en-TT" sz="2800" dirty="0">
              <a:solidFill>
                <a:srgbClr val="FF0000"/>
              </a:solidFill>
              <a:latin typeface="Arial" pitchFamily="34" charset="0"/>
              <a:cs typeface="Arial" pitchFamily="34" charset="0"/>
            </a:endParaRPr>
          </a:p>
          <a:p>
            <a:pPr algn="l"/>
            <a:endParaRPr lang="en-TT" sz="2400" dirty="0"/>
          </a:p>
        </p:txBody>
      </p:sp>
    </p:spTree>
    <p:extLst>
      <p:ext uri="{BB962C8B-B14F-4D97-AF65-F5344CB8AC3E}">
        <p14:creationId xmlns:p14="http://schemas.microsoft.com/office/powerpoint/2010/main" val="32693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90" y="152400"/>
            <a:ext cx="8991600" cy="1470025"/>
          </a:xfrm>
        </p:spPr>
        <p:txBody>
          <a:bodyPr>
            <a:norm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metal oxides with acids </a:t>
            </a:r>
            <a:endParaRPr lang="en-TT" sz="4000" dirty="0"/>
          </a:p>
        </p:txBody>
      </p:sp>
      <p:sp>
        <p:nvSpPr>
          <p:cNvPr id="3" name="Subtitle 2"/>
          <p:cNvSpPr>
            <a:spLocks noGrp="1"/>
          </p:cNvSpPr>
          <p:nvPr>
            <p:ph type="subTitle" idx="1"/>
          </p:nvPr>
        </p:nvSpPr>
        <p:spPr>
          <a:xfrm>
            <a:off x="1524000" y="1371600"/>
            <a:ext cx="6400800" cy="750194"/>
          </a:xfrm>
        </p:spPr>
        <p:txBody>
          <a:bodyPr/>
          <a:lstStyle/>
          <a:p>
            <a:r>
              <a:rPr lang="en-TT" dirty="0">
                <a:solidFill>
                  <a:schemeClr val="tx1"/>
                </a:solidFill>
                <a:latin typeface="Arial" pitchFamily="34" charset="0"/>
                <a:cs typeface="Arial" pitchFamily="34" charset="0"/>
              </a:rPr>
              <a:t>metal </a:t>
            </a:r>
            <a:r>
              <a:rPr lang="en-TT" dirty="0" smtClean="0">
                <a:solidFill>
                  <a:schemeClr val="tx1"/>
                </a:solidFill>
                <a:latin typeface="Arial" pitchFamily="34" charset="0"/>
                <a:cs typeface="Arial" pitchFamily="34" charset="0"/>
              </a:rPr>
              <a:t>oxide + </a:t>
            </a:r>
            <a:r>
              <a:rPr lang="en-TT" dirty="0">
                <a:solidFill>
                  <a:schemeClr val="tx1"/>
                </a:solidFill>
                <a:latin typeface="Arial" pitchFamily="34" charset="0"/>
                <a:cs typeface="Arial" pitchFamily="34" charset="0"/>
              </a:rPr>
              <a:t>acid → salt + </a:t>
            </a:r>
            <a:r>
              <a:rPr lang="en-TT" dirty="0" smtClean="0">
                <a:solidFill>
                  <a:schemeClr val="tx1"/>
                </a:solidFill>
                <a:latin typeface="Arial" pitchFamily="34" charset="0"/>
                <a:cs typeface="Arial" pitchFamily="34" charset="0"/>
              </a:rPr>
              <a:t>water</a:t>
            </a:r>
            <a:endParaRPr lang="en-TT" dirty="0">
              <a:solidFill>
                <a:schemeClr val="tx1"/>
              </a:solidFill>
              <a:latin typeface="Arial" pitchFamily="34" charset="0"/>
              <a:cs typeface="Arial" pitchFamily="34" charset="0"/>
            </a:endParaRPr>
          </a:p>
          <a:p>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9800"/>
            <a:ext cx="4876800" cy="4433455"/>
          </a:xfrm>
          <a:prstGeom prst="rect">
            <a:avLst/>
          </a:prstGeom>
        </p:spPr>
      </p:pic>
    </p:spTree>
    <p:extLst>
      <p:ext uri="{BB962C8B-B14F-4D97-AF65-F5344CB8AC3E}">
        <p14:creationId xmlns:p14="http://schemas.microsoft.com/office/powerpoint/2010/main" val="32410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3270"/>
            <a:ext cx="7772400" cy="106997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copper(II) oxide with dilute sulphuric acid</a:t>
            </a:r>
            <a:endParaRPr lang="en-TT" dirty="0"/>
          </a:p>
        </p:txBody>
      </p:sp>
      <p:sp>
        <p:nvSpPr>
          <p:cNvPr id="3" name="Subtitle 2"/>
          <p:cNvSpPr>
            <a:spLocks noGrp="1"/>
          </p:cNvSpPr>
          <p:nvPr>
            <p:ph type="subTitle" idx="1"/>
          </p:nvPr>
        </p:nvSpPr>
        <p:spPr>
          <a:xfrm>
            <a:off x="76200" y="1295400"/>
            <a:ext cx="8915400" cy="5486400"/>
          </a:xfrm>
        </p:spPr>
        <p:txBody>
          <a:bodyPr>
            <a:normAutofit/>
          </a:bodyPr>
          <a:lstStyle/>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SO</a:t>
            </a:r>
            <a:r>
              <a:rPr lang="en-TT" sz="2400" baseline="-25000" dirty="0">
                <a:solidFill>
                  <a:schemeClr val="tx1"/>
                </a:solidFill>
                <a:latin typeface="Arial" pitchFamily="34" charset="0"/>
                <a:cs typeface="Arial" pitchFamily="34" charset="0"/>
              </a:rPr>
              <a:t>4(</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r>
              <a:rPr lang="en-TT" sz="2800" u="sng" dirty="0">
                <a:solidFill>
                  <a:srgbClr val="FF000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SO</a:t>
            </a:r>
            <a:r>
              <a:rPr lang="en-TT" sz="2400" baseline="-25000" dirty="0">
                <a:solidFill>
                  <a:schemeClr val="tx1"/>
                </a:solidFill>
                <a:latin typeface="Arial" pitchFamily="34" charset="0"/>
                <a:cs typeface="Arial" pitchFamily="34" charset="0"/>
              </a:rPr>
              <a:t>4</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a:solidFill>
                  <a:schemeClr val="tx1"/>
                </a:solidFill>
              </a:rPr>
              <a:t>→ </a:t>
            </a:r>
            <a:r>
              <a:rPr lang="en-TT" sz="2400" dirty="0">
                <a:solidFill>
                  <a:schemeClr val="tx1"/>
                </a:solidFill>
                <a:latin typeface="Arial" pitchFamily="34" charset="0"/>
                <a:cs typeface="Arial" pitchFamily="34" charset="0"/>
              </a:rPr>
              <a:t>Cu</a:t>
            </a:r>
            <a:r>
              <a:rPr lang="en-TT" sz="2400" baseline="30000" dirty="0">
                <a:solidFill>
                  <a:schemeClr val="tx1"/>
                </a:solidFill>
                <a:latin typeface="Arial" pitchFamily="34" charset="0"/>
                <a:cs typeface="Arial" pitchFamily="34" charset="0"/>
              </a:rPr>
              <a:t>2</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SO</a:t>
            </a:r>
            <a:r>
              <a:rPr lang="en-TT" sz="2400" baseline="-25000" dirty="0">
                <a:solidFill>
                  <a:schemeClr val="tx1"/>
                </a:solidFill>
                <a:latin typeface="Arial" pitchFamily="34" charset="0"/>
                <a:cs typeface="Arial" pitchFamily="34" charset="0"/>
              </a:rPr>
              <a:t>4</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endParaRPr lang="en-TT" sz="2400" baseline="-25000" dirty="0">
              <a:solidFill>
                <a:schemeClr val="tx1"/>
              </a:solidFill>
              <a:latin typeface="Arial" pitchFamily="34" charset="0"/>
              <a:cs typeface="Arial" pitchFamily="34" charset="0"/>
            </a:endParaRPr>
          </a:p>
          <a:p>
            <a:pPr algn="l"/>
            <a:endParaRPr lang="en-TT" sz="2400" baseline="-25000" dirty="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Both </a:t>
            </a:r>
            <a:r>
              <a:rPr lang="en-TT" sz="2400" dirty="0">
                <a:solidFill>
                  <a:srgbClr val="FF0000"/>
                </a:solidFill>
                <a:latin typeface="Arial" pitchFamily="34" charset="0"/>
                <a:cs typeface="Arial" pitchFamily="34" charset="0"/>
              </a:rPr>
              <a:t>the sulphate ion </a:t>
            </a:r>
            <a:r>
              <a:rPr lang="en-TT" sz="2400" dirty="0" smtClean="0">
                <a:solidFill>
                  <a:srgbClr val="FF0000"/>
                </a:solidFill>
                <a:latin typeface="Arial" pitchFamily="34" charset="0"/>
                <a:cs typeface="Arial" pitchFamily="34" charset="0"/>
              </a:rPr>
              <a:t>and the Cu</a:t>
            </a:r>
            <a:r>
              <a:rPr lang="en-TT" sz="2400" baseline="30000" dirty="0" smtClean="0">
                <a:solidFill>
                  <a:srgbClr val="FF0000"/>
                </a:solidFill>
                <a:latin typeface="Arial" pitchFamily="34" charset="0"/>
                <a:cs typeface="Arial" pitchFamily="34" charset="0"/>
              </a:rPr>
              <a:t>2+ </a:t>
            </a:r>
            <a:r>
              <a:rPr lang="en-TT" sz="2400" dirty="0" smtClean="0">
                <a:solidFill>
                  <a:srgbClr val="FF0000"/>
                </a:solidFill>
                <a:latin typeface="Arial" pitchFamily="34" charset="0"/>
                <a:cs typeface="Arial" pitchFamily="34" charset="0"/>
              </a:rPr>
              <a:t>are spectator ions. Leaving out the spectator ions gives: </a:t>
            </a:r>
            <a:endParaRPr lang="en-TT" sz="2400" dirty="0">
              <a:solidFill>
                <a:srgbClr val="FF0000"/>
              </a:solidFill>
              <a:latin typeface="Arial" pitchFamily="34" charset="0"/>
              <a:cs typeface="Arial" pitchFamily="34" charset="0"/>
            </a:endParaRPr>
          </a:p>
          <a:p>
            <a:pPr algn="l"/>
            <a:endParaRPr lang="en-TT" sz="2400" dirty="0">
              <a:solidFill>
                <a:srgbClr val="FF0000"/>
              </a:solidFill>
              <a:latin typeface="Arial" pitchFamily="34" charset="0"/>
              <a:cs typeface="Arial" pitchFamily="34" charset="0"/>
            </a:endParaRPr>
          </a:p>
          <a:p>
            <a:pPr algn="l"/>
            <a:r>
              <a:rPr lang="en-TT" sz="2400" dirty="0">
                <a:solidFill>
                  <a:schemeClr val="tx1"/>
                </a:solidFill>
                <a:latin typeface="Arial" pitchFamily="34" charset="0"/>
                <a:cs typeface="Arial" pitchFamily="34" charset="0"/>
              </a:rPr>
              <a:t>O</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+ 2H</a:t>
            </a:r>
            <a:r>
              <a:rPr lang="en-TT" sz="2400" baseline="300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a:t>
            </a:r>
            <a:r>
              <a:rPr lang="en-TT" sz="2400" dirty="0">
                <a:solidFill>
                  <a:schemeClr val="tx1"/>
                </a:solidFill>
                <a:latin typeface="Arial" pitchFamily="34" charset="0"/>
                <a:cs typeface="Arial" pitchFamily="34" charset="0"/>
              </a:rPr>
              <a:t> </a:t>
            </a:r>
            <a:r>
              <a:rPr lang="en-TT" sz="2400" dirty="0" smtClean="0">
                <a:solidFill>
                  <a:schemeClr val="tx1"/>
                </a:solidFill>
              </a:rPr>
              <a:t>→ </a:t>
            </a:r>
            <a:r>
              <a:rPr lang="en-TT" sz="2400" dirty="0">
                <a:solidFill>
                  <a:schemeClr val="tx1"/>
                </a:solidFill>
                <a:latin typeface="Arial" pitchFamily="34" charset="0"/>
                <a:cs typeface="Arial" pitchFamily="34" charset="0"/>
              </a:rPr>
              <a:t>H</a:t>
            </a:r>
            <a:r>
              <a:rPr lang="en-TT" sz="2400" baseline="-25000" dirty="0">
                <a:solidFill>
                  <a:schemeClr val="tx1"/>
                </a:solidFill>
                <a:latin typeface="Arial" pitchFamily="34" charset="0"/>
                <a:cs typeface="Arial" pitchFamily="34" charset="0"/>
              </a:rPr>
              <a:t>2</a:t>
            </a:r>
            <a:r>
              <a:rPr lang="en-TT" sz="2400" dirty="0">
                <a:solidFill>
                  <a:schemeClr val="tx1"/>
                </a:solidFill>
                <a:latin typeface="Arial" pitchFamily="34" charset="0"/>
                <a:cs typeface="Arial" pitchFamily="34" charset="0"/>
              </a:rPr>
              <a:t>O</a:t>
            </a:r>
            <a:r>
              <a:rPr lang="en-TT" sz="2400" baseline="-25000" dirty="0">
                <a:solidFill>
                  <a:schemeClr val="tx1"/>
                </a:solidFill>
                <a:latin typeface="Arial" pitchFamily="34" charset="0"/>
                <a:cs typeface="Arial" pitchFamily="34" charset="0"/>
              </a:rPr>
              <a:t>(l</a:t>
            </a:r>
            <a:r>
              <a:rPr lang="en-TT" sz="2400" baseline="-25000" dirty="0" smtClean="0">
                <a:solidFill>
                  <a:schemeClr val="tx1"/>
                </a:solidFill>
                <a:latin typeface="Arial" pitchFamily="34" charset="0"/>
                <a:cs typeface="Arial" pitchFamily="34" charset="0"/>
              </a:rPr>
              <a:t>)</a:t>
            </a:r>
          </a:p>
          <a:p>
            <a:pPr algn="l"/>
            <a:endParaRPr lang="en-TT" sz="2400" baseline="-250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This equation would be true for any simple metal oxide reacting with any acid.</a:t>
            </a:r>
            <a:endParaRPr lang="en-TT"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511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991600" cy="612775"/>
          </a:xfrm>
        </p:spPr>
        <p:txBody>
          <a:bodyPr>
            <a:normAutofit fontScale="90000"/>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metal hydroxides with acids </a:t>
            </a:r>
            <a:endParaRPr lang="en-TT" sz="4000" dirty="0">
              <a:latin typeface="Arial" pitchFamily="34" charset="0"/>
              <a:cs typeface="Arial" pitchFamily="34" charset="0"/>
            </a:endParaRPr>
          </a:p>
        </p:txBody>
      </p:sp>
      <p:sp>
        <p:nvSpPr>
          <p:cNvPr id="3" name="Subtitle 2"/>
          <p:cNvSpPr>
            <a:spLocks noGrp="1"/>
          </p:cNvSpPr>
          <p:nvPr>
            <p:ph type="subTitle" idx="1"/>
          </p:nvPr>
        </p:nvSpPr>
        <p:spPr>
          <a:xfrm>
            <a:off x="152400" y="1066800"/>
            <a:ext cx="8839200" cy="609600"/>
          </a:xfrm>
        </p:spPr>
        <p:txBody>
          <a:bodyPr/>
          <a:lstStyle/>
          <a:p>
            <a:r>
              <a:rPr lang="en-TT" dirty="0">
                <a:solidFill>
                  <a:schemeClr val="tx1"/>
                </a:solidFill>
                <a:latin typeface="Arial" pitchFamily="34" charset="0"/>
                <a:cs typeface="Arial" pitchFamily="34" charset="0"/>
              </a:rPr>
              <a:t>metal </a:t>
            </a:r>
            <a:r>
              <a:rPr lang="en-TT" dirty="0" smtClean="0">
                <a:solidFill>
                  <a:schemeClr val="tx1"/>
                </a:solidFill>
                <a:latin typeface="Arial" pitchFamily="34" charset="0"/>
                <a:cs typeface="Arial" pitchFamily="34" charset="0"/>
              </a:rPr>
              <a:t>hydroxide </a:t>
            </a:r>
            <a:r>
              <a:rPr lang="en-TT" dirty="0">
                <a:solidFill>
                  <a:schemeClr val="tx1"/>
                </a:solidFill>
                <a:latin typeface="Arial" pitchFamily="34" charset="0"/>
                <a:cs typeface="Arial" pitchFamily="34" charset="0"/>
              </a:rPr>
              <a:t>+ acid → salt + water</a:t>
            </a:r>
          </a:p>
          <a:p>
            <a:endParaRPr lang="en-TT" dirty="0"/>
          </a:p>
          <a:p>
            <a:pPr algn="l"/>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676400"/>
            <a:ext cx="4980029" cy="4897304"/>
          </a:xfrm>
          <a:prstGeom prst="rect">
            <a:avLst/>
          </a:prstGeom>
        </p:spPr>
      </p:pic>
    </p:spTree>
    <p:extLst>
      <p:ext uri="{BB962C8B-B14F-4D97-AF65-F5344CB8AC3E}">
        <p14:creationId xmlns:p14="http://schemas.microsoft.com/office/powerpoint/2010/main" val="6375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sodium hydroxide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with dilute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hydrochloric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a:t>
            </a:r>
            <a:endParaRPr lang="en-TT" dirty="0"/>
          </a:p>
        </p:txBody>
      </p:sp>
      <p:sp>
        <p:nvSpPr>
          <p:cNvPr id="3" name="Subtitle 2"/>
          <p:cNvSpPr>
            <a:spLocks noGrp="1"/>
          </p:cNvSpPr>
          <p:nvPr>
            <p:ph type="subTitle" idx="1"/>
          </p:nvPr>
        </p:nvSpPr>
        <p:spPr>
          <a:xfrm>
            <a:off x="152400" y="1676400"/>
            <a:ext cx="8839200" cy="5029200"/>
          </a:xfrm>
        </p:spPr>
        <p:txBody>
          <a:bodyPr>
            <a:normAutofit fontScale="92500" lnSpcReduction="10000"/>
          </a:bodyPr>
          <a:lstStyle/>
          <a:p>
            <a:pPr algn="l"/>
            <a:r>
              <a:rPr lang="en-TT" sz="2800" dirty="0" err="1" smtClean="0">
                <a:solidFill>
                  <a:schemeClr val="tx1"/>
                </a:solidFill>
                <a:latin typeface="Arial" pitchFamily="34" charset="0"/>
                <a:cs typeface="Arial" pitchFamily="34" charset="0"/>
              </a:rPr>
              <a:t>NaOH</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HCl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err="1" smtClean="0">
                <a:solidFill>
                  <a:schemeClr val="tx1"/>
                </a:solidFill>
                <a:latin typeface="Arial" pitchFamily="34" charset="0"/>
                <a:cs typeface="Arial" pitchFamily="34" charset="0"/>
              </a:rPr>
              <a:t>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 </a:t>
            </a:r>
            <a:endParaRPr lang="en-TT" sz="2800" baseline="-25000" dirty="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r>
              <a:rPr lang="en-TT" sz="3000" u="sng" dirty="0">
                <a:solidFill>
                  <a:srgbClr val="FF0000"/>
                </a:solidFill>
                <a:latin typeface="Arial" pitchFamily="34" charset="0"/>
                <a:cs typeface="Arial" pitchFamily="34" charset="0"/>
              </a:rPr>
              <a:t>Ionic equation:</a:t>
            </a:r>
          </a:p>
          <a:p>
            <a:pPr algn="l"/>
            <a:r>
              <a:rPr lang="en-TT" sz="2800" dirty="0" smtClean="0">
                <a:solidFill>
                  <a:schemeClr val="tx1"/>
                </a:solidFill>
                <a:latin typeface="Arial" pitchFamily="34" charset="0"/>
                <a:cs typeface="Arial" pitchFamily="34" charset="0"/>
              </a:rPr>
              <a:t>Na</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OH</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a:t>
            </a:r>
            <a:r>
              <a:rPr lang="en-TT" sz="2800" dirty="0" err="1" smtClean="0">
                <a:solidFill>
                  <a:schemeClr val="tx1"/>
                </a:solidFill>
                <a:latin typeface="Arial" pitchFamily="34" charset="0"/>
                <a:cs typeface="Arial" pitchFamily="34" charset="0"/>
              </a:rPr>
              <a:t>Cl</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Na</a:t>
            </a:r>
            <a:r>
              <a:rPr lang="en-TT" sz="2800" baseline="30000" dirty="0" smtClean="0">
                <a:solidFill>
                  <a:schemeClr val="tx1"/>
                </a:solidFill>
                <a:latin typeface="Arial" pitchFamily="34" charset="0"/>
                <a:cs typeface="Arial" pitchFamily="34" charset="0"/>
              </a:rPr>
              <a:t>+ </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a:t>
            </a:r>
            <a:r>
              <a:rPr lang="en-TT" sz="2800" dirty="0" err="1" smtClean="0">
                <a:solidFill>
                  <a:schemeClr val="tx1"/>
                </a:solidFill>
                <a:latin typeface="Arial" pitchFamily="34" charset="0"/>
                <a:cs typeface="Arial" pitchFamily="34" charset="0"/>
              </a:rPr>
              <a:t>Cl</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Both the Na</a:t>
            </a:r>
            <a:r>
              <a:rPr lang="en-TT" sz="3000" baseline="30000" dirty="0">
                <a:solidFill>
                  <a:srgbClr val="FF0000"/>
                </a:solidFill>
                <a:latin typeface="Arial" pitchFamily="34" charset="0"/>
                <a:cs typeface="Arial" pitchFamily="34" charset="0"/>
              </a:rPr>
              <a:t>+</a:t>
            </a:r>
            <a:r>
              <a:rPr lang="en-TT" sz="3000" dirty="0" smtClean="0">
                <a:solidFill>
                  <a:srgbClr val="FF0000"/>
                </a:solidFill>
                <a:latin typeface="Arial" pitchFamily="34" charset="0"/>
                <a:cs typeface="Arial" pitchFamily="34" charset="0"/>
              </a:rPr>
              <a:t> </a:t>
            </a:r>
            <a:r>
              <a:rPr lang="en-TT" sz="3000" dirty="0">
                <a:solidFill>
                  <a:srgbClr val="FF0000"/>
                </a:solidFill>
                <a:latin typeface="Arial" pitchFamily="34" charset="0"/>
                <a:cs typeface="Arial" pitchFamily="34" charset="0"/>
              </a:rPr>
              <a:t>ion and the </a:t>
            </a:r>
            <a:r>
              <a:rPr lang="en-TT" sz="3000" dirty="0" err="1">
                <a:solidFill>
                  <a:srgbClr val="FF0000"/>
                </a:solidFill>
                <a:latin typeface="Arial" pitchFamily="34" charset="0"/>
                <a:cs typeface="Arial" pitchFamily="34" charset="0"/>
              </a:rPr>
              <a:t>Cl</a:t>
            </a:r>
            <a:r>
              <a:rPr lang="en-TT" sz="3000" baseline="30000" dirty="0">
                <a:solidFill>
                  <a:srgbClr val="FF0000"/>
                </a:solidFill>
                <a:latin typeface="Arial" pitchFamily="34" charset="0"/>
                <a:cs typeface="Arial" pitchFamily="34" charset="0"/>
              </a:rPr>
              <a:t>-</a:t>
            </a:r>
            <a:r>
              <a:rPr lang="en-TT" sz="3000" baseline="30000" dirty="0" smtClean="0">
                <a:solidFill>
                  <a:srgbClr val="FF0000"/>
                </a:solidFill>
                <a:latin typeface="Arial" pitchFamily="34" charset="0"/>
                <a:cs typeface="Arial" pitchFamily="34" charset="0"/>
              </a:rPr>
              <a:t> </a:t>
            </a:r>
            <a:r>
              <a:rPr lang="en-TT" sz="3000" dirty="0" smtClean="0">
                <a:solidFill>
                  <a:srgbClr val="FF0000"/>
                </a:solidFill>
                <a:latin typeface="Arial" pitchFamily="34" charset="0"/>
                <a:cs typeface="Arial" pitchFamily="34" charset="0"/>
              </a:rPr>
              <a:t>ion are </a:t>
            </a:r>
            <a:r>
              <a:rPr lang="en-TT" sz="3000" dirty="0">
                <a:solidFill>
                  <a:srgbClr val="FF0000"/>
                </a:solidFill>
                <a:latin typeface="Arial" pitchFamily="34" charset="0"/>
                <a:cs typeface="Arial" pitchFamily="34" charset="0"/>
              </a:rPr>
              <a:t>spectator ions. Leaving out the spectator ions gives: </a:t>
            </a:r>
          </a:p>
          <a:p>
            <a:pPr algn="l"/>
            <a:endParaRPr lang="en-TT" sz="3000" dirty="0">
              <a:solidFill>
                <a:srgbClr val="FF0000"/>
              </a:solidFill>
              <a:latin typeface="Arial" pitchFamily="34" charset="0"/>
              <a:cs typeface="Arial" pitchFamily="34" charset="0"/>
            </a:endParaRPr>
          </a:p>
          <a:p>
            <a:pPr algn="l"/>
            <a:r>
              <a:rPr lang="en-TT" sz="2600" dirty="0" smtClean="0">
                <a:solidFill>
                  <a:schemeClr val="tx1"/>
                </a:solidFill>
                <a:latin typeface="Arial" pitchFamily="34" charset="0"/>
                <a:cs typeface="Arial" pitchFamily="34" charset="0"/>
              </a:rPr>
              <a:t>OH</a:t>
            </a:r>
            <a:r>
              <a:rPr lang="en-TT" sz="2600" baseline="300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H</a:t>
            </a:r>
            <a:r>
              <a:rPr lang="en-TT" sz="2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a:t>
            </a:r>
            <a:r>
              <a:rPr lang="en-TT" sz="2600" dirty="0">
                <a:solidFill>
                  <a:schemeClr val="tx1"/>
                </a:solidFill>
              </a:rPr>
              <a:t>→ </a:t>
            </a:r>
            <a:r>
              <a:rPr lang="en-TT" sz="2600" dirty="0" smtClean="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H</a:t>
            </a:r>
            <a:r>
              <a:rPr lang="en-TT" sz="2600" baseline="-25000" dirty="0">
                <a:solidFill>
                  <a:schemeClr val="tx1"/>
                </a:solidFill>
                <a:latin typeface="Arial" pitchFamily="34" charset="0"/>
                <a:cs typeface="Arial" pitchFamily="34" charset="0"/>
              </a:rPr>
              <a:t>2</a:t>
            </a:r>
            <a:r>
              <a:rPr lang="en-TT" sz="2600" dirty="0">
                <a:solidFill>
                  <a:schemeClr val="tx1"/>
                </a:solidFill>
                <a:latin typeface="Arial" pitchFamily="34" charset="0"/>
                <a:cs typeface="Arial" pitchFamily="34" charset="0"/>
              </a:rPr>
              <a:t>O</a:t>
            </a:r>
            <a:r>
              <a:rPr lang="en-TT" sz="2600" baseline="-25000" dirty="0">
                <a:solidFill>
                  <a:schemeClr val="tx1"/>
                </a:solidFill>
                <a:latin typeface="Arial" pitchFamily="34" charset="0"/>
                <a:cs typeface="Arial" pitchFamily="34" charset="0"/>
              </a:rPr>
              <a:t>(l)</a:t>
            </a:r>
          </a:p>
          <a:p>
            <a:pPr algn="l"/>
            <a:endParaRPr lang="en-TT"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This equation would be true for any simple metal </a:t>
            </a:r>
            <a:r>
              <a:rPr lang="en-TT" sz="3000" dirty="0" smtClean="0">
                <a:solidFill>
                  <a:srgbClr val="FF0000"/>
                </a:solidFill>
                <a:latin typeface="Arial" pitchFamily="34" charset="0"/>
                <a:cs typeface="Arial" pitchFamily="34" charset="0"/>
              </a:rPr>
              <a:t>hydroxide </a:t>
            </a:r>
            <a:r>
              <a:rPr lang="en-TT" sz="3000" dirty="0">
                <a:solidFill>
                  <a:srgbClr val="FF0000"/>
                </a:solidFill>
                <a:latin typeface="Arial" pitchFamily="34" charset="0"/>
                <a:cs typeface="Arial" pitchFamily="34" charset="0"/>
              </a:rPr>
              <a:t>reacting with any acid.</a:t>
            </a:r>
          </a:p>
          <a:p>
            <a:pPr algn="l"/>
            <a:endParaRPr lang="en-TT" dirty="0"/>
          </a:p>
        </p:txBody>
      </p:sp>
    </p:spTree>
    <p:extLst>
      <p:ext uri="{BB962C8B-B14F-4D97-AF65-F5344CB8AC3E}">
        <p14:creationId xmlns:p14="http://schemas.microsoft.com/office/powerpoint/2010/main" val="17570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17575"/>
          </a:xfrm>
        </p:spPr>
        <p:txBody>
          <a:bodyPr>
            <a:norm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carbonates with acids </a:t>
            </a:r>
            <a:endParaRPr lang="en-TT" sz="4000" dirty="0"/>
          </a:p>
        </p:txBody>
      </p:sp>
      <p:sp>
        <p:nvSpPr>
          <p:cNvPr id="3" name="Subtitle 2"/>
          <p:cNvSpPr>
            <a:spLocks noGrp="1"/>
          </p:cNvSpPr>
          <p:nvPr>
            <p:ph type="subTitle" idx="1"/>
          </p:nvPr>
        </p:nvSpPr>
        <p:spPr>
          <a:xfrm>
            <a:off x="76200" y="1143000"/>
            <a:ext cx="9144000" cy="762000"/>
          </a:xfrm>
        </p:spPr>
        <p:txBody>
          <a:bodyPr/>
          <a:lstStyle/>
          <a:p>
            <a:r>
              <a:rPr lang="en-TT" sz="2800" dirty="0" smtClean="0">
                <a:solidFill>
                  <a:schemeClr val="tx1"/>
                </a:solidFill>
                <a:latin typeface="Arial" pitchFamily="34" charset="0"/>
                <a:cs typeface="Arial" pitchFamily="34" charset="0"/>
              </a:rPr>
              <a:t>carbonate </a:t>
            </a:r>
            <a:r>
              <a:rPr lang="en-TT" sz="2800" dirty="0">
                <a:solidFill>
                  <a:schemeClr val="tx1"/>
                </a:solidFill>
                <a:latin typeface="Arial" pitchFamily="34" charset="0"/>
                <a:cs typeface="Arial" pitchFamily="34" charset="0"/>
              </a:rPr>
              <a:t>+ acid → salt </a:t>
            </a:r>
            <a:r>
              <a:rPr lang="en-TT" sz="2800" dirty="0" smtClean="0">
                <a:solidFill>
                  <a:schemeClr val="tx1"/>
                </a:solidFill>
                <a:latin typeface="Arial" pitchFamily="34" charset="0"/>
                <a:cs typeface="Arial" pitchFamily="34" charset="0"/>
              </a:rPr>
              <a:t>+ carbon dioxide + </a:t>
            </a:r>
            <a:r>
              <a:rPr lang="en-TT" sz="2800" dirty="0">
                <a:solidFill>
                  <a:schemeClr val="tx1"/>
                </a:solidFill>
                <a:latin typeface="Arial" pitchFamily="34" charset="0"/>
                <a:cs typeface="Arial" pitchFamily="34" charset="0"/>
              </a:rPr>
              <a:t>water</a:t>
            </a:r>
          </a:p>
          <a:p>
            <a:endParaRPr lang="en-TT" dirty="0"/>
          </a:p>
          <a:p>
            <a:pPr algn="l"/>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84350"/>
            <a:ext cx="5587902" cy="4824222"/>
          </a:xfrm>
          <a:prstGeom prst="rect">
            <a:avLst/>
          </a:prstGeom>
        </p:spPr>
      </p:pic>
    </p:spTree>
    <p:extLst>
      <p:ext uri="{BB962C8B-B14F-4D97-AF65-F5344CB8AC3E}">
        <p14:creationId xmlns:p14="http://schemas.microsoft.com/office/powerpoint/2010/main" val="31640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470025"/>
          </a:xfrm>
        </p:spPr>
        <p:txBody>
          <a:bodyPr>
            <a:normAutofit fontScale="90000"/>
          </a:bodyPr>
          <a:lstStyle/>
          <a:p>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copper (II) carbonate with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dilute </a:t>
            </a:r>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sulphuric </a:t>
            </a:r>
            <a:r>
              <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acid</a:t>
            </a:r>
            <a:endParaRPr lang="en-TT" dirty="0"/>
          </a:p>
        </p:txBody>
      </p:sp>
      <p:sp>
        <p:nvSpPr>
          <p:cNvPr id="3" name="Subtitle 2"/>
          <p:cNvSpPr>
            <a:spLocks noGrp="1"/>
          </p:cNvSpPr>
          <p:nvPr>
            <p:ph type="subTitle" idx="1"/>
          </p:nvPr>
        </p:nvSpPr>
        <p:spPr>
          <a:xfrm>
            <a:off x="152400" y="1524000"/>
            <a:ext cx="8915400" cy="5181600"/>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CuCO</a:t>
            </a:r>
            <a:r>
              <a:rPr lang="en-TT" sz="2800" baseline="-25000" dirty="0" smtClean="0">
                <a:solidFill>
                  <a:schemeClr val="tx1"/>
                </a:solidFill>
                <a:latin typeface="Arial" pitchFamily="34" charset="0"/>
                <a:cs typeface="Arial" pitchFamily="34" charset="0"/>
              </a:rPr>
              <a:t>3(s)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CuSO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2(g)</a:t>
            </a:r>
            <a:r>
              <a:rPr lang="en-TT" sz="2800" dirty="0" smtClean="0">
                <a:solidFill>
                  <a:schemeClr val="tx1"/>
                </a:solidFill>
                <a:latin typeface="Arial" pitchFamily="34" charset="0"/>
                <a:cs typeface="Arial" pitchFamily="34" charset="0"/>
              </a:rPr>
              <a:t> + 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a:t>
            </a:r>
            <a:r>
              <a:rPr lang="en-TT" sz="2800" baseline="-25000" dirty="0">
                <a:solidFill>
                  <a:schemeClr val="tx1"/>
                </a:solidFill>
                <a:latin typeface="Arial" pitchFamily="34" charset="0"/>
                <a:cs typeface="Arial" pitchFamily="34" charset="0"/>
              </a:rPr>
              <a:t>) </a:t>
            </a:r>
          </a:p>
          <a:p>
            <a:pPr algn="l"/>
            <a:endParaRPr lang="en-TT" baseline="-25000" dirty="0">
              <a:solidFill>
                <a:schemeClr val="tx1"/>
              </a:solidFill>
              <a:latin typeface="Arial" pitchFamily="34" charset="0"/>
              <a:cs typeface="Arial" pitchFamily="34" charset="0"/>
            </a:endParaRPr>
          </a:p>
          <a:p>
            <a:pPr algn="l"/>
            <a:r>
              <a:rPr lang="en-TT" sz="3300" u="sng" dirty="0">
                <a:solidFill>
                  <a:srgbClr val="FF0000"/>
                </a:solidFill>
                <a:latin typeface="Arial" pitchFamily="34" charset="0"/>
                <a:cs typeface="Arial" pitchFamily="34" charset="0"/>
              </a:rPr>
              <a:t>Ionic equation:</a:t>
            </a:r>
          </a:p>
          <a:p>
            <a:pPr algn="l"/>
            <a:r>
              <a:rPr lang="en-TT" sz="2200" dirty="0" smtClean="0">
                <a:solidFill>
                  <a:schemeClr val="tx1"/>
                </a:solidFill>
                <a:latin typeface="Arial" pitchFamily="34" charset="0"/>
                <a:cs typeface="Arial" pitchFamily="34" charset="0"/>
              </a:rPr>
              <a:t>Cu</a:t>
            </a:r>
            <a:r>
              <a:rPr lang="en-TT" sz="2200" baseline="30000" dirty="0" smtClean="0">
                <a:solidFill>
                  <a:schemeClr val="tx1"/>
                </a:solidFill>
                <a:latin typeface="Arial" pitchFamily="34" charset="0"/>
                <a:cs typeface="Arial" pitchFamily="34" charset="0"/>
              </a:rPr>
              <a:t>2+</a:t>
            </a:r>
            <a:r>
              <a:rPr lang="en-TT" sz="2200" baseline="-25000" dirty="0" smtClean="0">
                <a:solidFill>
                  <a:schemeClr val="tx1"/>
                </a:solidFill>
                <a:latin typeface="Arial" pitchFamily="34" charset="0"/>
                <a:cs typeface="Arial" pitchFamily="34" charset="0"/>
              </a:rPr>
              <a:t>(</a:t>
            </a:r>
            <a:r>
              <a:rPr lang="en-TT" sz="2200" baseline="-25000" dirty="0">
                <a:solidFill>
                  <a:schemeClr val="tx1"/>
                </a:solidFill>
                <a:latin typeface="Arial" pitchFamily="34" charset="0"/>
                <a:cs typeface="Arial" pitchFamily="34" charset="0"/>
              </a:rPr>
              <a:t>s) </a:t>
            </a:r>
            <a:r>
              <a:rPr lang="en-TT" sz="22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CO</a:t>
            </a:r>
            <a:r>
              <a:rPr lang="en-TT" sz="2200" baseline="-25000" dirty="0" smtClean="0">
                <a:solidFill>
                  <a:schemeClr val="tx1"/>
                </a:solidFill>
                <a:latin typeface="Arial" pitchFamily="34" charset="0"/>
                <a:cs typeface="Arial" pitchFamily="34" charset="0"/>
              </a:rPr>
              <a:t>3</a:t>
            </a:r>
            <a:r>
              <a:rPr lang="en-TT" sz="2200" baseline="30000" dirty="0" smtClean="0">
                <a:solidFill>
                  <a:schemeClr val="tx1"/>
                </a:solidFill>
                <a:latin typeface="Arial" pitchFamily="34" charset="0"/>
                <a:cs typeface="Arial" pitchFamily="34" charset="0"/>
              </a:rPr>
              <a:t>2-</a:t>
            </a:r>
            <a:r>
              <a:rPr lang="en-TT" sz="2200" baseline="-25000" dirty="0">
                <a:solidFill>
                  <a:schemeClr val="tx1"/>
                </a:solidFill>
                <a:latin typeface="Arial" pitchFamily="34" charset="0"/>
                <a:cs typeface="Arial" pitchFamily="34" charset="0"/>
              </a:rPr>
              <a:t>(s) </a:t>
            </a:r>
            <a:r>
              <a:rPr lang="en-TT" sz="22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2H</a:t>
            </a:r>
            <a:r>
              <a:rPr lang="en-TT" sz="2200" baseline="30000" dirty="0">
                <a:solidFill>
                  <a:schemeClr val="tx1"/>
                </a:solidFill>
                <a:latin typeface="Arial" pitchFamily="34" charset="0"/>
                <a:cs typeface="Arial" pitchFamily="34" charset="0"/>
              </a:rPr>
              <a:t>+</a:t>
            </a:r>
            <a:r>
              <a:rPr lang="en-TT" sz="2200" baseline="-25000" dirty="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a:t>
            </a:r>
            <a:r>
              <a:rPr lang="en-TT" sz="2200" dirty="0">
                <a:solidFill>
                  <a:schemeClr val="tx1"/>
                </a:solidFill>
                <a:latin typeface="Arial" pitchFamily="34" charset="0"/>
                <a:cs typeface="Arial" pitchFamily="34" charset="0"/>
              </a:rPr>
              <a:t> + </a:t>
            </a:r>
            <a:r>
              <a:rPr lang="en-TT" sz="2200" dirty="0" smtClean="0">
                <a:solidFill>
                  <a:schemeClr val="tx1"/>
                </a:solidFill>
                <a:latin typeface="Arial" pitchFamily="34" charset="0"/>
                <a:cs typeface="Arial" pitchFamily="34" charset="0"/>
              </a:rPr>
              <a:t>SO</a:t>
            </a:r>
            <a:r>
              <a:rPr lang="en-TT" sz="2200" baseline="-25000" dirty="0" smtClean="0">
                <a:solidFill>
                  <a:schemeClr val="tx1"/>
                </a:solidFill>
                <a:latin typeface="Arial" pitchFamily="34" charset="0"/>
                <a:cs typeface="Arial" pitchFamily="34" charset="0"/>
              </a:rPr>
              <a:t>4</a:t>
            </a:r>
            <a:r>
              <a:rPr lang="en-TT" sz="2200" baseline="30000" dirty="0" smtClean="0">
                <a:solidFill>
                  <a:schemeClr val="tx1"/>
                </a:solidFill>
                <a:latin typeface="Arial" pitchFamily="34" charset="0"/>
                <a:cs typeface="Arial" pitchFamily="34" charset="0"/>
              </a:rPr>
              <a:t>2- </a:t>
            </a:r>
            <a:r>
              <a:rPr lang="en-TT" sz="2200" baseline="-25000" dirty="0" smtClean="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a:t>
            </a:r>
            <a:r>
              <a:rPr lang="en-TT" sz="2200" dirty="0">
                <a:solidFill>
                  <a:schemeClr val="tx1"/>
                </a:solidFill>
                <a:latin typeface="Arial" pitchFamily="34" charset="0"/>
                <a:cs typeface="Arial" pitchFamily="34" charset="0"/>
              </a:rPr>
              <a:t> </a:t>
            </a:r>
            <a:r>
              <a:rPr lang="en-TT" sz="2200" dirty="0">
                <a:solidFill>
                  <a:schemeClr val="tx1"/>
                </a:solidFill>
              </a:rPr>
              <a:t>→ </a:t>
            </a:r>
            <a:r>
              <a:rPr lang="en-TT" sz="2200" dirty="0">
                <a:solidFill>
                  <a:schemeClr val="tx1"/>
                </a:solidFill>
                <a:latin typeface="Arial" pitchFamily="34" charset="0"/>
                <a:cs typeface="Arial" pitchFamily="34" charset="0"/>
              </a:rPr>
              <a:t>Cu</a:t>
            </a:r>
            <a:r>
              <a:rPr lang="en-TT" sz="2200" baseline="30000" dirty="0">
                <a:solidFill>
                  <a:schemeClr val="tx1"/>
                </a:solidFill>
                <a:latin typeface="Arial" pitchFamily="34" charset="0"/>
                <a:cs typeface="Arial" pitchFamily="34" charset="0"/>
              </a:rPr>
              <a:t>2</a:t>
            </a:r>
            <a:r>
              <a:rPr lang="en-TT" sz="2200" baseline="30000" dirty="0" smtClean="0">
                <a:solidFill>
                  <a:schemeClr val="tx1"/>
                </a:solidFill>
                <a:latin typeface="Arial" pitchFamily="34" charset="0"/>
                <a:cs typeface="Arial" pitchFamily="34" charset="0"/>
              </a:rPr>
              <a:t>+</a:t>
            </a:r>
            <a:r>
              <a:rPr lang="en-TT" sz="2200" baseline="-25000" dirty="0" smtClean="0">
                <a:solidFill>
                  <a:schemeClr val="tx1"/>
                </a:solidFill>
                <a:latin typeface="Arial" pitchFamily="34" charset="0"/>
                <a:cs typeface="Arial" pitchFamily="34" charset="0"/>
              </a:rPr>
              <a:t>(</a:t>
            </a:r>
            <a:r>
              <a:rPr lang="en-TT" sz="2200" baseline="-25000" dirty="0" err="1" smtClean="0">
                <a:solidFill>
                  <a:schemeClr val="tx1"/>
                </a:solidFill>
                <a:latin typeface="Arial" pitchFamily="34" charset="0"/>
                <a:cs typeface="Arial" pitchFamily="34" charset="0"/>
              </a:rPr>
              <a:t>aq</a:t>
            </a:r>
            <a:r>
              <a:rPr lang="en-TT" sz="2200" baseline="-25000" dirty="0" smtClean="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 </a:t>
            </a:r>
            <a:r>
              <a:rPr lang="en-TT" sz="2200" dirty="0">
                <a:solidFill>
                  <a:schemeClr val="tx1"/>
                </a:solidFill>
                <a:latin typeface="Arial" pitchFamily="34" charset="0"/>
                <a:cs typeface="Arial" pitchFamily="34" charset="0"/>
              </a:rPr>
              <a:t>SO</a:t>
            </a:r>
            <a:r>
              <a:rPr lang="en-TT" sz="2200" baseline="-25000" dirty="0">
                <a:solidFill>
                  <a:schemeClr val="tx1"/>
                </a:solidFill>
                <a:latin typeface="Arial" pitchFamily="34" charset="0"/>
                <a:cs typeface="Arial" pitchFamily="34" charset="0"/>
              </a:rPr>
              <a:t>4</a:t>
            </a:r>
            <a:r>
              <a:rPr lang="en-TT" sz="2200" baseline="30000" dirty="0">
                <a:solidFill>
                  <a:schemeClr val="tx1"/>
                </a:solidFill>
                <a:latin typeface="Arial" pitchFamily="34" charset="0"/>
                <a:cs typeface="Arial" pitchFamily="34" charset="0"/>
              </a:rPr>
              <a:t>2- </a:t>
            </a:r>
            <a:r>
              <a:rPr lang="en-TT" sz="2200" baseline="-25000" dirty="0">
                <a:solidFill>
                  <a:schemeClr val="tx1"/>
                </a:solidFill>
                <a:latin typeface="Arial" pitchFamily="34" charset="0"/>
                <a:cs typeface="Arial" pitchFamily="34" charset="0"/>
              </a:rPr>
              <a:t>(</a:t>
            </a:r>
            <a:r>
              <a:rPr lang="en-TT" sz="2200" baseline="-25000" dirty="0" err="1">
                <a:solidFill>
                  <a:schemeClr val="tx1"/>
                </a:solidFill>
                <a:latin typeface="Arial" pitchFamily="34" charset="0"/>
                <a:cs typeface="Arial" pitchFamily="34" charset="0"/>
              </a:rPr>
              <a:t>aq</a:t>
            </a:r>
            <a:r>
              <a:rPr lang="en-TT" sz="2200" baseline="-25000" dirty="0">
                <a:solidFill>
                  <a:schemeClr val="tx1"/>
                </a:solidFill>
                <a:latin typeface="Arial" pitchFamily="34" charset="0"/>
                <a:cs typeface="Arial" pitchFamily="34" charset="0"/>
              </a:rPr>
              <a:t>) </a:t>
            </a:r>
            <a:r>
              <a:rPr lang="en-TT" sz="2200" dirty="0" smtClean="0">
                <a:solidFill>
                  <a:schemeClr val="tx1"/>
                </a:solidFill>
                <a:latin typeface="Arial" pitchFamily="34" charset="0"/>
                <a:cs typeface="Arial" pitchFamily="34" charset="0"/>
              </a:rPr>
              <a:t>+ </a:t>
            </a:r>
            <a:r>
              <a:rPr lang="en-TT" sz="2200" dirty="0">
                <a:solidFill>
                  <a:schemeClr val="tx1"/>
                </a:solidFill>
                <a:latin typeface="Arial" pitchFamily="34" charset="0"/>
                <a:cs typeface="Arial" pitchFamily="34" charset="0"/>
              </a:rPr>
              <a:t>CO</a:t>
            </a:r>
            <a:r>
              <a:rPr lang="en-TT" sz="2200" baseline="-25000" dirty="0">
                <a:solidFill>
                  <a:schemeClr val="tx1"/>
                </a:solidFill>
                <a:latin typeface="Arial" pitchFamily="34" charset="0"/>
                <a:cs typeface="Arial" pitchFamily="34" charset="0"/>
              </a:rPr>
              <a:t>2(g) </a:t>
            </a:r>
            <a:r>
              <a:rPr lang="en-TT" sz="2200" dirty="0" smtClean="0">
                <a:solidFill>
                  <a:schemeClr val="tx1"/>
                </a:solidFill>
                <a:latin typeface="Arial" pitchFamily="34" charset="0"/>
                <a:cs typeface="Arial" pitchFamily="34" charset="0"/>
              </a:rPr>
              <a:t>+ H</a:t>
            </a:r>
            <a:r>
              <a:rPr lang="en-TT" sz="2200" baseline="-25000" dirty="0" smtClean="0">
                <a:solidFill>
                  <a:schemeClr val="tx1"/>
                </a:solidFill>
                <a:latin typeface="Arial" pitchFamily="34" charset="0"/>
                <a:cs typeface="Arial" pitchFamily="34" charset="0"/>
              </a:rPr>
              <a:t>2</a:t>
            </a:r>
            <a:r>
              <a:rPr lang="en-TT" sz="2200" dirty="0" smtClean="0">
                <a:solidFill>
                  <a:schemeClr val="tx1"/>
                </a:solidFill>
                <a:latin typeface="Arial" pitchFamily="34" charset="0"/>
                <a:cs typeface="Arial" pitchFamily="34" charset="0"/>
              </a:rPr>
              <a:t>O</a:t>
            </a:r>
            <a:r>
              <a:rPr lang="en-TT" sz="2200" baseline="-25000" dirty="0" smtClean="0">
                <a:solidFill>
                  <a:schemeClr val="tx1"/>
                </a:solidFill>
                <a:latin typeface="Arial" pitchFamily="34" charset="0"/>
                <a:cs typeface="Arial" pitchFamily="34" charset="0"/>
              </a:rPr>
              <a:t>(l</a:t>
            </a:r>
            <a:r>
              <a:rPr lang="en-TT" sz="2200" baseline="-25000" dirty="0">
                <a:solidFill>
                  <a:schemeClr val="tx1"/>
                </a:solidFill>
                <a:latin typeface="Arial" pitchFamily="34" charset="0"/>
                <a:cs typeface="Arial" pitchFamily="34" charset="0"/>
              </a:rPr>
              <a:t>)</a:t>
            </a:r>
          </a:p>
          <a:p>
            <a:pPr algn="l"/>
            <a:endParaRPr lang="en-TT" sz="28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Both the </a:t>
            </a:r>
            <a:r>
              <a:rPr lang="en-TT" sz="2800" dirty="0">
                <a:solidFill>
                  <a:srgbClr val="FF0000"/>
                </a:solidFill>
                <a:latin typeface="Arial" pitchFamily="34" charset="0"/>
                <a:cs typeface="Arial" pitchFamily="34" charset="0"/>
              </a:rPr>
              <a:t>Cu</a:t>
            </a:r>
            <a:r>
              <a:rPr lang="en-TT" sz="2800" baseline="30000" dirty="0">
                <a:solidFill>
                  <a:srgbClr val="FF0000"/>
                </a:solidFill>
                <a:latin typeface="Arial" pitchFamily="34" charset="0"/>
                <a:cs typeface="Arial" pitchFamily="34" charset="0"/>
              </a:rPr>
              <a:t>2+</a:t>
            </a:r>
            <a:r>
              <a:rPr lang="en-TT" sz="3000" dirty="0" smtClean="0">
                <a:solidFill>
                  <a:srgbClr val="FF0000"/>
                </a:solidFill>
                <a:latin typeface="Arial" pitchFamily="34" charset="0"/>
                <a:cs typeface="Arial" pitchFamily="34" charset="0"/>
              </a:rPr>
              <a:t> and </a:t>
            </a:r>
            <a:r>
              <a:rPr lang="en-TT" sz="3000" dirty="0">
                <a:solidFill>
                  <a:srgbClr val="FF0000"/>
                </a:solidFill>
                <a:latin typeface="Arial" pitchFamily="34" charset="0"/>
                <a:cs typeface="Arial" pitchFamily="34" charset="0"/>
              </a:rPr>
              <a:t>the </a:t>
            </a:r>
            <a:r>
              <a:rPr lang="en-TT" sz="2800" dirty="0">
                <a:solidFill>
                  <a:srgbClr val="FF0000"/>
                </a:solidFill>
                <a:latin typeface="Arial" pitchFamily="34" charset="0"/>
                <a:cs typeface="Arial" pitchFamily="34" charset="0"/>
              </a:rPr>
              <a:t>SO</a:t>
            </a:r>
            <a:r>
              <a:rPr lang="en-TT" sz="2800" baseline="-25000" dirty="0">
                <a:solidFill>
                  <a:srgbClr val="FF0000"/>
                </a:solidFill>
                <a:latin typeface="Arial" pitchFamily="34" charset="0"/>
                <a:cs typeface="Arial" pitchFamily="34" charset="0"/>
              </a:rPr>
              <a:t>4</a:t>
            </a:r>
            <a:r>
              <a:rPr lang="en-TT" sz="2800" baseline="30000" dirty="0">
                <a:solidFill>
                  <a:srgbClr val="FF0000"/>
                </a:solidFill>
                <a:latin typeface="Arial" pitchFamily="34" charset="0"/>
                <a:cs typeface="Arial" pitchFamily="34" charset="0"/>
              </a:rPr>
              <a:t>2-</a:t>
            </a:r>
            <a:r>
              <a:rPr lang="en-TT" sz="3000" baseline="30000" dirty="0" smtClean="0">
                <a:solidFill>
                  <a:srgbClr val="FF0000"/>
                </a:solidFill>
                <a:latin typeface="Arial" pitchFamily="34" charset="0"/>
                <a:cs typeface="Arial" pitchFamily="34" charset="0"/>
              </a:rPr>
              <a:t> </a:t>
            </a:r>
            <a:r>
              <a:rPr lang="en-TT" sz="3000" dirty="0">
                <a:solidFill>
                  <a:srgbClr val="FF0000"/>
                </a:solidFill>
                <a:latin typeface="Arial" pitchFamily="34" charset="0"/>
                <a:cs typeface="Arial" pitchFamily="34" charset="0"/>
              </a:rPr>
              <a:t>are spectator ions. Leaving out the spectator ions gives: </a:t>
            </a:r>
          </a:p>
          <a:p>
            <a:pPr algn="l"/>
            <a:endParaRPr lang="en-TT" sz="3000" dirty="0">
              <a:solidFill>
                <a:srgbClr val="FF0000"/>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3</a:t>
            </a:r>
            <a:r>
              <a:rPr lang="en-TT" sz="2800" baseline="30000" dirty="0" smtClean="0">
                <a:solidFill>
                  <a:schemeClr val="tx1"/>
                </a:solidFill>
                <a:latin typeface="Arial" pitchFamily="34" charset="0"/>
                <a:cs typeface="Arial" pitchFamily="34" charset="0"/>
              </a:rPr>
              <a:t>2-</a:t>
            </a:r>
            <a:r>
              <a:rPr lang="en-TT" sz="2800" baseline="-25000" dirty="0">
                <a:solidFill>
                  <a:schemeClr val="tx1"/>
                </a:solidFill>
                <a:latin typeface="Arial" pitchFamily="34" charset="0"/>
                <a:cs typeface="Arial" pitchFamily="34" charset="0"/>
              </a:rPr>
              <a:t>(s) </a:t>
            </a:r>
            <a:r>
              <a:rPr lang="en-TT" sz="2800" dirty="0">
                <a:solidFill>
                  <a:schemeClr val="tx1"/>
                </a:solidFill>
                <a:latin typeface="Arial" pitchFamily="34" charset="0"/>
                <a:cs typeface="Arial" pitchFamily="34" charset="0"/>
              </a:rPr>
              <a:t>+ 2H</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a:t>
            </a:r>
            <a:r>
              <a:rPr lang="en-TT" sz="2800" dirty="0">
                <a:solidFill>
                  <a:schemeClr val="tx1"/>
                </a:solidFill>
              </a:rPr>
              <a:t>→ </a:t>
            </a:r>
            <a:r>
              <a:rPr lang="en-TT" sz="2800" dirty="0" smtClean="0">
                <a:solidFill>
                  <a:schemeClr val="tx1"/>
                </a:solidFill>
                <a:latin typeface="Arial" pitchFamily="34" charset="0"/>
                <a:cs typeface="Arial" pitchFamily="34" charset="0"/>
              </a:rPr>
              <a:t>CO</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p>
          <a:p>
            <a:pPr algn="l"/>
            <a:endParaRPr lang="en-TT" sz="2800" baseline="-25000" dirty="0">
              <a:solidFill>
                <a:schemeClr val="tx1"/>
              </a:solidFill>
              <a:latin typeface="Arial" pitchFamily="34" charset="0"/>
              <a:cs typeface="Arial" pitchFamily="34" charset="0"/>
            </a:endParaRPr>
          </a:p>
          <a:p>
            <a:pPr algn="l"/>
            <a:endParaRPr lang="en-TT" sz="2600" baseline="-25000" dirty="0">
              <a:solidFill>
                <a:schemeClr val="tx1"/>
              </a:solidFill>
              <a:latin typeface="Arial" pitchFamily="34" charset="0"/>
              <a:cs typeface="Arial" pitchFamily="34" charset="0"/>
            </a:endParaRPr>
          </a:p>
          <a:p>
            <a:pPr algn="l"/>
            <a:r>
              <a:rPr lang="en-TT" sz="3000" dirty="0">
                <a:solidFill>
                  <a:srgbClr val="FF0000"/>
                </a:solidFill>
                <a:latin typeface="Arial" pitchFamily="34" charset="0"/>
                <a:cs typeface="Arial" pitchFamily="34" charset="0"/>
              </a:rPr>
              <a:t>This equation would be true for any simple metal </a:t>
            </a:r>
            <a:r>
              <a:rPr lang="en-TT" sz="3000" dirty="0" smtClean="0">
                <a:solidFill>
                  <a:srgbClr val="FF0000"/>
                </a:solidFill>
                <a:latin typeface="Arial" pitchFamily="34" charset="0"/>
                <a:cs typeface="Arial" pitchFamily="34" charset="0"/>
              </a:rPr>
              <a:t>carbonate </a:t>
            </a:r>
            <a:r>
              <a:rPr lang="en-TT" sz="3000" dirty="0">
                <a:solidFill>
                  <a:srgbClr val="FF0000"/>
                </a:solidFill>
                <a:latin typeface="Arial" pitchFamily="34" charset="0"/>
                <a:cs typeface="Arial" pitchFamily="34" charset="0"/>
              </a:rPr>
              <a:t>reacting with any acid.</a:t>
            </a:r>
          </a:p>
          <a:p>
            <a:pPr algn="l"/>
            <a:endParaRPr lang="en-TT" sz="3000" dirty="0"/>
          </a:p>
          <a:p>
            <a:pPr algn="l"/>
            <a:endParaRPr lang="en-TT" dirty="0"/>
          </a:p>
        </p:txBody>
      </p:sp>
    </p:spTree>
    <p:extLst>
      <p:ext uri="{BB962C8B-B14F-4D97-AF65-F5344CB8AC3E}">
        <p14:creationId xmlns:p14="http://schemas.microsoft.com/office/powerpoint/2010/main" val="14958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841375"/>
          </a:xfrm>
        </p:spPr>
        <p:txBody>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pH Scale</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85800" y="1219200"/>
            <a:ext cx="7848600" cy="52578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pH scale runs from about </a:t>
            </a: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to about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14 </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and tells you how </a:t>
            </a: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acidic</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or how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alkaline</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 solution is.</a:t>
            </a:r>
          </a:p>
          <a:p>
            <a:pPr algn="l"/>
            <a:endParaRPr lang="en-US"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PH SCALE 4.gif"/>
          <p:cNvPicPr>
            <a:picLocks noChangeAspect="1"/>
          </p:cNvPicPr>
          <p:nvPr/>
        </p:nvPicPr>
        <p:blipFill>
          <a:blip r:embed="rId2"/>
          <a:stretch>
            <a:fillRect/>
          </a:stretch>
        </p:blipFill>
        <p:spPr>
          <a:xfrm>
            <a:off x="533400" y="2819400"/>
            <a:ext cx="82296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839200" cy="841375"/>
          </a:xfrm>
        </p:spPr>
        <p:txBody>
          <a:bodyPr>
            <a:noAutofit/>
          </a:bodyPr>
          <a:lstStyle/>
          <a:p>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bases </a:t>
            </a:r>
            <a:r>
              <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with </a:t>
            </a:r>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ammonium salts</a:t>
            </a:r>
            <a:endParaRPr lang="en-TT" sz="4000" dirty="0"/>
          </a:p>
        </p:txBody>
      </p:sp>
      <p:sp>
        <p:nvSpPr>
          <p:cNvPr id="3" name="Subtitle 2"/>
          <p:cNvSpPr>
            <a:spLocks noGrp="1"/>
          </p:cNvSpPr>
          <p:nvPr>
            <p:ph type="subTitle" idx="1"/>
          </p:nvPr>
        </p:nvSpPr>
        <p:spPr>
          <a:xfrm>
            <a:off x="304800" y="1447800"/>
            <a:ext cx="8686800" cy="762000"/>
          </a:xfrm>
        </p:spPr>
        <p:txBody>
          <a:bodyPr>
            <a:normAutofit/>
          </a:bodyPr>
          <a:lstStyle/>
          <a:p>
            <a:r>
              <a:rPr lang="en-TT" dirty="0" smtClean="0">
                <a:solidFill>
                  <a:schemeClr val="tx1"/>
                </a:solidFill>
                <a:latin typeface="Arial" pitchFamily="34" charset="0"/>
                <a:cs typeface="Arial" pitchFamily="34" charset="0"/>
              </a:rPr>
              <a:t>any ammonium salt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base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ammonia gas</a:t>
            </a:r>
            <a:endParaRPr lang="en-TT" dirty="0">
              <a:solidFill>
                <a:schemeClr val="tx1"/>
              </a:solidFill>
              <a:latin typeface="Arial" pitchFamily="34" charset="0"/>
              <a:cs typeface="Arial" pitchFamily="34" charset="0"/>
            </a:endParaRPr>
          </a:p>
          <a:p>
            <a:endParaRPr lang="en-TT" dirty="0"/>
          </a:p>
          <a:p>
            <a:pPr algn="l"/>
            <a:endParaRPr lang="en-TT" dirty="0"/>
          </a:p>
          <a:p>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57400"/>
            <a:ext cx="6096000" cy="4572000"/>
          </a:xfrm>
          <a:prstGeom prst="rect">
            <a:avLst/>
          </a:prstGeom>
        </p:spPr>
      </p:pic>
    </p:spTree>
    <p:extLst>
      <p:ext uri="{BB962C8B-B14F-4D97-AF65-F5344CB8AC3E}">
        <p14:creationId xmlns:p14="http://schemas.microsoft.com/office/powerpoint/2010/main" val="876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TT" sz="4000" b="1" dirty="0"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The </a:t>
            </a:r>
            <a:r>
              <a:rPr lang="en-TT" sz="4000" b="1" dirty="0" err="1"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Bronsted</a:t>
            </a:r>
            <a:r>
              <a:rPr lang="en-TT" sz="4000" b="1" dirty="0" smtClean="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 –Lowry Theory</a:t>
            </a:r>
            <a:endParaRPr lang="en-TT" sz="4000" b="1" dirty="0">
              <a:ln w="12700">
                <a:solidFill>
                  <a:schemeClr val="tx2"/>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2805" y="1600200"/>
            <a:ext cx="8747975" cy="1143000"/>
          </a:xfrm>
        </p:spPr>
        <p:txBody>
          <a:bodyPr>
            <a:normAutofit/>
          </a:bodyPr>
          <a:lstStyle/>
          <a:p>
            <a:pPr marL="457200" indent="-457200" algn="l">
              <a:buFont typeface="Arial" pitchFamily="34" charset="0"/>
              <a:buChar char="•"/>
            </a:pPr>
            <a:r>
              <a:rPr lang="en-TT" sz="2800" dirty="0" smtClean="0">
                <a:solidFill>
                  <a:schemeClr val="tx1"/>
                </a:solidFill>
                <a:latin typeface="Arial" pitchFamily="34" charset="0"/>
                <a:cs typeface="Arial" pitchFamily="34" charset="0"/>
              </a:rPr>
              <a:t>An acid is a proton (hydrogen ion) donor</a:t>
            </a:r>
          </a:p>
          <a:p>
            <a:pPr marL="457200" indent="-457200" algn="l">
              <a:buFont typeface="Arial" pitchFamily="34" charset="0"/>
              <a:buChar char="•"/>
            </a:pPr>
            <a:r>
              <a:rPr lang="en-TT" sz="2800" dirty="0" smtClean="0">
                <a:solidFill>
                  <a:schemeClr val="tx1"/>
                </a:solidFill>
                <a:latin typeface="Arial" pitchFamily="34" charset="0"/>
                <a:cs typeface="Arial" pitchFamily="34" charset="0"/>
              </a:rPr>
              <a:t>A base is a proton (hydrogen ion) acceptor</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85" y="2819400"/>
            <a:ext cx="3590192" cy="3733800"/>
          </a:xfrm>
          <a:prstGeom prst="rect">
            <a:avLst/>
          </a:prstGeom>
        </p:spPr>
      </p:pic>
    </p:spTree>
    <p:extLst>
      <p:ext uri="{BB962C8B-B14F-4D97-AF65-F5344CB8AC3E}">
        <p14:creationId xmlns:p14="http://schemas.microsoft.com/office/powerpoint/2010/main" val="25476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885" y="7513"/>
            <a:ext cx="8991600" cy="1142999"/>
          </a:xfrm>
        </p:spPr>
        <p:txBody>
          <a:bodyPr>
            <a:noAutofit/>
          </a:bodyPr>
          <a:lstStyle/>
          <a:p>
            <a:r>
              <a:rPr lang="en-TT" sz="3200" dirty="0" err="1" smtClean="0">
                <a:latin typeface="Arial" pitchFamily="34" charset="0"/>
                <a:cs typeface="Arial" pitchFamily="34" charset="0"/>
              </a:rPr>
              <a:t>Bronsted</a:t>
            </a:r>
            <a:r>
              <a:rPr lang="en-TT" sz="3200" dirty="0" smtClean="0">
                <a:latin typeface="Arial" pitchFamily="34" charset="0"/>
                <a:cs typeface="Arial" pitchFamily="34" charset="0"/>
              </a:rPr>
              <a:t> Lowry Theory – hydrogen chloride dissolving in water to give hydrochloric acid</a:t>
            </a:r>
            <a:endParaRPr lang="en-TT" sz="3200" dirty="0">
              <a:latin typeface="Arial" pitchFamily="34" charset="0"/>
              <a:cs typeface="Arial" pitchFamily="34" charset="0"/>
            </a:endParaRPr>
          </a:p>
        </p:txBody>
      </p:sp>
      <p:sp>
        <p:nvSpPr>
          <p:cNvPr id="3" name="Subtitle 2"/>
          <p:cNvSpPr>
            <a:spLocks noGrp="1"/>
          </p:cNvSpPr>
          <p:nvPr>
            <p:ph type="subTitle" idx="1"/>
          </p:nvPr>
        </p:nvSpPr>
        <p:spPr>
          <a:xfrm>
            <a:off x="152400" y="5410200"/>
            <a:ext cx="8839200" cy="1371600"/>
          </a:xfrm>
        </p:spPr>
        <p:txBody>
          <a:bodyPr>
            <a:normAutofit/>
          </a:bodyPr>
          <a:lstStyle/>
          <a:p>
            <a:pPr algn="l"/>
            <a:r>
              <a:rPr lang="en-TT" sz="2400" dirty="0" smtClean="0">
                <a:solidFill>
                  <a:srgbClr val="FF0000"/>
                </a:solidFill>
                <a:latin typeface="Arial" pitchFamily="34" charset="0"/>
                <a:cs typeface="Arial" pitchFamily="34" charset="0"/>
              </a:rPr>
              <a:t>There is a transfer of a proton from the </a:t>
            </a:r>
            <a:r>
              <a:rPr lang="en-TT" sz="2400" dirty="0" err="1" smtClean="0">
                <a:solidFill>
                  <a:srgbClr val="FF0000"/>
                </a:solidFill>
                <a:latin typeface="Arial" pitchFamily="34" charset="0"/>
                <a:cs typeface="Arial" pitchFamily="34" charset="0"/>
              </a:rPr>
              <a:t>HCl</a:t>
            </a:r>
            <a:r>
              <a:rPr lang="en-TT" sz="2400" dirty="0" smtClean="0">
                <a:solidFill>
                  <a:srgbClr val="FF0000"/>
                </a:solidFill>
                <a:latin typeface="Arial" pitchFamily="34" charset="0"/>
                <a:cs typeface="Arial" pitchFamily="34" charset="0"/>
              </a:rPr>
              <a:t> to the water.</a:t>
            </a:r>
          </a:p>
          <a:p>
            <a:pPr algn="l"/>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(g) </a:t>
            </a:r>
            <a:r>
              <a:rPr lang="en-TT" sz="2400" dirty="0" smtClean="0">
                <a:solidFill>
                  <a:schemeClr val="tx1"/>
                </a:solidFill>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3</a:t>
            </a:r>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Cl</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p>
          <a:p>
            <a:pPr algn="l"/>
            <a:r>
              <a:rPr lang="en-TT" sz="2400" dirty="0" smtClean="0">
                <a:solidFill>
                  <a:srgbClr val="FF0000"/>
                </a:solidFill>
                <a:latin typeface="Arial" pitchFamily="34" charset="0"/>
                <a:cs typeface="Arial" pitchFamily="34" charset="0"/>
              </a:rPr>
              <a:t>The </a:t>
            </a:r>
            <a:r>
              <a:rPr lang="en-TT" sz="2400" dirty="0">
                <a:solidFill>
                  <a:srgbClr val="FF0000"/>
                </a:solidFill>
                <a:latin typeface="Arial" pitchFamily="34" charset="0"/>
                <a:cs typeface="Arial" pitchFamily="34" charset="0"/>
              </a:rPr>
              <a:t>H</a:t>
            </a:r>
            <a:r>
              <a:rPr lang="en-TT" sz="2400" baseline="-25000" dirty="0">
                <a:solidFill>
                  <a:srgbClr val="FF0000"/>
                </a:solidFill>
                <a:latin typeface="Arial" pitchFamily="34" charset="0"/>
                <a:cs typeface="Arial" pitchFamily="34" charset="0"/>
              </a:rPr>
              <a:t>3</a:t>
            </a:r>
            <a:r>
              <a:rPr lang="en-TT" sz="2400" dirty="0">
                <a:solidFill>
                  <a:srgbClr val="FF0000"/>
                </a:solidFill>
                <a:latin typeface="Arial" pitchFamily="34" charset="0"/>
                <a:cs typeface="Arial" pitchFamily="34" charset="0"/>
              </a:rPr>
              <a:t>O</a:t>
            </a:r>
            <a:r>
              <a:rPr lang="en-TT" sz="2400" baseline="30000" dirty="0" smtClean="0">
                <a:solidFill>
                  <a:srgbClr val="FF0000"/>
                </a:solidFill>
                <a:latin typeface="Arial" pitchFamily="34" charset="0"/>
                <a:cs typeface="Arial" pitchFamily="34" charset="0"/>
              </a:rPr>
              <a:t>+ </a:t>
            </a:r>
            <a:r>
              <a:rPr lang="en-TT" sz="2400" dirty="0" smtClean="0">
                <a:solidFill>
                  <a:srgbClr val="FF0000"/>
                </a:solidFill>
                <a:latin typeface="Arial" pitchFamily="34" charset="0"/>
                <a:cs typeface="Arial" pitchFamily="34" charset="0"/>
              </a:rPr>
              <a:t>ion is called a hydroxonium ion.</a:t>
            </a:r>
            <a:endParaRPr lang="en-TT" sz="2400" dirty="0">
              <a:solidFill>
                <a:srgbClr val="FF0000"/>
              </a:solidFill>
              <a:latin typeface="Arial" pitchFamily="34" charset="0"/>
              <a:cs typeface="Arial" pitchFamily="34" charset="0"/>
            </a:endParaRPr>
          </a:p>
        </p:txBody>
      </p:sp>
      <p:pic>
        <p:nvPicPr>
          <p:cNvPr id="1026" name="Picture 2" descr="F:\COSTAATT Lessons\Lesson 5\lesson-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 y="1905000"/>
            <a:ext cx="9067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8991600" cy="1470025"/>
          </a:xfrm>
        </p:spPr>
        <p:txBody>
          <a:bodyPr>
            <a:normAutofit fontScale="90000"/>
          </a:bodyPr>
          <a:lstStyle/>
          <a:p>
            <a:r>
              <a:rPr lang="en-TT" dirty="0" err="1">
                <a:latin typeface="Arial" pitchFamily="34" charset="0"/>
                <a:cs typeface="Arial" pitchFamily="34" charset="0"/>
              </a:rPr>
              <a:t>Bronsted</a:t>
            </a:r>
            <a:r>
              <a:rPr lang="en-TT" dirty="0">
                <a:latin typeface="Arial" pitchFamily="34" charset="0"/>
                <a:cs typeface="Arial" pitchFamily="34" charset="0"/>
              </a:rPr>
              <a:t> Lowry Theory – hydrogen chloride </a:t>
            </a:r>
            <a:r>
              <a:rPr lang="en-TT" dirty="0" smtClean="0">
                <a:latin typeface="Arial" pitchFamily="34" charset="0"/>
                <a:cs typeface="Arial" pitchFamily="34" charset="0"/>
              </a:rPr>
              <a:t>gas reacting with ammonia gas to produce ammonium chloride.</a:t>
            </a:r>
            <a:endParaRPr lang="en-TT" dirty="0"/>
          </a:p>
        </p:txBody>
      </p:sp>
      <p:sp>
        <p:nvSpPr>
          <p:cNvPr id="3" name="Subtitle 2"/>
          <p:cNvSpPr>
            <a:spLocks noGrp="1"/>
          </p:cNvSpPr>
          <p:nvPr>
            <p:ph type="subTitle" idx="1"/>
          </p:nvPr>
        </p:nvSpPr>
        <p:spPr>
          <a:xfrm>
            <a:off x="152400" y="5469228"/>
            <a:ext cx="8839200" cy="1371600"/>
          </a:xfrm>
        </p:spPr>
        <p:txBody>
          <a:bodyPr>
            <a:normAutofit/>
          </a:bodyPr>
          <a:lstStyle/>
          <a:p>
            <a:pPr algn="l"/>
            <a:r>
              <a:rPr lang="en-TT" sz="2400" dirty="0" smtClean="0">
                <a:solidFill>
                  <a:srgbClr val="FF0000"/>
                </a:solidFill>
                <a:latin typeface="Arial" pitchFamily="34" charset="0"/>
                <a:cs typeface="Arial" pitchFamily="34" charset="0"/>
              </a:rPr>
              <a:t>The ammonia acts as a base by accepting the proton; the </a:t>
            </a:r>
            <a:r>
              <a:rPr lang="en-TT" sz="2400" dirty="0" err="1" smtClean="0">
                <a:solidFill>
                  <a:srgbClr val="FF0000"/>
                </a:solidFill>
                <a:latin typeface="Arial" pitchFamily="34" charset="0"/>
                <a:cs typeface="Arial" pitchFamily="34" charset="0"/>
              </a:rPr>
              <a:t>HCl</a:t>
            </a:r>
            <a:r>
              <a:rPr lang="en-TT" sz="2400" dirty="0" smtClean="0">
                <a:solidFill>
                  <a:srgbClr val="FF0000"/>
                </a:solidFill>
                <a:latin typeface="Arial" pitchFamily="34" charset="0"/>
                <a:cs typeface="Arial" pitchFamily="34" charset="0"/>
              </a:rPr>
              <a:t> acts as an acid by donating it.</a:t>
            </a:r>
          </a:p>
          <a:p>
            <a:pPr algn="l"/>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3(g) </a:t>
            </a:r>
            <a:r>
              <a:rPr lang="en-TT" sz="2400" dirty="0">
                <a:solidFill>
                  <a:schemeClr val="tx1"/>
                </a:solidFill>
                <a:latin typeface="Arial" pitchFamily="34" charset="0"/>
                <a:cs typeface="Arial" pitchFamily="34" charset="0"/>
              </a:rPr>
              <a:t>+ </a:t>
            </a:r>
            <a:r>
              <a:rPr lang="en-TT" sz="2400" dirty="0" err="1">
                <a:solidFill>
                  <a:schemeClr val="tx1"/>
                </a:solidFill>
                <a:latin typeface="Arial" pitchFamily="34" charset="0"/>
                <a:cs typeface="Arial" pitchFamily="34" charset="0"/>
              </a:rPr>
              <a:t>HCl</a:t>
            </a:r>
            <a:r>
              <a:rPr lang="en-TT" sz="2400" baseline="-25000" dirty="0">
                <a:solidFill>
                  <a:schemeClr val="tx1"/>
                </a:solidFill>
                <a:latin typeface="Arial" pitchFamily="34" charset="0"/>
                <a:cs typeface="Arial" pitchFamily="34" charset="0"/>
              </a:rPr>
              <a:t>(g) </a:t>
            </a:r>
            <a:r>
              <a:rPr lang="en-TT" sz="2400" dirty="0">
                <a:solidFill>
                  <a:schemeClr val="tx1"/>
                </a:solidFill>
              </a:rPr>
              <a:t>→ </a:t>
            </a:r>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a:t>
            </a:r>
            <a:r>
              <a:rPr lang="en-TT" sz="2400" dirty="0" err="1">
                <a:solidFill>
                  <a:schemeClr val="tx1"/>
                </a:solidFill>
                <a:latin typeface="Arial" pitchFamily="34" charset="0"/>
                <a:cs typeface="Arial" pitchFamily="34" charset="0"/>
              </a:rPr>
              <a:t>Cl</a:t>
            </a:r>
            <a:r>
              <a:rPr lang="en-TT" sz="2400" baseline="30000" dirty="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(s)</a:t>
            </a:r>
            <a:endParaRPr lang="en-TT" sz="2400" baseline="-25000" dirty="0">
              <a:solidFill>
                <a:schemeClr val="tx1"/>
              </a:solidFill>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2050" name="Picture 2" descr="F:\COSTAATT Lessons\Lesson 5\lesson-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48282"/>
            <a:ext cx="9144000" cy="236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noAutofit/>
          </a:bodyPr>
          <a:lstStyle/>
          <a:p>
            <a:r>
              <a:rPr lang="en-TT" sz="6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Strong and weak acids and alkalis</a:t>
            </a:r>
            <a:endParaRPr lang="en-TT" sz="6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7543800" cy="4648200"/>
          </a:xfrm>
          <a:prstGeom prst="rect">
            <a:avLst/>
          </a:prstGeom>
        </p:spPr>
      </p:pic>
    </p:spTree>
    <p:extLst>
      <p:ext uri="{BB962C8B-B14F-4D97-AF65-F5344CB8AC3E}">
        <p14:creationId xmlns:p14="http://schemas.microsoft.com/office/powerpoint/2010/main" val="731005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917575"/>
          </a:xfrm>
        </p:spPr>
        <p:txBody>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Strong Acids</a:t>
            </a:r>
            <a:endPar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219200"/>
            <a:ext cx="8763000" cy="5410200"/>
          </a:xfrm>
        </p:spPr>
        <p:txBody>
          <a:bodyPr/>
          <a:lstStyle/>
          <a:p>
            <a:pPr algn="l"/>
            <a:r>
              <a:rPr lang="en-TT" sz="2800" dirty="0" smtClean="0">
                <a:solidFill>
                  <a:schemeClr val="tx1"/>
                </a:solidFill>
                <a:latin typeface="Arial" pitchFamily="34" charset="0"/>
                <a:cs typeface="Arial" pitchFamily="34" charset="0"/>
              </a:rPr>
              <a:t>Hydrochloric acid is a </a:t>
            </a:r>
            <a:r>
              <a:rPr lang="en-TT" sz="2800" dirty="0" smtClean="0">
                <a:solidFill>
                  <a:srgbClr val="FF0000"/>
                </a:solidFill>
                <a:latin typeface="Arial" pitchFamily="34" charset="0"/>
                <a:cs typeface="Arial" pitchFamily="34" charset="0"/>
              </a:rPr>
              <a:t>strong acid</a:t>
            </a:r>
            <a:r>
              <a:rPr lang="en-TT" sz="2800" dirty="0" smtClean="0">
                <a:solidFill>
                  <a:schemeClr val="tx1"/>
                </a:solidFill>
                <a:latin typeface="Arial" pitchFamily="34" charset="0"/>
                <a:cs typeface="Arial" pitchFamily="34" charset="0"/>
              </a:rPr>
              <a:t>. This means that when hydrogen chloride gas comes into contact with water, it </a:t>
            </a:r>
            <a:r>
              <a:rPr lang="en-TT" sz="2800" dirty="0" smtClean="0">
                <a:solidFill>
                  <a:srgbClr val="FF0000"/>
                </a:solidFill>
                <a:latin typeface="Arial" pitchFamily="34" charset="0"/>
                <a:cs typeface="Arial" pitchFamily="34" charset="0"/>
              </a:rPr>
              <a:t>reacts completely </a:t>
            </a:r>
            <a:r>
              <a:rPr lang="en-TT" sz="2800" dirty="0" smtClean="0">
                <a:solidFill>
                  <a:schemeClr val="tx1"/>
                </a:solidFill>
                <a:latin typeface="Arial" pitchFamily="34" charset="0"/>
                <a:cs typeface="Arial" pitchFamily="34" charset="0"/>
              </a:rPr>
              <a:t>to give hydroxonium ions and chloride ions.</a:t>
            </a:r>
            <a:r>
              <a:rPr lang="en-TT" sz="2800" dirty="0">
                <a:solidFill>
                  <a:schemeClr val="tx1"/>
                </a:solidFill>
                <a:latin typeface="Arial" pitchFamily="34" charset="0"/>
                <a:cs typeface="Arial" pitchFamily="34" charset="0"/>
              </a:rPr>
              <a:t> </a:t>
            </a:r>
            <a:endParaRPr lang="en-TT" sz="2800" dirty="0" smtClean="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(l) </a:t>
            </a:r>
            <a:r>
              <a:rPr lang="en-TT" sz="2800" dirty="0">
                <a:solidFill>
                  <a:schemeClr val="tx1"/>
                </a:solidFill>
                <a:latin typeface="Arial" pitchFamily="34" charset="0"/>
                <a:cs typeface="Arial" pitchFamily="34" charset="0"/>
              </a:rPr>
              <a:t>+ </a:t>
            </a:r>
            <a:r>
              <a:rPr lang="en-TT" sz="2800" dirty="0" err="1">
                <a:solidFill>
                  <a:schemeClr val="tx1"/>
                </a:solidFill>
                <a:latin typeface="Arial" pitchFamily="34" charset="0"/>
                <a:cs typeface="Arial" pitchFamily="34" charset="0"/>
              </a:rPr>
              <a:t>HCl</a:t>
            </a:r>
            <a:r>
              <a:rPr lang="en-TT" sz="2800" baseline="-25000" dirty="0">
                <a:solidFill>
                  <a:schemeClr val="tx1"/>
                </a:solidFill>
                <a:latin typeface="Arial" pitchFamily="34" charset="0"/>
                <a:cs typeface="Arial" pitchFamily="34" charset="0"/>
              </a:rPr>
              <a:t>(g) </a:t>
            </a:r>
            <a:r>
              <a:rPr lang="en-TT" sz="2800" dirty="0">
                <a:solidFill>
                  <a:schemeClr val="tx1"/>
                </a:solidFill>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O</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err="1">
                <a:solidFill>
                  <a:schemeClr val="tx1"/>
                </a:solidFill>
                <a:latin typeface="Arial" pitchFamily="34" charset="0"/>
                <a:cs typeface="Arial" pitchFamily="34" charset="0"/>
              </a:rPr>
              <a:t>Cl</a:t>
            </a:r>
            <a:r>
              <a:rPr lang="en-TT" sz="2800" baseline="30000" dirty="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Sulphuric acid and nitric acid are also strong acids. There are </a:t>
            </a:r>
            <a:r>
              <a:rPr lang="en-TT" sz="2800" dirty="0" smtClean="0">
                <a:solidFill>
                  <a:srgbClr val="FF0000"/>
                </a:solidFill>
                <a:latin typeface="Arial" pitchFamily="34" charset="0"/>
                <a:cs typeface="Arial" pitchFamily="34" charset="0"/>
              </a:rPr>
              <a:t>no un-ionised acid molecules </a:t>
            </a:r>
            <a:r>
              <a:rPr lang="en-TT" sz="2800" dirty="0" smtClean="0">
                <a:solidFill>
                  <a:schemeClr val="tx1"/>
                </a:solidFill>
                <a:latin typeface="Arial" pitchFamily="34" charset="0"/>
                <a:cs typeface="Arial" pitchFamily="34" charset="0"/>
              </a:rPr>
              <a:t>left in their solutions. An acid which is </a:t>
            </a:r>
            <a:r>
              <a:rPr lang="en-TT" sz="2800" dirty="0" smtClean="0">
                <a:solidFill>
                  <a:srgbClr val="FF0000"/>
                </a:solidFill>
                <a:latin typeface="Arial" pitchFamily="34" charset="0"/>
                <a:cs typeface="Arial" pitchFamily="34" charset="0"/>
              </a:rPr>
              <a:t>100% ionised in solution </a:t>
            </a:r>
            <a:r>
              <a:rPr lang="en-TT" sz="2800" dirty="0" smtClean="0">
                <a:solidFill>
                  <a:schemeClr val="tx1"/>
                </a:solidFill>
                <a:latin typeface="Arial" pitchFamily="34" charset="0"/>
                <a:cs typeface="Arial" pitchFamily="34" charset="0"/>
              </a:rPr>
              <a:t>is called a </a:t>
            </a:r>
            <a:r>
              <a:rPr lang="en-TT" sz="2800" dirty="0" smtClean="0">
                <a:solidFill>
                  <a:srgbClr val="FF0000"/>
                </a:solidFill>
                <a:latin typeface="Arial" pitchFamily="34" charset="0"/>
                <a:cs typeface="Arial" pitchFamily="34" charset="0"/>
              </a:rPr>
              <a:t>strong acid</a:t>
            </a:r>
            <a:r>
              <a:rPr lang="en-TT" sz="2800" dirty="0" smtClean="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dirty="0"/>
          </a:p>
        </p:txBody>
      </p:sp>
    </p:spTree>
    <p:extLst>
      <p:ext uri="{BB962C8B-B14F-4D97-AF65-F5344CB8AC3E}">
        <p14:creationId xmlns:p14="http://schemas.microsoft.com/office/powerpoint/2010/main" val="15101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7772400" cy="765175"/>
          </a:xfrm>
        </p:spPr>
        <p:txBody>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Weak </a:t>
            </a:r>
            <a:r>
              <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Acids</a:t>
            </a:r>
            <a:endParaRPr lang="en-TT" dirty="0"/>
          </a:p>
        </p:txBody>
      </p:sp>
      <p:sp>
        <p:nvSpPr>
          <p:cNvPr id="3" name="Subtitle 2"/>
          <p:cNvSpPr>
            <a:spLocks noGrp="1"/>
          </p:cNvSpPr>
          <p:nvPr>
            <p:ph type="subTitle" idx="1"/>
          </p:nvPr>
        </p:nvSpPr>
        <p:spPr>
          <a:xfrm>
            <a:off x="152400" y="914400"/>
            <a:ext cx="8839200" cy="5791200"/>
          </a:xfrm>
        </p:spPr>
        <p:txBody>
          <a:bodyPr>
            <a:normAutofit/>
          </a:bodyPr>
          <a:lstStyle/>
          <a:p>
            <a:pPr algn="l"/>
            <a:r>
              <a:rPr lang="en-TT" sz="2800" dirty="0" smtClean="0">
                <a:solidFill>
                  <a:schemeClr val="tx1"/>
                </a:solidFill>
                <a:latin typeface="Arial" pitchFamily="34" charset="0"/>
                <a:cs typeface="Arial" pitchFamily="34" charset="0"/>
              </a:rPr>
              <a:t>An acid which is only </a:t>
            </a:r>
            <a:r>
              <a:rPr lang="en-TT" sz="2800" dirty="0" smtClean="0">
                <a:solidFill>
                  <a:srgbClr val="FF0000"/>
                </a:solidFill>
                <a:latin typeface="Arial" pitchFamily="34" charset="0"/>
                <a:cs typeface="Arial" pitchFamily="34" charset="0"/>
              </a:rPr>
              <a:t>partially ionised </a:t>
            </a:r>
            <a:r>
              <a:rPr lang="en-TT" sz="2800" dirty="0" smtClean="0">
                <a:solidFill>
                  <a:schemeClr val="tx1"/>
                </a:solidFill>
                <a:latin typeface="Arial" pitchFamily="34" charset="0"/>
                <a:cs typeface="Arial" pitchFamily="34" charset="0"/>
              </a:rPr>
              <a:t>in solution is called a </a:t>
            </a:r>
            <a:r>
              <a:rPr lang="en-TT" sz="2800" dirty="0" smtClean="0">
                <a:solidFill>
                  <a:srgbClr val="FF0000"/>
                </a:solidFill>
                <a:latin typeface="Arial" pitchFamily="34" charset="0"/>
                <a:cs typeface="Arial" pitchFamily="34" charset="0"/>
              </a:rPr>
              <a:t>weak acid</a:t>
            </a:r>
            <a:r>
              <a:rPr lang="en-TT" sz="2800" dirty="0" smtClean="0">
                <a:solidFill>
                  <a:schemeClr val="tx1"/>
                </a:solidFill>
                <a:latin typeface="Arial" pitchFamily="34" charset="0"/>
                <a:cs typeface="Arial" pitchFamily="34" charset="0"/>
              </a:rPr>
              <a:t>. Examples –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citric acid and carbonic acid.</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In dilute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a:t>
            </a:r>
            <a:r>
              <a:rPr lang="en-TT" sz="2800" dirty="0" smtClean="0">
                <a:solidFill>
                  <a:srgbClr val="FF0000"/>
                </a:solidFill>
                <a:latin typeface="Arial" pitchFamily="34" charset="0"/>
                <a:cs typeface="Arial" pitchFamily="34" charset="0"/>
              </a:rPr>
              <a:t>only about 1% </a:t>
            </a:r>
            <a:r>
              <a:rPr lang="en-TT" sz="2800" dirty="0" smtClean="0">
                <a:solidFill>
                  <a:schemeClr val="tx1"/>
                </a:solidFill>
                <a:latin typeface="Arial" pitchFamily="34" charset="0"/>
                <a:cs typeface="Arial" pitchFamily="34" charset="0"/>
              </a:rPr>
              <a:t>of the </a:t>
            </a:r>
            <a:r>
              <a:rPr lang="en-TT" sz="2800" dirty="0" err="1" smtClean="0">
                <a:solidFill>
                  <a:schemeClr val="tx1"/>
                </a:solidFill>
                <a:latin typeface="Arial" pitchFamily="34" charset="0"/>
                <a:cs typeface="Arial" pitchFamily="34" charset="0"/>
              </a:rPr>
              <a:t>ethanoic</a:t>
            </a:r>
            <a:r>
              <a:rPr lang="en-TT" sz="2800" dirty="0" smtClean="0">
                <a:solidFill>
                  <a:schemeClr val="tx1"/>
                </a:solidFill>
                <a:latin typeface="Arial" pitchFamily="34" charset="0"/>
                <a:cs typeface="Arial" pitchFamily="34" charset="0"/>
              </a:rPr>
              <a:t> acid molecules have </a:t>
            </a:r>
            <a:r>
              <a:rPr lang="en-TT" sz="2800" dirty="0" smtClean="0">
                <a:solidFill>
                  <a:srgbClr val="FF0000"/>
                </a:solidFill>
                <a:latin typeface="Arial" pitchFamily="34" charset="0"/>
                <a:cs typeface="Arial" pitchFamily="34" charset="0"/>
              </a:rPr>
              <a:t>actually formed ions </a:t>
            </a:r>
            <a:r>
              <a:rPr lang="en-TT" sz="2800" dirty="0" smtClean="0">
                <a:solidFill>
                  <a:schemeClr val="tx1"/>
                </a:solidFill>
                <a:latin typeface="Arial" pitchFamily="34" charset="0"/>
                <a:cs typeface="Arial" pitchFamily="34" charset="0"/>
              </a:rPr>
              <a:t>at any one time. As fast as the molecules react with water to produce ions, the ions react back again to give the original molecules. </a:t>
            </a:r>
            <a:r>
              <a:rPr lang="en-TT" sz="2800" dirty="0" smtClean="0">
                <a:solidFill>
                  <a:srgbClr val="FF0000"/>
                </a:solidFill>
                <a:latin typeface="Arial" pitchFamily="34" charset="0"/>
                <a:cs typeface="Arial" pitchFamily="34" charset="0"/>
              </a:rPr>
              <a:t>The reaction is reversible.</a:t>
            </a:r>
            <a:r>
              <a:rPr lang="en-TT" sz="2800" dirty="0">
                <a:solidFill>
                  <a:srgbClr val="FF0000"/>
                </a:solidFill>
                <a:latin typeface="Arial" pitchFamily="34" charset="0"/>
                <a:cs typeface="Arial" pitchFamily="34" charset="0"/>
              </a:rPr>
              <a:t> </a:t>
            </a:r>
            <a:endParaRPr lang="en-TT" sz="2800" dirty="0" smtClean="0">
              <a:solidFill>
                <a:srgbClr val="FF0000"/>
              </a:solidFill>
              <a:latin typeface="Arial" pitchFamily="34" charset="0"/>
              <a:cs typeface="Arial" pitchFamily="34" charset="0"/>
            </a:endParaRPr>
          </a:p>
          <a:p>
            <a:pPr algn="l"/>
            <a:endParaRPr lang="en-TT" sz="2800" dirty="0">
              <a:solidFill>
                <a:srgbClr val="FF0000"/>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COOH</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O</a:t>
            </a:r>
            <a:r>
              <a:rPr lang="en-TT" sz="2800" baseline="30000" dirty="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CH</a:t>
            </a:r>
            <a:r>
              <a:rPr lang="en-TT" sz="2800" baseline="-25000" dirty="0" smtClean="0">
                <a:solidFill>
                  <a:schemeClr val="tx1"/>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COO</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5704536"/>
            <a:ext cx="742950" cy="190500"/>
          </a:xfrm>
          <a:prstGeom prst="rect">
            <a:avLst/>
          </a:prstGeom>
        </p:spPr>
      </p:pic>
    </p:spTree>
    <p:extLst>
      <p:ext uri="{BB962C8B-B14F-4D97-AF65-F5344CB8AC3E}">
        <p14:creationId xmlns:p14="http://schemas.microsoft.com/office/powerpoint/2010/main" val="304568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839200" cy="1470025"/>
          </a:xfrm>
        </p:spPr>
        <p:txBody>
          <a:bodyPr>
            <a:normAutofit/>
          </a:bodyPr>
          <a:lstStyle/>
          <a:p>
            <a:r>
              <a:rPr lang="en-TT" sz="4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Recognising strong and weak acids</a:t>
            </a:r>
            <a:endParaRPr lang="en-TT" sz="4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371600"/>
            <a:ext cx="8763000" cy="5334000"/>
          </a:xfrm>
        </p:spPr>
        <p:txBody>
          <a:bodyPr>
            <a:normAutofit fontScale="92500" lnSpcReduction="20000"/>
          </a:bodyPr>
          <a:lstStyle/>
          <a:p>
            <a:pPr marL="457200" indent="-457200" algn="l">
              <a:buFont typeface="Arial" pitchFamily="34" charset="0"/>
              <a:buChar char="•"/>
            </a:pPr>
            <a:r>
              <a:rPr lang="en-TT" dirty="0" smtClean="0">
                <a:solidFill>
                  <a:srgbClr val="FF0000"/>
                </a:solidFill>
              </a:rPr>
              <a:t>Strong acids </a:t>
            </a:r>
            <a:r>
              <a:rPr lang="en-TT" dirty="0" smtClean="0">
                <a:solidFill>
                  <a:schemeClr val="tx1"/>
                </a:solidFill>
              </a:rPr>
              <a:t>have </a:t>
            </a:r>
            <a:r>
              <a:rPr lang="en-TT" dirty="0" smtClean="0">
                <a:solidFill>
                  <a:srgbClr val="FF0000"/>
                </a:solidFill>
              </a:rPr>
              <a:t>lower </a:t>
            </a:r>
            <a:r>
              <a:rPr lang="en-TT" dirty="0" err="1" smtClean="0">
                <a:solidFill>
                  <a:srgbClr val="FF0000"/>
                </a:solidFill>
              </a:rPr>
              <a:t>pHs</a:t>
            </a:r>
            <a:r>
              <a:rPr lang="en-TT" dirty="0" smtClean="0">
                <a:solidFill>
                  <a:schemeClr val="tx1"/>
                </a:solidFill>
              </a:rPr>
              <a:t> than weak acids of the same concentration</a:t>
            </a:r>
          </a:p>
          <a:p>
            <a:pPr marL="457200" indent="-457200" algn="l">
              <a:buFont typeface="Arial" pitchFamily="34" charset="0"/>
              <a:buChar char="•"/>
            </a:pPr>
            <a:r>
              <a:rPr lang="en-TT" dirty="0" smtClean="0">
                <a:solidFill>
                  <a:srgbClr val="FF0000"/>
                </a:solidFill>
              </a:rPr>
              <a:t>Strong acids react faster </a:t>
            </a:r>
            <a:r>
              <a:rPr lang="en-TT" dirty="0" smtClean="0">
                <a:solidFill>
                  <a:schemeClr val="tx1"/>
                </a:solidFill>
              </a:rPr>
              <a:t>than weak acids of the same concentration</a:t>
            </a:r>
          </a:p>
          <a:p>
            <a:pPr algn="l"/>
            <a:endParaRPr lang="en-TT" dirty="0"/>
          </a:p>
          <a:p>
            <a:pPr algn="l"/>
            <a:r>
              <a:rPr lang="en-TT" dirty="0" smtClean="0">
                <a:solidFill>
                  <a:schemeClr val="tx1"/>
                </a:solidFill>
              </a:rPr>
              <a:t>Be careful to distinguish between the words </a:t>
            </a:r>
            <a:r>
              <a:rPr lang="en-TT" dirty="0" smtClean="0">
                <a:solidFill>
                  <a:srgbClr val="FF0000"/>
                </a:solidFill>
              </a:rPr>
              <a:t>strong</a:t>
            </a:r>
            <a:r>
              <a:rPr lang="en-TT" dirty="0" smtClean="0">
                <a:solidFill>
                  <a:schemeClr val="tx1"/>
                </a:solidFill>
              </a:rPr>
              <a:t> and </a:t>
            </a:r>
            <a:r>
              <a:rPr lang="en-TT" dirty="0" smtClean="0">
                <a:solidFill>
                  <a:srgbClr val="FF0000"/>
                </a:solidFill>
              </a:rPr>
              <a:t>weak</a:t>
            </a:r>
            <a:r>
              <a:rPr lang="en-TT" dirty="0" smtClean="0">
                <a:solidFill>
                  <a:schemeClr val="tx1"/>
                </a:solidFill>
              </a:rPr>
              <a:t> as opposed to the words </a:t>
            </a:r>
            <a:r>
              <a:rPr lang="en-TT" dirty="0" smtClean="0">
                <a:solidFill>
                  <a:srgbClr val="FF0000"/>
                </a:solidFill>
              </a:rPr>
              <a:t>concentrated </a:t>
            </a:r>
            <a:r>
              <a:rPr lang="en-TT" dirty="0" smtClean="0">
                <a:solidFill>
                  <a:schemeClr val="tx1"/>
                </a:solidFill>
              </a:rPr>
              <a:t>and </a:t>
            </a:r>
            <a:r>
              <a:rPr lang="en-TT" dirty="0" smtClean="0">
                <a:solidFill>
                  <a:srgbClr val="FF0000"/>
                </a:solidFill>
              </a:rPr>
              <a:t>dilute</a:t>
            </a:r>
            <a:r>
              <a:rPr lang="en-TT" dirty="0" smtClean="0">
                <a:solidFill>
                  <a:schemeClr val="tx1"/>
                </a:solidFill>
              </a:rPr>
              <a:t>.</a:t>
            </a:r>
          </a:p>
          <a:p>
            <a:pPr algn="l"/>
            <a:endParaRPr lang="en-TT" dirty="0" smtClean="0">
              <a:solidFill>
                <a:schemeClr val="tx1"/>
              </a:solidFill>
            </a:endParaRPr>
          </a:p>
          <a:p>
            <a:pPr algn="l"/>
            <a:r>
              <a:rPr lang="en-TT" dirty="0" smtClean="0">
                <a:solidFill>
                  <a:srgbClr val="FF0000"/>
                </a:solidFill>
              </a:rPr>
              <a:t>Concentrated and dilute </a:t>
            </a:r>
            <a:r>
              <a:rPr lang="en-TT" dirty="0" smtClean="0">
                <a:solidFill>
                  <a:schemeClr val="tx1"/>
                </a:solidFill>
              </a:rPr>
              <a:t>– the amount of acid in solution</a:t>
            </a:r>
          </a:p>
          <a:p>
            <a:pPr algn="l"/>
            <a:r>
              <a:rPr lang="en-TT" dirty="0" smtClean="0">
                <a:solidFill>
                  <a:srgbClr val="FF0000"/>
                </a:solidFill>
              </a:rPr>
              <a:t>Strong and weak </a:t>
            </a:r>
            <a:r>
              <a:rPr lang="en-TT" dirty="0" smtClean="0">
                <a:solidFill>
                  <a:schemeClr val="tx1"/>
                </a:solidFill>
              </a:rPr>
              <a:t>– the proportion of acid which has reacted with water to form ions.</a:t>
            </a:r>
            <a:endParaRPr lang="en-TT" dirty="0">
              <a:solidFill>
                <a:schemeClr val="tx1"/>
              </a:solidFill>
            </a:endParaRPr>
          </a:p>
        </p:txBody>
      </p:sp>
    </p:spTree>
    <p:extLst>
      <p:ext uri="{BB962C8B-B14F-4D97-AF65-F5344CB8AC3E}">
        <p14:creationId xmlns:p14="http://schemas.microsoft.com/office/powerpoint/2010/main" val="4877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14400"/>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Strong Alkalis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52400" y="1066800"/>
            <a:ext cx="8839200" cy="5562600"/>
          </a:xfrm>
        </p:spPr>
        <p:txBody>
          <a:bodyPr/>
          <a:lstStyle/>
          <a:p>
            <a:pPr algn="l"/>
            <a:r>
              <a:rPr lang="en-TT" dirty="0" smtClean="0">
                <a:solidFill>
                  <a:schemeClr val="tx1"/>
                </a:solidFill>
              </a:rPr>
              <a:t>A strong alkali is one which is fully ionised in solution. </a:t>
            </a:r>
          </a:p>
          <a:p>
            <a:pPr algn="l"/>
            <a:r>
              <a:rPr lang="en-TT" dirty="0" smtClean="0">
                <a:solidFill>
                  <a:schemeClr val="tx1"/>
                </a:solidFill>
              </a:rPr>
              <a:t>Examples – sodium hydroxide and potassium hydroxide.</a:t>
            </a:r>
            <a:endParaRPr lang="en-TT"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356242"/>
            <a:ext cx="2978955" cy="31948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311525"/>
            <a:ext cx="2819400" cy="3239589"/>
          </a:xfrm>
          <a:prstGeom prst="rect">
            <a:avLst/>
          </a:prstGeom>
        </p:spPr>
      </p:pic>
    </p:spTree>
    <p:extLst>
      <p:ext uri="{BB962C8B-B14F-4D97-AF65-F5344CB8AC3E}">
        <p14:creationId xmlns:p14="http://schemas.microsoft.com/office/powerpoint/2010/main" val="2085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841375"/>
          </a:xfrm>
        </p:spPr>
        <p:txBody>
          <a:bodyPr/>
          <a:lstStyle/>
          <a:p>
            <a:r>
              <a:rPr lang="en-TT" dirty="0" smtClean="0">
                <a:latin typeface="Arial" pitchFamily="34" charset="0"/>
                <a:cs typeface="Arial" pitchFamily="34" charset="0"/>
              </a:rPr>
              <a:t>Weak Alkalis</a:t>
            </a:r>
            <a:endParaRPr lang="en-TT" dirty="0">
              <a:latin typeface="Arial" pitchFamily="34" charset="0"/>
              <a:cs typeface="Arial" pitchFamily="34" charset="0"/>
            </a:endParaRPr>
          </a:p>
        </p:txBody>
      </p:sp>
      <p:sp>
        <p:nvSpPr>
          <p:cNvPr id="3" name="Subtitle 2"/>
          <p:cNvSpPr>
            <a:spLocks noGrp="1"/>
          </p:cNvSpPr>
          <p:nvPr>
            <p:ph type="subTitle" idx="1"/>
          </p:nvPr>
        </p:nvSpPr>
        <p:spPr>
          <a:xfrm>
            <a:off x="228600" y="1066800"/>
            <a:ext cx="8763000" cy="5486400"/>
          </a:xfrm>
        </p:spPr>
        <p:txBody>
          <a:bodyPr>
            <a:normAutofit/>
          </a:bodyPr>
          <a:lstStyle/>
          <a:p>
            <a:pPr algn="l"/>
            <a:r>
              <a:rPr lang="en-TT" sz="2800" dirty="0" smtClean="0">
                <a:solidFill>
                  <a:schemeClr val="tx1"/>
                </a:solidFill>
                <a:latin typeface="Arial" pitchFamily="34" charset="0"/>
                <a:cs typeface="Arial" pitchFamily="34" charset="0"/>
              </a:rPr>
              <a:t>The simplest example of a </a:t>
            </a:r>
            <a:r>
              <a:rPr lang="en-TT" sz="2800" dirty="0" smtClean="0">
                <a:solidFill>
                  <a:srgbClr val="FF0000"/>
                </a:solidFill>
                <a:latin typeface="Arial" pitchFamily="34" charset="0"/>
                <a:cs typeface="Arial" pitchFamily="34" charset="0"/>
              </a:rPr>
              <a:t>weak alkali </a:t>
            </a:r>
            <a:r>
              <a:rPr lang="en-TT" sz="2800" dirty="0" smtClean="0">
                <a:solidFill>
                  <a:schemeClr val="tx1"/>
                </a:solidFill>
                <a:latin typeface="Arial" pitchFamily="34" charset="0"/>
                <a:cs typeface="Arial" pitchFamily="34" charset="0"/>
              </a:rPr>
              <a:t>is </a:t>
            </a:r>
            <a:r>
              <a:rPr lang="en-TT" sz="2800" dirty="0" smtClean="0">
                <a:solidFill>
                  <a:srgbClr val="FF0000"/>
                </a:solidFill>
                <a:latin typeface="Arial" pitchFamily="34" charset="0"/>
                <a:cs typeface="Arial" pitchFamily="34" charset="0"/>
              </a:rPr>
              <a:t>ammonia</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NH</a:t>
            </a:r>
            <a:r>
              <a:rPr lang="en-TT" sz="2800" baseline="-25000" dirty="0" smtClean="0">
                <a:solidFill>
                  <a:srgbClr val="FF0000"/>
                </a:solidFill>
                <a:latin typeface="Arial" pitchFamily="34" charset="0"/>
                <a:cs typeface="Arial" pitchFamily="34" charset="0"/>
              </a:rPr>
              <a:t>3</a:t>
            </a:r>
            <a:r>
              <a:rPr lang="en-TT" sz="2800" dirty="0" smtClean="0">
                <a:solidFill>
                  <a:schemeClr val="tx1"/>
                </a:solidFill>
                <a:latin typeface="Arial" pitchFamily="34" charset="0"/>
                <a:cs typeface="Arial" pitchFamily="34" charset="0"/>
              </a:rPr>
              <a:t>, in solution.</a:t>
            </a:r>
          </a:p>
          <a:p>
            <a:pPr algn="l"/>
            <a:r>
              <a:rPr lang="en-TT" sz="2800" dirty="0" smtClean="0">
                <a:solidFill>
                  <a:schemeClr val="tx1"/>
                </a:solidFill>
                <a:latin typeface="Arial" pitchFamily="34" charset="0"/>
                <a:cs typeface="Arial" pitchFamily="34" charset="0"/>
              </a:rPr>
              <a:t>When ammonia dissolves in water, a </a:t>
            </a:r>
            <a:r>
              <a:rPr lang="en-TT" sz="2800" dirty="0" smtClean="0">
                <a:solidFill>
                  <a:srgbClr val="FF0000"/>
                </a:solidFill>
                <a:latin typeface="Arial" pitchFamily="34" charset="0"/>
                <a:cs typeface="Arial" pitchFamily="34" charset="0"/>
              </a:rPr>
              <a:t>very small proportion of it </a:t>
            </a:r>
            <a:r>
              <a:rPr lang="en-TT" sz="2800" dirty="0" smtClean="0">
                <a:solidFill>
                  <a:schemeClr val="tx1"/>
                </a:solidFill>
                <a:latin typeface="Arial" pitchFamily="34" charset="0"/>
                <a:cs typeface="Arial" pitchFamily="34" charset="0"/>
              </a:rPr>
              <a:t>(typically </a:t>
            </a:r>
            <a:r>
              <a:rPr lang="en-TT" sz="2800" dirty="0" smtClean="0">
                <a:solidFill>
                  <a:srgbClr val="FF0000"/>
                </a:solidFill>
                <a:latin typeface="Arial" pitchFamily="34" charset="0"/>
                <a:cs typeface="Arial" pitchFamily="34" charset="0"/>
              </a:rPr>
              <a:t>about 1%</a:t>
            </a:r>
            <a:r>
              <a:rPr lang="en-TT" sz="2800" dirty="0" smtClean="0">
                <a:solidFill>
                  <a:schemeClr val="tx1"/>
                </a:solidFill>
                <a:latin typeface="Arial" pitchFamily="34" charset="0"/>
                <a:cs typeface="Arial" pitchFamily="34" charset="0"/>
              </a:rPr>
              <a:t>) reacts.</a:t>
            </a:r>
            <a:r>
              <a:rPr lang="en-TT" sz="2800" dirty="0">
                <a:solidFill>
                  <a:schemeClr val="tx1"/>
                </a:solidFill>
                <a:latin typeface="Arial" pitchFamily="34" charset="0"/>
                <a:cs typeface="Arial" pitchFamily="34" charset="0"/>
              </a:rPr>
              <a:t> </a:t>
            </a:r>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NH</a:t>
            </a:r>
            <a:r>
              <a:rPr lang="en-TT" sz="2800" baseline="-25000" dirty="0" smtClean="0">
                <a:solidFill>
                  <a:schemeClr val="tx1"/>
                </a:solidFill>
                <a:latin typeface="Arial" pitchFamily="34" charset="0"/>
                <a:cs typeface="Arial" pitchFamily="34" charset="0"/>
              </a:rPr>
              <a:t>3(g) </a:t>
            </a:r>
            <a:r>
              <a:rPr lang="en-TT" sz="2800" dirty="0">
                <a:solidFill>
                  <a:schemeClr val="tx1"/>
                </a:solidFill>
                <a:latin typeface="Arial" pitchFamily="34" charset="0"/>
                <a:cs typeface="Arial" pitchFamily="34" charset="0"/>
              </a:rPr>
              <a:t>+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(l) </a:t>
            </a:r>
            <a:r>
              <a:rPr lang="en-TT" sz="2800" dirty="0">
                <a:solidFill>
                  <a:schemeClr val="tx1"/>
                </a:solidFill>
              </a:rPr>
              <a:t>          </a:t>
            </a:r>
            <a:r>
              <a:rPr lang="en-TT" sz="2800" dirty="0" smtClean="0">
                <a:solidFill>
                  <a:schemeClr val="tx1"/>
                </a:solidFill>
                <a:latin typeface="Arial" pitchFamily="34" charset="0"/>
                <a:cs typeface="Arial" pitchFamily="34" charset="0"/>
              </a:rPr>
              <a:t>NH</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OH</a:t>
            </a:r>
            <a:r>
              <a:rPr lang="en-TT" sz="2800" baseline="30000" dirty="0" smtClean="0">
                <a:solidFill>
                  <a:schemeClr val="tx1"/>
                </a:solidFill>
                <a:latin typeface="Arial" pitchFamily="34" charset="0"/>
                <a:cs typeface="Arial" pitchFamily="34" charset="0"/>
              </a:rPr>
              <a:t>-</a:t>
            </a:r>
            <a:r>
              <a:rPr lang="en-TT" sz="2800" baseline="-25000" dirty="0">
                <a:solidFill>
                  <a:schemeClr val="tx1"/>
                </a:solidFill>
                <a:latin typeface="Arial" pitchFamily="34" charset="0"/>
                <a:cs typeface="Arial" pitchFamily="34" charset="0"/>
              </a:rPr>
              <a:t>(</a:t>
            </a:r>
            <a:r>
              <a:rPr lang="en-TT" sz="2800" baseline="-25000" dirty="0" err="1">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a:t>
            </a:r>
          </a:p>
          <a:p>
            <a:pPr algn="l"/>
            <a:endParaRPr lang="en-TT" sz="2800" dirty="0" smtClean="0">
              <a:latin typeface="Arial" pitchFamily="34" charset="0"/>
              <a:cs typeface="Arial" pitchFamily="34" charset="0"/>
            </a:endParaRPr>
          </a:p>
          <a:p>
            <a:pPr algn="l"/>
            <a:endParaRPr lang="en-TT"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657600"/>
            <a:ext cx="742950" cy="190500"/>
          </a:xfrm>
          <a:prstGeom prst="rect">
            <a:avLst/>
          </a:prstGeom>
        </p:spPr>
      </p:pic>
    </p:spTree>
    <p:extLst>
      <p:ext uri="{BB962C8B-B14F-4D97-AF65-F5344CB8AC3E}">
        <p14:creationId xmlns:p14="http://schemas.microsoft.com/office/powerpoint/2010/main" val="152347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65175"/>
          </a:xfrm>
        </p:spPr>
        <p:txBody>
          <a:bodyPr>
            <a:normAutofit/>
          </a:bodyPr>
          <a:lstStyle/>
          <a:p>
            <a:r>
              <a:rPr lang="en-US" sz="40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Measuring pH</a:t>
            </a:r>
            <a:endParaRPr lang="en-US" sz="4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1219200"/>
            <a:ext cx="8610600" cy="50292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pH can be measured using the following:</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Universal Indicator</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can measure the pH from 1 to 14 but it is not very accurate.</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pH</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Meter</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can measure the pH from 1 to 14 accurately.</a:t>
            </a:r>
          </a:p>
          <a:p>
            <a:pPr marL="514350" indent="-514350" algn="l">
              <a:buAutoNum type="arabicPeriod"/>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514350" indent="-514350" algn="l">
              <a:buAutoNum type="arabicPeriod"/>
            </a:pPr>
            <a:r>
              <a:rPr lang="en-US" sz="2800" b="1" dirty="0" smtClean="0">
                <a:ln w="12700">
                  <a:solidFill>
                    <a:schemeClr val="tx1"/>
                  </a:solidFill>
                  <a:prstDash val="solid"/>
                </a:ln>
                <a:solidFill>
                  <a:schemeClr val="accent6">
                    <a:lumMod val="75000"/>
                  </a:schemeClr>
                </a:solidFill>
                <a:effectLst>
                  <a:outerShdw blurRad="41275" dist="20320" dir="1800000" algn="tl" rotWithShape="0">
                    <a:srgbClr val="000000">
                      <a:alpha val="40000"/>
                    </a:srgbClr>
                  </a:outerShdw>
                </a:effectLst>
                <a:latin typeface="Arial" pitchFamily="34" charset="0"/>
                <a:cs typeface="Arial" pitchFamily="34" charset="0"/>
              </a:rPr>
              <a:t>Simple Indicators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examples litmus, methyl orange, phenolphthalein</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Not accurate.</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Simple Indicators</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914400"/>
            <a:ext cx="8534400" cy="5562600"/>
          </a:xfrm>
        </p:spPr>
        <p:txBody>
          <a:bodyPr>
            <a:normAutofit/>
          </a:bodyPr>
          <a:lstStyle/>
          <a:p>
            <a:pPr algn="l"/>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smtClean="0">
                <a:solidFill>
                  <a:schemeClr val="tx1"/>
                </a:solidFill>
                <a:latin typeface="Arial" pitchFamily="34" charset="0"/>
                <a:cs typeface="Arial" pitchFamily="34" charset="0"/>
              </a:rPr>
              <a:t>Colour changes for simple indicators</a:t>
            </a:r>
            <a:endParaRPr lang="en-US" sz="2800"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18893039"/>
              </p:ext>
            </p:extLst>
          </p:nvPr>
        </p:nvGraphicFramePr>
        <p:xfrm>
          <a:off x="699215" y="1524000"/>
          <a:ext cx="7848600" cy="2362200"/>
        </p:xfrm>
        <a:graphic>
          <a:graphicData uri="http://schemas.openxmlformats.org/drawingml/2006/table">
            <a:tbl>
              <a:tblPr firstRow="1" bandRow="1">
                <a:tableStyleId>{5C22544A-7EE6-4342-B048-85BDC9FD1C3A}</a:tableStyleId>
              </a:tblPr>
              <a:tblGrid>
                <a:gridCol w="2616200"/>
                <a:gridCol w="2616200"/>
                <a:gridCol w="2616200"/>
              </a:tblGrid>
              <a:tr h="819150">
                <a:tc>
                  <a:txBody>
                    <a:bodyPr/>
                    <a:lstStyle/>
                    <a:p>
                      <a:r>
                        <a:rPr lang="en-US" dirty="0" smtClean="0">
                          <a:latin typeface="Arial" pitchFamily="34" charset="0"/>
                          <a:cs typeface="Arial" pitchFamily="34" charset="0"/>
                        </a:rPr>
                        <a:t>Indicator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Colour in acid</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Colour in alkali</a:t>
                      </a:r>
                      <a:endParaRPr lang="en-US" dirty="0">
                        <a:latin typeface="Arial" pitchFamily="34" charset="0"/>
                        <a:cs typeface="Arial" pitchFamily="34" charset="0"/>
                      </a:endParaRPr>
                    </a:p>
                  </a:txBody>
                  <a:tcPr/>
                </a:tc>
              </a:tr>
              <a:tr h="514350">
                <a:tc>
                  <a:txBody>
                    <a:bodyPr/>
                    <a:lstStyle/>
                    <a:p>
                      <a:r>
                        <a:rPr lang="en-US" dirty="0" smtClean="0">
                          <a:latin typeface="Arial" pitchFamily="34" charset="0"/>
                          <a:cs typeface="Arial" pitchFamily="34" charset="0"/>
                        </a:rPr>
                        <a:t>litmus</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red</a:t>
                      </a:r>
                      <a:endParaRPr lang="en-US" dirty="0">
                        <a:latin typeface="Arial" pitchFamily="34" charset="0"/>
                        <a:cs typeface="Arial" pitchFamily="34" charset="0"/>
                      </a:endParaRPr>
                    </a:p>
                  </a:txBody>
                  <a:tcPr>
                    <a:solidFill>
                      <a:srgbClr val="FF0000"/>
                    </a:solidFill>
                  </a:tcPr>
                </a:tc>
                <a:tc>
                  <a:txBody>
                    <a:bodyPr/>
                    <a:lstStyle/>
                    <a:p>
                      <a:r>
                        <a:rPr lang="en-US" dirty="0" smtClean="0">
                          <a:latin typeface="Arial" pitchFamily="34" charset="0"/>
                          <a:cs typeface="Arial" pitchFamily="34" charset="0"/>
                        </a:rPr>
                        <a:t>blue</a:t>
                      </a:r>
                      <a:endParaRPr lang="en-US" dirty="0">
                        <a:latin typeface="Arial" pitchFamily="34" charset="0"/>
                        <a:cs typeface="Arial" pitchFamily="34" charset="0"/>
                      </a:endParaRPr>
                    </a:p>
                  </a:txBody>
                  <a:tcPr>
                    <a:solidFill>
                      <a:srgbClr val="00B0F0"/>
                    </a:solidFill>
                  </a:tcPr>
                </a:tc>
              </a:tr>
              <a:tr h="514350">
                <a:tc>
                  <a:txBody>
                    <a:bodyPr/>
                    <a:lstStyle/>
                    <a:p>
                      <a:r>
                        <a:rPr lang="en-US" dirty="0" smtClean="0">
                          <a:latin typeface="Arial" pitchFamily="34" charset="0"/>
                          <a:cs typeface="Arial" pitchFamily="34" charset="0"/>
                        </a:rPr>
                        <a:t>methyl orange</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red</a:t>
                      </a:r>
                      <a:endParaRPr lang="en-US" dirty="0">
                        <a:latin typeface="Arial" pitchFamily="34" charset="0"/>
                        <a:cs typeface="Arial" pitchFamily="34" charset="0"/>
                      </a:endParaRPr>
                    </a:p>
                  </a:txBody>
                  <a:tcPr>
                    <a:solidFill>
                      <a:srgbClr val="FF0000"/>
                    </a:solidFill>
                  </a:tcPr>
                </a:tc>
                <a:tc>
                  <a:txBody>
                    <a:bodyPr/>
                    <a:lstStyle/>
                    <a:p>
                      <a:r>
                        <a:rPr lang="en-US" dirty="0" smtClean="0">
                          <a:latin typeface="Arial" pitchFamily="34" charset="0"/>
                          <a:cs typeface="Arial" pitchFamily="34" charset="0"/>
                        </a:rPr>
                        <a:t>yellow</a:t>
                      </a:r>
                      <a:endParaRPr lang="en-US" dirty="0">
                        <a:latin typeface="Arial" pitchFamily="34" charset="0"/>
                        <a:cs typeface="Arial" pitchFamily="34" charset="0"/>
                      </a:endParaRPr>
                    </a:p>
                  </a:txBody>
                  <a:tcPr>
                    <a:solidFill>
                      <a:srgbClr val="FFFF00"/>
                    </a:solidFill>
                  </a:tcPr>
                </a:tc>
              </a:tr>
              <a:tr h="514350">
                <a:tc>
                  <a:txBody>
                    <a:bodyPr/>
                    <a:lstStyle/>
                    <a:p>
                      <a:r>
                        <a:rPr lang="en-US" dirty="0" smtClean="0">
                          <a:latin typeface="Arial" pitchFamily="34" charset="0"/>
                          <a:cs typeface="Arial" pitchFamily="34" charset="0"/>
                        </a:rPr>
                        <a:t>phenolphthalein</a:t>
                      </a:r>
                      <a:endParaRPr lang="en-US" dirty="0">
                        <a:latin typeface="Arial" pitchFamily="34" charset="0"/>
                        <a:cs typeface="Arial" pitchFamily="34" charset="0"/>
                      </a:endParaRPr>
                    </a:p>
                  </a:txBody>
                  <a:tcPr>
                    <a:solidFill>
                      <a:schemeClr val="accent6">
                        <a:lumMod val="20000"/>
                        <a:lumOff val="80000"/>
                      </a:schemeClr>
                    </a:solidFill>
                  </a:tcPr>
                </a:tc>
                <a:tc>
                  <a:txBody>
                    <a:bodyPr/>
                    <a:lstStyle/>
                    <a:p>
                      <a:r>
                        <a:rPr lang="en-US" dirty="0" smtClean="0">
                          <a:latin typeface="Arial" pitchFamily="34" charset="0"/>
                          <a:cs typeface="Arial" pitchFamily="34" charset="0"/>
                        </a:rPr>
                        <a:t>colourless</a:t>
                      </a:r>
                      <a:endParaRPr lang="en-US" dirty="0">
                        <a:latin typeface="Arial" pitchFamily="34" charset="0"/>
                        <a:cs typeface="Arial" pitchFamily="34" charset="0"/>
                      </a:endParaRPr>
                    </a:p>
                  </a:txBody>
                  <a:tcPr>
                    <a:solidFill>
                      <a:schemeClr val="bg1"/>
                    </a:solidFill>
                  </a:tcPr>
                </a:tc>
                <a:tc>
                  <a:txBody>
                    <a:bodyPr/>
                    <a:lstStyle/>
                    <a:p>
                      <a:r>
                        <a:rPr lang="en-US" dirty="0" smtClean="0">
                          <a:latin typeface="Arial" pitchFamily="34" charset="0"/>
                          <a:cs typeface="Arial" pitchFamily="34" charset="0"/>
                        </a:rPr>
                        <a:t>red </a:t>
                      </a:r>
                      <a:endParaRPr lang="en-US" dirty="0">
                        <a:latin typeface="Arial" pitchFamily="34" charset="0"/>
                        <a:cs typeface="Arial" pitchFamily="34" charset="0"/>
                      </a:endParaRPr>
                    </a:p>
                  </a:txBody>
                  <a:tcPr>
                    <a:solidFill>
                      <a:srgbClr val="FF0000"/>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890" y="4114800"/>
            <a:ext cx="3143250" cy="226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836" y="228600"/>
            <a:ext cx="7772400" cy="914400"/>
          </a:xfrm>
        </p:spPr>
        <p:txBody>
          <a:bodyPr/>
          <a:lstStyle/>
          <a:p>
            <a:r>
              <a:rPr lang="en-TT" b="1" dirty="0" smtClean="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rPr>
              <a:t>Reactions with Acids</a:t>
            </a:r>
            <a:endParaRPr lang="en-TT" b="1" dirty="0">
              <a:ln w="12700">
                <a:solidFill>
                  <a:schemeClr val="tx1"/>
                </a:solidFill>
                <a:prstDash val="solid"/>
              </a:ln>
              <a:solidFill>
                <a:schemeClr val="accent1">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143000"/>
            <a:ext cx="4248673" cy="5450441"/>
          </a:xfrm>
          <a:prstGeom prst="rect">
            <a:avLst/>
          </a:prstGeom>
        </p:spPr>
      </p:pic>
    </p:spTree>
    <p:extLst>
      <p:ext uri="{BB962C8B-B14F-4D97-AF65-F5344CB8AC3E}">
        <p14:creationId xmlns:p14="http://schemas.microsoft.com/office/powerpoint/2010/main" val="36140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1066800"/>
          </a:xfrm>
        </p:spPr>
        <p:txBody>
          <a:bodyPr/>
          <a:lstStyle/>
          <a:p>
            <a:r>
              <a:rPr lang="en-TT"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Reacting Metals with Acids</a:t>
            </a:r>
            <a:endParaRPr lang="en-TT"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219200"/>
            <a:ext cx="8763000" cy="5334000"/>
          </a:xfrm>
        </p:spPr>
        <p:txBody>
          <a:bodyPr>
            <a:normAutofit/>
          </a:bodyPr>
          <a:lstStyle/>
          <a:p>
            <a:pPr algn="l"/>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Simple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dilute acids </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react with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depending on their position in 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reactivity series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 below hydrogen </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in the series don’t react with dilute acids.</a:t>
            </a:r>
          </a:p>
          <a:p>
            <a:pPr marL="457200" indent="-457200" algn="l">
              <a:buFont typeface="Arial" pitchFamily="34" charset="0"/>
              <a:buChar char="•"/>
            </a:pPr>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Metals above hydrogen</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in the series react to produce hydrogen gas.</a:t>
            </a:r>
          </a:p>
          <a:p>
            <a:pPr marL="457200" indent="-457200" algn="l">
              <a:buFont typeface="Arial" pitchFamily="34" charset="0"/>
              <a:buChar char="•"/>
            </a:pPr>
            <a:endPar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l">
              <a:buFont typeface="Arial" pitchFamily="34" charset="0"/>
              <a:buChar char="•"/>
            </a:pP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higher</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metal is in the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reactivity series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more </a:t>
            </a:r>
            <a:r>
              <a:rPr lang="en-TT"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vigorous</a:t>
            </a:r>
            <a:r>
              <a:rPr lang="en-TT"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reaction.</a:t>
            </a:r>
          </a:p>
          <a:p>
            <a:endParaRPr lang="en-TT"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81092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12305"/>
            <a:ext cx="5715000" cy="614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0"/>
            <a:ext cx="8991600" cy="769441"/>
          </a:xfrm>
          <a:prstGeom prst="rect">
            <a:avLst/>
          </a:prstGeom>
          <a:noFill/>
        </p:spPr>
        <p:txBody>
          <a:bodyPr wrap="square" rtlCol="0">
            <a:spAutoFit/>
          </a:bodyPr>
          <a:lstStyle/>
          <a:p>
            <a:r>
              <a:rPr lang="en-TT" sz="4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The Reactivity Series of Metals</a:t>
            </a:r>
            <a:endParaRPr lang="en-TT" sz="4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18524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TT" sz="3600" b="1" dirty="0" smtClean="0">
                <a:solidFill>
                  <a:schemeClr val="accent1">
                    <a:lumMod val="50000"/>
                  </a:schemeClr>
                </a:solidFill>
              </a:rPr>
              <a:t>Remembering the Reactivity Series of Metals</a:t>
            </a:r>
            <a:endParaRPr lang="en-TT" sz="3600" b="1" dirty="0">
              <a:solidFill>
                <a:schemeClr val="accent1">
                  <a:lumMod val="50000"/>
                </a:schemeClr>
              </a:solidFill>
            </a:endParaRPr>
          </a:p>
        </p:txBody>
      </p:sp>
      <p:sp>
        <p:nvSpPr>
          <p:cNvPr id="3" name="Content Placeholder 2"/>
          <p:cNvSpPr>
            <a:spLocks noGrp="1"/>
          </p:cNvSpPr>
          <p:nvPr>
            <p:ph idx="1"/>
          </p:nvPr>
        </p:nvSpPr>
        <p:spPr>
          <a:xfrm>
            <a:off x="5562600" y="1600200"/>
            <a:ext cx="2590800" cy="4525963"/>
          </a:xfrm>
        </p:spPr>
        <p:txBody>
          <a:bodyPr>
            <a:normAutofit fontScale="70000" lnSpcReduction="20000"/>
          </a:bodyPr>
          <a:lstStyle/>
          <a:p>
            <a:pPr marL="0" indent="0">
              <a:buNone/>
            </a:pPr>
            <a:r>
              <a:rPr lang="en-TT" dirty="0"/>
              <a:t>Peter - </a:t>
            </a:r>
            <a:r>
              <a:rPr lang="en-TT" dirty="0" smtClean="0"/>
              <a:t>Potassium</a:t>
            </a:r>
            <a:r>
              <a:rPr lang="en-TT" dirty="0"/>
              <a:t/>
            </a:r>
            <a:br>
              <a:rPr lang="en-TT" dirty="0"/>
            </a:br>
            <a:r>
              <a:rPr lang="en-TT" dirty="0"/>
              <a:t>Smith - Sodium</a:t>
            </a:r>
            <a:br>
              <a:rPr lang="en-TT" dirty="0"/>
            </a:br>
            <a:r>
              <a:rPr lang="en-TT" dirty="0"/>
              <a:t>Caught - Calcium</a:t>
            </a:r>
            <a:br>
              <a:rPr lang="en-TT" dirty="0"/>
            </a:br>
            <a:r>
              <a:rPr lang="en-TT" dirty="0"/>
              <a:t>My - Magnesium</a:t>
            </a:r>
            <a:br>
              <a:rPr lang="en-TT" dirty="0"/>
            </a:br>
            <a:r>
              <a:rPr lang="en-TT" dirty="0"/>
              <a:t>Aunt - Aluminium</a:t>
            </a:r>
            <a:br>
              <a:rPr lang="en-TT" dirty="0"/>
            </a:br>
            <a:r>
              <a:rPr lang="en-TT" dirty="0"/>
              <a:t>Zeena - Zinc</a:t>
            </a:r>
            <a:br>
              <a:rPr lang="en-TT" dirty="0"/>
            </a:br>
            <a:r>
              <a:rPr lang="en-TT" dirty="0" smtClean="0"/>
              <a:t>In </a:t>
            </a:r>
            <a:r>
              <a:rPr lang="en-TT" dirty="0"/>
              <a:t>- Iron</a:t>
            </a:r>
            <a:br>
              <a:rPr lang="en-TT" dirty="0"/>
            </a:br>
            <a:r>
              <a:rPr lang="en-TT" dirty="0"/>
              <a:t>The - Tin</a:t>
            </a:r>
            <a:br>
              <a:rPr lang="en-TT" dirty="0"/>
            </a:br>
            <a:r>
              <a:rPr lang="en-TT" dirty="0"/>
              <a:t>Larder - Lead</a:t>
            </a:r>
          </a:p>
          <a:p>
            <a:pPr marL="0" indent="0">
              <a:buNone/>
            </a:pPr>
            <a:r>
              <a:rPr lang="en-TT" dirty="0"/>
              <a:t>High-hydrogen</a:t>
            </a:r>
            <a:br>
              <a:rPr lang="en-TT" dirty="0"/>
            </a:br>
            <a:r>
              <a:rPr lang="en-TT" dirty="0"/>
              <a:t>Crunching - Copper</a:t>
            </a:r>
          </a:p>
          <a:p>
            <a:pPr marL="0" indent="0">
              <a:buNone/>
            </a:pPr>
            <a:r>
              <a:rPr lang="en-TT" dirty="0"/>
              <a:t>Munching -mercury</a:t>
            </a:r>
            <a:br>
              <a:rPr lang="en-TT" dirty="0"/>
            </a:br>
            <a:r>
              <a:rPr lang="en-TT" dirty="0"/>
              <a:t>Seven - Silver</a:t>
            </a:r>
            <a:br>
              <a:rPr lang="en-TT" dirty="0"/>
            </a:br>
            <a:r>
              <a:rPr lang="en-TT" dirty="0"/>
              <a:t>Green - Gold</a:t>
            </a:r>
            <a:br>
              <a:rPr lang="en-TT" dirty="0"/>
            </a:br>
            <a:r>
              <a:rPr lang="en-TT" dirty="0"/>
              <a:t>Peppers - Platinum</a:t>
            </a:r>
          </a:p>
          <a:p>
            <a:endParaRPr lang="en-TT"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3999"/>
            <a:ext cx="445611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1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txBody>
          <a:bodyPr>
            <a:normAutofit/>
          </a:bodyPr>
          <a:lstStyle/>
          <a:p>
            <a:r>
              <a:rPr lang="en-TT" sz="4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Reaction of metals with acids</a:t>
            </a:r>
            <a:endParaRPr lang="en-TT" sz="4000" b="1"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1600200"/>
            <a:ext cx="8686800" cy="685800"/>
          </a:xfrm>
        </p:spPr>
        <p:txBody>
          <a:bodyPr/>
          <a:lstStyle/>
          <a:p>
            <a:r>
              <a:rPr lang="en-TT" dirty="0" smtClean="0">
                <a:solidFill>
                  <a:schemeClr val="tx1"/>
                </a:solidFill>
                <a:latin typeface="Arial" pitchFamily="34" charset="0"/>
                <a:cs typeface="Arial" pitchFamily="34" charset="0"/>
              </a:rPr>
              <a:t>metal + </a:t>
            </a:r>
            <a:r>
              <a:rPr lang="en-TT" dirty="0">
                <a:solidFill>
                  <a:schemeClr val="tx1"/>
                </a:solidFill>
                <a:latin typeface="Arial" pitchFamily="34" charset="0"/>
                <a:cs typeface="Arial" pitchFamily="34" charset="0"/>
              </a:rPr>
              <a:t>acid </a:t>
            </a:r>
            <a:r>
              <a:rPr lang="en-TT" dirty="0" smtClean="0">
                <a:solidFill>
                  <a:schemeClr val="tx1"/>
                </a:solidFill>
                <a:latin typeface="Arial" pitchFamily="34" charset="0"/>
                <a:cs typeface="Arial" pitchFamily="34" charset="0"/>
              </a:rPr>
              <a:t>→ salt + hydrogen</a:t>
            </a:r>
            <a:endParaRPr lang="en-TT"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14600"/>
            <a:ext cx="4978400" cy="3733800"/>
          </a:xfrm>
          <a:prstGeom prst="rect">
            <a:avLst/>
          </a:prstGeom>
        </p:spPr>
      </p:pic>
    </p:spTree>
    <p:extLst>
      <p:ext uri="{BB962C8B-B14F-4D97-AF65-F5344CB8AC3E}">
        <p14:creationId xmlns:p14="http://schemas.microsoft.com/office/powerpoint/2010/main" val="42284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1363</Words>
  <Application>Microsoft Office PowerPoint</Application>
  <PresentationFormat>On-screen Show (4:3)</PresentationFormat>
  <Paragraphs>171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pH</vt:lpstr>
      <vt:lpstr>The pH Scale</vt:lpstr>
      <vt:lpstr>Measuring pH</vt:lpstr>
      <vt:lpstr>Simple Indicators</vt:lpstr>
      <vt:lpstr>Reactions with Acids</vt:lpstr>
      <vt:lpstr>Reacting Metals with Acids</vt:lpstr>
      <vt:lpstr>PowerPoint Presentation</vt:lpstr>
      <vt:lpstr>Remembering the Reactivity Series of Metals</vt:lpstr>
      <vt:lpstr>Reaction of metals with acids</vt:lpstr>
      <vt:lpstr>Salts</vt:lpstr>
      <vt:lpstr>Reaction of magnesium with acids</vt:lpstr>
      <vt:lpstr>PowerPoint Presentation</vt:lpstr>
      <vt:lpstr>Reaction of zinc with acids</vt:lpstr>
      <vt:lpstr>Reaction of metal oxides with acids </vt:lpstr>
      <vt:lpstr>Reaction of copper(II) oxide with dilute sulphuric acid</vt:lpstr>
      <vt:lpstr>Reaction of metal hydroxides with acids </vt:lpstr>
      <vt:lpstr>Reaction of sodium hydroxide with dilute hydrochloric acid</vt:lpstr>
      <vt:lpstr>Reaction of carbonates with acids </vt:lpstr>
      <vt:lpstr>Reaction of copper (II) carbonate with dilute sulphuric acid</vt:lpstr>
      <vt:lpstr>Reaction of bases with ammonium salts</vt:lpstr>
      <vt:lpstr>The Bronsted –Lowry Theory</vt:lpstr>
      <vt:lpstr>Bronsted Lowry Theory – hydrogen chloride dissolving in water to give hydrochloric acid</vt:lpstr>
      <vt:lpstr>Bronsted Lowry Theory – hydrogen chloride gas reacting with ammonia gas to produce ammonium chloride.</vt:lpstr>
      <vt:lpstr>Strong and weak acids and alkalis</vt:lpstr>
      <vt:lpstr>Strong Acids</vt:lpstr>
      <vt:lpstr>Weak Acids</vt:lpstr>
      <vt:lpstr>Recognising strong and weak acids</vt:lpstr>
      <vt:lpstr>Strong Alkalis</vt:lpstr>
      <vt:lpstr>Weak Alkalis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Romona</cp:lastModifiedBy>
  <cp:revision>59</cp:revision>
  <dcterms:created xsi:type="dcterms:W3CDTF">2010-08-10T16:58:17Z</dcterms:created>
  <dcterms:modified xsi:type="dcterms:W3CDTF">2011-02-14T22:55:19Z</dcterms:modified>
</cp:coreProperties>
</file>