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2"/>
  </p:handoutMasterIdLst>
  <p:sldIdLst>
    <p:sldId id="256" r:id="rId3"/>
    <p:sldId id="304" r:id="rId4"/>
    <p:sldId id="305" r:id="rId5"/>
    <p:sldId id="262" r:id="rId6"/>
    <p:sldId id="306" r:id="rId7"/>
    <p:sldId id="307" r:id="rId8"/>
    <p:sldId id="308" r:id="rId9"/>
    <p:sldId id="309" r:id="rId10"/>
    <p:sldId id="311" r:id="rId11"/>
    <p:sldId id="263" r:id="rId12"/>
    <p:sldId id="312" r:id="rId13"/>
    <p:sldId id="257" r:id="rId14"/>
    <p:sldId id="258" r:id="rId15"/>
    <p:sldId id="259" r:id="rId16"/>
    <p:sldId id="264" r:id="rId17"/>
    <p:sldId id="265" r:id="rId18"/>
    <p:sldId id="266" r:id="rId19"/>
    <p:sldId id="267" r:id="rId20"/>
    <p:sldId id="276" r:id="rId21"/>
    <p:sldId id="277" r:id="rId22"/>
    <p:sldId id="268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269" r:id="rId39"/>
    <p:sldId id="303" r:id="rId40"/>
    <p:sldId id="270" r:id="rId41"/>
    <p:sldId id="271" r:id="rId42"/>
    <p:sldId id="272" r:id="rId43"/>
    <p:sldId id="273" r:id="rId44"/>
    <p:sldId id="274" r:id="rId45"/>
    <p:sldId id="282" r:id="rId46"/>
    <p:sldId id="281" r:id="rId47"/>
    <p:sldId id="275" r:id="rId48"/>
    <p:sldId id="260" r:id="rId49"/>
    <p:sldId id="313" r:id="rId50"/>
    <p:sldId id="314" r:id="rId51"/>
  </p:sldIdLst>
  <p:sldSz cx="9144000" cy="6858000" type="screen4x3"/>
  <p:notesSz cx="907732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E99"/>
    <a:srgbClr val="D60093"/>
    <a:srgbClr val="990099"/>
    <a:srgbClr val="3214B4"/>
    <a:srgbClr val="1789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41717" y="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DC8AE-32D3-458D-93DF-A2858D19493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41717" y="651391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B91AD-202B-4EB6-9F8F-B94DE8E49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41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1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2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88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2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0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94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11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91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79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9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FD41-F846-45E6-AB9B-A989A6120B9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3030-BD2D-4828-B6D6-E61AFA859DFB}" type="datetimeFigureOut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22/02/2012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C196-9017-41F6-A933-138CE46F7F3A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3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../../../You%20Tube%20Science%20Videos/Chemical%20Formulae/Writing+Formulas+For+Binary+Ionic+Compounds_wmv2.avi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../../../You%20Tube%20Science%20Videos/Moles/_Happy%20Mole%20Day%20to%20You_%20Chemistry%20Song%20(Buy%20Mole%20Balloons%20@%20Flinn)_wmv2.avi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../../You%20Tube%20Science%20Videos/Moles/Molar+Mass+0001_wmv2.avi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3" y="457200"/>
            <a:ext cx="8991600" cy="1470025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Formulae </a:t>
            </a:r>
            <a:br>
              <a:rPr lang="en-US" sz="5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</a:t>
            </a:r>
            <a:br>
              <a:rPr lang="en-US" sz="5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Composition Stoichiometry</a:t>
            </a:r>
            <a:endParaRPr lang="en-US" sz="5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839200" cy="609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 for ionic compounds</a:t>
            </a:r>
            <a:b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5400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90737"/>
            <a:ext cx="7086600" cy="4386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 for ionic compounds</a:t>
            </a:r>
            <a:b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543800" cy="5486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Ionic compounds are represented using an empirical formula. There are important points to note when writing the formulae of ionic compounds: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Metals generally lose electrons forming positive ions.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Non-metals generally gain electrons forming negative ions.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1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charges must balance.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magnitude of the charge on an ion of an element is the same as the oxidation state.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Transition elements often have multiple oxidation states.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all ions consist of one atom.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balancing the number of charges, if multiple numbers of the polyatomic ion are required, the polyatomic ion is placed in brackets.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458200" cy="44958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Steps:</a:t>
            </a:r>
          </a:p>
          <a:p>
            <a:pPr marL="514350" indent="-5143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Identify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non-metal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Write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symbols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Write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Cross-over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from top to bottom.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Remove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Simplify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numbers and remove the 1’s.</a:t>
            </a: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>
              <a:buAutoNum type="arabicPeriod"/>
            </a:pPr>
            <a:endParaRPr lang="en-US" sz="39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artoon_picture_of_girl_writing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673" y="1021773"/>
            <a:ext cx="1828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458200" cy="533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077200" cy="57150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calcium iodide.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Calcium and Iodide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  I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600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quick-lime_125x1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590800"/>
            <a:ext cx="3505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copper(II) oxide.</a:t>
            </a:r>
          </a:p>
          <a:p>
            <a:pPr>
              <a:buNone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Copper and oxide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  O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>
              <a:buAutoNum type="arabicPeriod"/>
            </a:pPr>
            <a:endParaRPr lang="en-US" sz="48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CuO</a:t>
            </a:r>
            <a:endParaRPr lang="en-US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pperPowerCu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209800"/>
            <a:ext cx="4419600" cy="3962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sodium phosphate.</a:t>
            </a:r>
          </a:p>
          <a:p>
            <a:pPr>
              <a:buNone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Sodium and phosphate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 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   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</a:p>
          <a:p>
            <a:pPr marL="514350" indent="-514350">
              <a:buAutoNum type="arabicPeriod"/>
            </a:pPr>
            <a:endParaRPr lang="en-US" sz="48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" name="Picture 3" descr="Sodium_Phosphate_250x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3622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86800" cy="5257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iron(II) hydroxide.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Iron and hydroxide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  OH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4" name="Picture 3" descr="Fe3bpp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286000"/>
            <a:ext cx="3886200" cy="38709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458200" cy="4495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ammonium 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Ammonium and 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" name="Picture 3" descr="10%5Ccrownchampion%5Cimg%5C20071111446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362200"/>
            <a:ext cx="4343400" cy="3581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Naming ionic compounds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names of ionic compounds are built from the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cation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anion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names.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Examples: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Silver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chloride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Sodium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hydroxide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phosphate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Sodium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dichromate</a:t>
            </a:r>
            <a:endParaRPr lang="en-US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rgbClr val="17891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Definitions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7010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32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the metal is a transition metal, determine the charge of the metal ion by looking at the ratio of the metal ion to the negative ion.</a:t>
            </a:r>
          </a:p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 FeCl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Iron (Fe) is a transition metal.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Chloride (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has a charge of 1- therefore 2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have a charge of 2-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charge on iron (Fe) must therefore be 2+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 of compound – iron(II) chloride.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838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1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066800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Write the formula of each of the following compounds: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(a) Copper(I) hydroxide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(b) Magnesium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sulphate</a:t>
            </a:r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(c) Sodium carbonate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(d)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Aluminium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phosphate</a:t>
            </a:r>
          </a:p>
          <a:p>
            <a:pPr marL="342900" indent="-342900"/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Write the names of each of the following compounds:</a:t>
            </a:r>
          </a:p>
          <a:p>
            <a:pPr marL="514350" indent="-514350">
              <a:buAutoNum type="alphaLcParenBoth"/>
            </a:pP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LiF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    		(b)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KCl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marL="514350" indent="-514350"/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(c) Ca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(PO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		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(d) CaSO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15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 to the </a:t>
            </a:r>
            <a:b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TT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Mole Concept</a:t>
            </a:r>
            <a:endParaRPr lang="en-TT" sz="5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238" y="2276872"/>
            <a:ext cx="3803104" cy="393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2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010543"/>
          </a:xfrm>
        </p:spPr>
        <p:txBody>
          <a:bodyPr/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 – Counting Units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8136904" cy="5328592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When you buy eggs you usually ask for a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dozen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eggs. You know that one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dozen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any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item is _____.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Paper is not packaged by the dozen. Paper is packaged by a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ream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. A ream of paper has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500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sheets. Why is it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useful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to have units like a dozen or a ream?</a:t>
            </a: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8064896" cy="6048672"/>
          </a:xfrm>
        </p:spPr>
        <p:txBody>
          <a:bodyPr>
            <a:normAutofit fontScale="40000" lnSpcReduction="200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en-US" sz="7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What 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determines how </a:t>
            </a:r>
            <a:r>
              <a:rPr lang="en-US" sz="70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many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items should make up a particular unit?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_______________________________________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en-US" sz="7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If 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you were asked to design a new unit to count something, what would you consider when </a:t>
            </a:r>
            <a:r>
              <a:rPr lang="en-US" sz="70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choosing how many items</a:t>
            </a:r>
            <a:r>
              <a:rPr lang="en-US" sz="7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should be included in your new counting unit?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sz="7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_______________________________________</a:t>
            </a:r>
            <a:endParaRPr lang="en-TT" sz="70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l"/>
            <a:endParaRPr lang="en-TT" sz="28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5307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154559"/>
          </a:xfrm>
        </p:spPr>
        <p:txBody>
          <a:bodyPr/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 – The Owl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51125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dozen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represents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items.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did not have enough items to make a dozen, I decided to make a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counting unit. I called this unit an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your packages contains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 items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call this number of items an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concept of OWL as a counting unit, just like a dozen for counting by 12,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complete Activity 2.</a:t>
            </a:r>
            <a:endParaRPr lang="en-TT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168" y="3356992"/>
            <a:ext cx="720080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280920" cy="612068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(a)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paper clips will have ___ paper clips.</a:t>
            </a:r>
          </a:p>
          <a:p>
            <a:pPr marL="514350" indent="-514350" algn="l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(b)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of paper will have ______ pieces of paper.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(c)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rubber bands will have ______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rubber bands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(d)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oranges will have ______ oranges.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(e)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atoms of iron will have _____ atoms of iron.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(f) An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OWL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of molecules of water will have ______ molecules of water.</a:t>
            </a:r>
            <a:endParaRPr lang="en-TT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en-TT" sz="2600" dirty="0"/>
          </a:p>
        </p:txBody>
      </p:sp>
    </p:spTree>
    <p:extLst>
      <p:ext uri="{BB962C8B-B14F-4D97-AF65-F5344CB8AC3E}">
        <p14:creationId xmlns:p14="http://schemas.microsoft.com/office/powerpoint/2010/main" val="16764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612068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(a) How many paper clips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pieces of paper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 How many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4.5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(d) How many atoms of copper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(e) How many molecules of hydrogen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08912" cy="561662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Based on your answers in question (2), write directions for finding the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items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given the number of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OWLS.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Items =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(a)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paper clips?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pieces of paper?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atoms of nitrogen?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f) How many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OWLS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molecules of water?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Chemical Formulae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uperStock_1663R-36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213" y="1371600"/>
            <a:ext cx="2501187" cy="2438400"/>
          </a:xfrm>
          <a:prstGeom prst="rect">
            <a:avLst/>
          </a:prstGeom>
        </p:spPr>
      </p:pic>
      <p:pic>
        <p:nvPicPr>
          <p:cNvPr id="7" name="Picture 6" descr="h2of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595" y="1364673"/>
            <a:ext cx="2366445" cy="2445327"/>
          </a:xfrm>
          <a:prstGeom prst="rect">
            <a:avLst/>
          </a:prstGeom>
        </p:spPr>
      </p:pic>
      <p:pic>
        <p:nvPicPr>
          <p:cNvPr id="9" name="Picture 8" descr="Image%2080%20tap%20wat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62" y="1364673"/>
            <a:ext cx="2598160" cy="244532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97206" y="4201391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formulae tell us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which elements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found in a compound as well as the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 between the elements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the compound.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98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208912" cy="590465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Based on your answers in question (4), write directions for finding the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OWLS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given the number of pieces.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OWLS =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 3 – The Mole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482453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mole of anything has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602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200, 000, 000, 000, 000, 000, 000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items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number is called Avogadro’s Number and is usually written in scientific notation as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8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items.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66527"/>
          </a:xfrm>
        </p:spPr>
        <p:txBody>
          <a:bodyPr>
            <a:norm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Calculations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640960" cy="100811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Recall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to multiply and divide numbers written in scientific notation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618818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064896" cy="62646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Multiplication Examples: 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l">
              <a:buAutoNum type="romanLcParenBoth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x 6.02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 		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(6.02 x 4)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24. 1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2.41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(ii) (6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(3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(6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3)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45+30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18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1.8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</a:t>
            </a:r>
            <a:endParaRPr lang="en-TT" sz="280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Division Example: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(6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 (3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(6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45-30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2 x 10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T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89240"/>
            <a:ext cx="1714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229200"/>
            <a:ext cx="1714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7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612068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a) How many paper clips make up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mole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 make up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molecules of water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How many atoms of silver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0.5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e) How many formula units are in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0.25 moles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336704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(a) How many moles of paper clips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paper clips?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moles of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1.204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Snickers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moles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1.204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calcium atoms? </a:t>
            </a: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3.01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molecules of oxygen?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 units of salt?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8"/>
          </a:xfrm>
        </p:spPr>
        <p:txBody>
          <a:bodyPr>
            <a:norm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2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5328592"/>
          </a:xfrm>
        </p:spPr>
        <p:txBody>
          <a:bodyPr>
            <a:noAutofit/>
          </a:bodyPr>
          <a:lstStyle/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How many items are in a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(a) How many Hershey’s kisses make up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mole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(b) How many atoms of magnesium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moles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 How many molecules of oxygen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0.5 moles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(a)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6.02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atoms of lead?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3.612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atoms of iron? 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How many moles are in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1.204 x 10</a:t>
            </a:r>
            <a:r>
              <a:rPr lang="en-US" sz="26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molecules of oxygen? 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6857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 of The Mole Concept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334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chemistry, we use the mole to represent a fixed number.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Mole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6.0 x 10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known as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Avogadro’s number (N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 has been defined using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carbon-12 isotope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because of its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abundance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stability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 is defined as the number of atoms in exactly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12g of carbon-12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This number of atoms is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6.0 x 10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i.e.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Avogadro’s number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</a:t>
            </a:r>
            <a:b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Atomic Mass</a:t>
            </a:r>
            <a:endParaRPr lang="en-TT" sz="8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40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of an element is found by comparing the mass of one atom of the element to the mass of a carbon-12 atom.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an element can be found in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periodic table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for example: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Sodium                relative atomic mass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Calcium                relative atomic mass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alc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181600"/>
            <a:ext cx="1143000" cy="963976"/>
          </a:xfrm>
          <a:prstGeom prst="rect">
            <a:avLst/>
          </a:prstGeom>
        </p:spPr>
      </p:pic>
      <p:pic>
        <p:nvPicPr>
          <p:cNvPr id="5" name="Picture 4" descr="so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191000"/>
            <a:ext cx="1143000" cy="8603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 of Chemical Formulae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molecular formula e.g. H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O, 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structural formula e.g.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empirical formula e.g.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2of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81400"/>
            <a:ext cx="1666875" cy="1162050"/>
          </a:xfrm>
          <a:prstGeom prst="rect">
            <a:avLst/>
          </a:prstGeom>
        </p:spPr>
      </p:pic>
      <p:pic>
        <p:nvPicPr>
          <p:cNvPr id="5" name="Picture 4" descr="co2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581400"/>
            <a:ext cx="1828800" cy="1221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 &amp; Relative formula mass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The products of covalent bonding.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formula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The products of ionic bonding.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determine the relative molecular mass or relative formula mass, we add the relative atomic masses of all the elements present in the compound.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molecular mass of nitric acid, HNO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Answer: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HNO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 atom of H, 1 atom of N and 3 atoms of O.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 =  (1x1) + (1x14) + (3x16)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      = 63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formula mass of calcium carbonate, CaCO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Answer:</a:t>
            </a: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CaCO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 atom of Ca, 1 atom of C and 3 atoms of O.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formula mass =  (1x40) + (1x12) + (3x16)</a:t>
            </a: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         = 100</a:t>
            </a:r>
            <a:endParaRPr lang="en-US" sz="2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file"/>
              </a:rPr>
              <a:t>Molar Mass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mass of one mole of a substance is known as the molar mass (M). The molar mass of an element or compound has a unit of grams per mole, i.e.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molar mass of an element is the relative atomic mass in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The molar mass of a compound is the relative formula mass or relative molecular mass in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 – Molar mass of elements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543800" cy="487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M(C) = 12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M(Na) = 23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M(Ca) = 40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M(K) = 39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696200" cy="9905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 – Molar mass of compounds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77200" cy="4800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M(H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O) = (2x1) + 16 = 18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M(CuSO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64 + 32 + (4x16) = 160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M((NH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2 x (14 + (4x1)) + 12 + (3x16) 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= 96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M(CuSO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.5H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O) = 160 + (5x18) = 250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between mass, moles and number of atoms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Example: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of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(S) = 32</a:t>
            </a:r>
          </a:p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Therefore, molar mass of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32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relationship between mass, moles and number of moles is given in the table below.</a:t>
            </a:r>
          </a:p>
          <a:p>
            <a:pPr marL="0" indent="0">
              <a:buNone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191000"/>
          <a:ext cx="6629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</a:t>
                      </a:r>
                      <a:r>
                        <a:rPr lang="en-US" dirty="0" err="1" smtClean="0"/>
                        <a:t>sulphur</a:t>
                      </a:r>
                      <a:r>
                        <a:rPr lang="en-US" baseline="0" dirty="0" smtClean="0"/>
                        <a:t>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atoms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 x 10</a:t>
                      </a:r>
                      <a:r>
                        <a:rPr lang="en-US" baseline="30000" dirty="0" smtClean="0"/>
                        <a:t>23</a:t>
                      </a:r>
                      <a:endParaRPr lang="en-US" baseline="300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r>
                        <a:rPr lang="en-US" baseline="0" dirty="0" smtClean="0"/>
                        <a:t> x 10</a:t>
                      </a:r>
                      <a:r>
                        <a:rPr lang="en-US" baseline="30000" dirty="0" smtClean="0"/>
                        <a:t>23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</a:t>
            </a:r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8077200" cy="5105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Calculate the relative molecular mass of oxygen, 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Calculate the relative molecular mass of a chlorine molecule, Cl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Calculate the relative formula mass of calcium hydroxide, Ca(OH)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formula mass of hydrated copper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.5H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B1E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  <a:endParaRPr lang="en-US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1B1E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254" y="1280938"/>
            <a:ext cx="53421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latin typeface="Arial" pitchFamily="34" charset="0"/>
                <a:cs typeface="Arial" pitchFamily="34" charset="0"/>
              </a:rPr>
              <a:t>In this lesson we learnt about:</a:t>
            </a:r>
          </a:p>
          <a:p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The definitions for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chemical formulae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allotropes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Law of constant composition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Writing chemical formulae 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of compounds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432" y="1229287"/>
            <a:ext cx="3448532" cy="50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5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B1E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  <a:endParaRPr lang="en-US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1B1E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255" y="1066800"/>
            <a:ext cx="51400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Using the IUPAC system for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naming compounds</a:t>
            </a:r>
            <a:r>
              <a:rPr lang="en-TT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Relative atomic mass, relative molecular mass &amp; relative formula mass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The mole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SI units (review)</a:t>
            </a:r>
          </a:p>
          <a:p>
            <a:pPr marL="457200" indent="-457200">
              <a:buFont typeface="Arial" pitchFamily="34" charset="0"/>
              <a:buChar char="•"/>
            </a:pPr>
            <a:endParaRPr lang="en-TT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TT" sz="2800" dirty="0" smtClean="0">
                <a:latin typeface="Arial" pitchFamily="34" charset="0"/>
                <a:cs typeface="Arial" pitchFamily="34" charset="0"/>
              </a:rPr>
              <a:t>Calculating molar mass of an element or compound</a:t>
            </a:r>
            <a:endParaRPr lang="en-T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432" y="1229287"/>
            <a:ext cx="3448532" cy="43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219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Allotropes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2739" y="4267200"/>
            <a:ext cx="8839200" cy="244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TT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Allotropes are </a:t>
            </a:r>
            <a:r>
              <a:rPr lang="en-TT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physical forms </a:t>
            </a:r>
            <a:r>
              <a:rPr lang="en-TT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</a:t>
            </a:r>
            <a:r>
              <a:rPr lang="en-TT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same element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example, 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diamond 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graphite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allotropes of 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carbon</a:t>
            </a:r>
            <a:r>
              <a:rPr lang="en-TT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31135"/>
            <a:ext cx="6324600" cy="308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56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219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Stoichiometry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5369" y="12954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TT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Stoichiometry deals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the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relative quantities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reactants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products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chemical reactions. </a:t>
            </a:r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balanced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chemical reaction, the relations among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quantities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reactants and products typically form a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ratio of whole numbers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example, in a reaction that forms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ammonia (NH</a:t>
            </a:r>
            <a:r>
              <a:rPr lang="en-TT" sz="2800" baseline="-250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exactly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molecule of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nitrogen (N</a:t>
            </a:r>
            <a:r>
              <a:rPr lang="en-TT" sz="2800" baseline="-250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reacts with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three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molecules of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 (H</a:t>
            </a:r>
            <a:r>
              <a:rPr lang="en-TT" sz="2800" baseline="-250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produce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molecules of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TT" sz="2800" baseline="-250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</a:t>
            </a:r>
            <a:r>
              <a:rPr lang="en-TT" sz="2800" baseline="-25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+ 3 H</a:t>
            </a:r>
            <a:r>
              <a:rPr lang="en-TT" sz="2800" baseline="-25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→ 2 NH</a:t>
            </a:r>
            <a:r>
              <a:rPr lang="en-TT" sz="2800" baseline="-25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95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969" y="152400"/>
            <a:ext cx="8369031" cy="12192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Reaction Stoichiometry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5369" y="1295400"/>
            <a:ext cx="8839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TT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TT" sz="2800" baseline="-250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+ 3 H</a:t>
            </a:r>
            <a:r>
              <a:rPr lang="en-TT" sz="2800" baseline="-250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→ 2 NH</a:t>
            </a:r>
            <a:r>
              <a:rPr lang="en-TT" sz="2800" baseline="-25000" dirty="0">
                <a:ln w="1270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aseline="-25000" dirty="0">
              <a:solidFill>
                <a:prstClr val="black"/>
              </a:solidFill>
            </a:endParaRPr>
          </a:p>
          <a:p>
            <a:pPr algn="l"/>
            <a:endParaRPr lang="en-TT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Reaction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stoichiometry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describes the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quantitative relationships among substances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 they participate in chemical reactions. </a:t>
            </a:r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example above,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reaction stoichiometry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describes the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1:3:2 ratio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molecules of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nitrogen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ammonia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36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Composition Stoichiometry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5369" y="1295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Composition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stoichiometry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describes the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quantitative (mass) relationships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among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compounds. </a:t>
            </a:r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example, composition stoichiometry describes the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nitrogen to hydrogen ratio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compound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ammonia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1 </a:t>
            </a:r>
            <a:r>
              <a:rPr lang="en-TT" sz="2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ammonia consists of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TT" sz="280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nitrogen 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TT" sz="280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</a:t>
            </a:r>
            <a:r>
              <a:rPr lang="en-TT" sz="28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hydrogen</a:t>
            </a:r>
            <a:r>
              <a:rPr lang="en-TT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800" baseline="-250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981" y="1143000"/>
            <a:ext cx="3609975" cy="24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81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T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9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Law of Constant Composition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36" y="4343400"/>
            <a:ext cx="8956964" cy="2438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law of constant composition states that </a:t>
            </a:r>
            <a:r>
              <a:rPr lang="en-US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however you make a compound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it always contains the </a:t>
            </a:r>
            <a:r>
              <a:rPr lang="en-US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elements 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en-US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proportions 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mass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law is also known as the </a:t>
            </a:r>
            <a:r>
              <a:rPr lang="en-US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law of definite proportion</a:t>
            </a:r>
            <a:r>
              <a: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280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Proust’s Law</a:t>
            </a:r>
            <a:r>
              <a:rPr lang="en-US" sz="2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41126"/>
            <a:ext cx="2940446" cy="34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62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2112</Words>
  <Application>Microsoft Office PowerPoint</Application>
  <PresentationFormat>On-screen Show (4:3)</PresentationFormat>
  <Paragraphs>371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1_Office Theme</vt:lpstr>
      <vt:lpstr>Chemical Formulae  &amp; Composition Stoichiometry</vt:lpstr>
      <vt:lpstr>Definitions</vt:lpstr>
      <vt:lpstr>1. Chemical Formulae</vt:lpstr>
      <vt:lpstr>Types of Chemical Formulae</vt:lpstr>
      <vt:lpstr>2. Allotropes</vt:lpstr>
      <vt:lpstr>3. Stoichiometry</vt:lpstr>
      <vt:lpstr>Reaction Stoichiometry</vt:lpstr>
      <vt:lpstr>Composition Stoichiometry</vt:lpstr>
      <vt:lpstr>The Law of Constant Composition</vt:lpstr>
      <vt:lpstr>Writing chemical formulae for ionic compounds </vt:lpstr>
      <vt:lpstr>Writing chemical formulae for ionic compounds </vt:lpstr>
      <vt:lpstr>PowerPoint Presentation</vt:lpstr>
      <vt:lpstr>Writing Chemical Formulae</vt:lpstr>
      <vt:lpstr>Example 1</vt:lpstr>
      <vt:lpstr>Example 2</vt:lpstr>
      <vt:lpstr>Example 3</vt:lpstr>
      <vt:lpstr>Example 4</vt:lpstr>
      <vt:lpstr>Example 5</vt:lpstr>
      <vt:lpstr>Naming ionic compounds</vt:lpstr>
      <vt:lpstr>PowerPoint Presentation</vt:lpstr>
      <vt:lpstr>PowerPoint Presentation</vt:lpstr>
      <vt:lpstr>Introduction to the  Mole Concept</vt:lpstr>
      <vt:lpstr>Activity 1 – Counting Units</vt:lpstr>
      <vt:lpstr>PowerPoint Presentation</vt:lpstr>
      <vt:lpstr>Activity 2 – The Owl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 3 – The Mole</vt:lpstr>
      <vt:lpstr>Calculations</vt:lpstr>
      <vt:lpstr>PowerPoint Presentation</vt:lpstr>
      <vt:lpstr>PowerPoint Presentation</vt:lpstr>
      <vt:lpstr>PowerPoint Presentation</vt:lpstr>
      <vt:lpstr>Worksheet 2</vt:lpstr>
      <vt:lpstr>Summary of The Mole Concept</vt:lpstr>
      <vt:lpstr>Relative  Atomic Mass</vt:lpstr>
      <vt:lpstr>Relative Atomic Mass</vt:lpstr>
      <vt:lpstr>Relative molecular mass &amp; Relative formula mass</vt:lpstr>
      <vt:lpstr>Example 1</vt:lpstr>
      <vt:lpstr>Example 2</vt:lpstr>
      <vt:lpstr>Molar Mass</vt:lpstr>
      <vt:lpstr>Examples – Molar mass of elements</vt:lpstr>
      <vt:lpstr>Examples – Molar mass of compounds</vt:lpstr>
      <vt:lpstr>Relationship between mass, moles and number of atoms</vt:lpstr>
      <vt:lpstr>Worksheet 3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an HIV Infection</dc:title>
  <dc:creator>user</dc:creator>
  <cp:lastModifiedBy>Romona</cp:lastModifiedBy>
  <cp:revision>121</cp:revision>
  <dcterms:created xsi:type="dcterms:W3CDTF">2010-01-17T20:33:12Z</dcterms:created>
  <dcterms:modified xsi:type="dcterms:W3CDTF">2012-02-22T20:27:56Z</dcterms:modified>
</cp:coreProperties>
</file>