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2"/>
  </p:notesMasterIdLst>
  <p:sldIdLst>
    <p:sldId id="256" r:id="rId2"/>
    <p:sldId id="257" r:id="rId3"/>
    <p:sldId id="258" r:id="rId4"/>
    <p:sldId id="260" r:id="rId5"/>
    <p:sldId id="261" r:id="rId6"/>
    <p:sldId id="262" r:id="rId7"/>
    <p:sldId id="263" r:id="rId8"/>
    <p:sldId id="259" r:id="rId9"/>
    <p:sldId id="264" r:id="rId10"/>
    <p:sldId id="265" r:id="rId11"/>
    <p:sldId id="266" r:id="rId12"/>
    <p:sldId id="267" r:id="rId13"/>
    <p:sldId id="268" r:id="rId14"/>
    <p:sldId id="269" r:id="rId15"/>
    <p:sldId id="270" r:id="rId16"/>
    <p:sldId id="271" r:id="rId17"/>
    <p:sldId id="272" r:id="rId18"/>
    <p:sldId id="274" r:id="rId19"/>
    <p:sldId id="275" r:id="rId20"/>
    <p:sldId id="276" r:id="rId21"/>
    <p:sldId id="278" r:id="rId22"/>
    <p:sldId id="277" r:id="rId23"/>
    <p:sldId id="284" r:id="rId24"/>
    <p:sldId id="285" r:id="rId25"/>
    <p:sldId id="286" r:id="rId26"/>
    <p:sldId id="287" r:id="rId27"/>
    <p:sldId id="290" r:id="rId28"/>
    <p:sldId id="291" r:id="rId29"/>
    <p:sldId id="288" r:id="rId30"/>
    <p:sldId id="282" r:id="rId31"/>
    <p:sldId id="289" r:id="rId32"/>
    <p:sldId id="279" r:id="rId33"/>
    <p:sldId id="281" r:id="rId34"/>
    <p:sldId id="280"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31" r:id="rId50"/>
    <p:sldId id="332" r:id="rId51"/>
    <p:sldId id="308" r:id="rId52"/>
    <p:sldId id="309" r:id="rId53"/>
    <p:sldId id="310" r:id="rId54"/>
    <p:sldId id="311" r:id="rId55"/>
    <p:sldId id="312" r:id="rId56"/>
    <p:sldId id="313" r:id="rId57"/>
    <p:sldId id="314" r:id="rId58"/>
    <p:sldId id="315" r:id="rId59"/>
    <p:sldId id="316" r:id="rId60"/>
    <p:sldId id="317" r:id="rId61"/>
    <p:sldId id="318" r:id="rId62"/>
    <p:sldId id="319" r:id="rId63"/>
    <p:sldId id="320" r:id="rId64"/>
    <p:sldId id="321" r:id="rId65"/>
    <p:sldId id="322" r:id="rId66"/>
    <p:sldId id="323" r:id="rId67"/>
    <p:sldId id="324" r:id="rId68"/>
    <p:sldId id="325" r:id="rId69"/>
    <p:sldId id="326" r:id="rId70"/>
    <p:sldId id="327" r:id="rId71"/>
    <p:sldId id="328" r:id="rId72"/>
    <p:sldId id="329" r:id="rId73"/>
    <p:sldId id="338" r:id="rId74"/>
    <p:sldId id="345" r:id="rId75"/>
    <p:sldId id="339" r:id="rId76"/>
    <p:sldId id="340" r:id="rId77"/>
    <p:sldId id="341" r:id="rId78"/>
    <p:sldId id="342" r:id="rId79"/>
    <p:sldId id="346" r:id="rId80"/>
    <p:sldId id="347" r:id="rId8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99"/>
    <a:srgbClr val="983886"/>
    <a:srgbClr val="491F9D"/>
    <a:srgbClr val="990099"/>
    <a:srgbClr val="660066"/>
    <a:srgbClr val="B1419C"/>
    <a:srgbClr val="9C24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79" autoAdjust="0"/>
    <p:restoredTop sz="94660"/>
  </p:normalViewPr>
  <p:slideViewPr>
    <p:cSldViewPr>
      <p:cViewPr varScale="1">
        <p:scale>
          <a:sx n="69" d="100"/>
          <a:sy n="69" d="100"/>
        </p:scale>
        <p:origin x="-1446" y="-96"/>
      </p:cViewPr>
      <p:guideLst>
        <p:guide orient="horz" pos="2160"/>
        <p:guide pos="2880"/>
      </p:guideLst>
    </p:cSldViewPr>
  </p:slid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TT"/>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DAA0C8-DEE2-4392-BC38-DA509FDB9305}" type="datetimeFigureOut">
              <a:rPr lang="en-TT" smtClean="0"/>
              <a:pPr/>
              <a:t>04/02/2012</a:t>
            </a:fld>
            <a:endParaRPr lang="en-TT"/>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TT"/>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TT"/>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TT"/>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F5027BA-91DC-43C0-AA58-D164FEBE5E5E}" type="slidenum">
              <a:rPr lang="en-TT" smtClean="0"/>
              <a:pPr/>
              <a:t>‹#›</a:t>
            </a:fld>
            <a:endParaRPr lang="en-TT"/>
          </a:p>
        </p:txBody>
      </p:sp>
    </p:spTree>
    <p:extLst>
      <p:ext uri="{BB962C8B-B14F-4D97-AF65-F5344CB8AC3E}">
        <p14:creationId xmlns:p14="http://schemas.microsoft.com/office/powerpoint/2010/main" val="36223861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T" dirty="0"/>
          </a:p>
        </p:txBody>
      </p:sp>
      <p:sp>
        <p:nvSpPr>
          <p:cNvPr id="4" name="Slide Number Placeholder 3"/>
          <p:cNvSpPr>
            <a:spLocks noGrp="1"/>
          </p:cNvSpPr>
          <p:nvPr>
            <p:ph type="sldNum" sz="quarter" idx="10"/>
          </p:nvPr>
        </p:nvSpPr>
        <p:spPr/>
        <p:txBody>
          <a:bodyPr/>
          <a:lstStyle/>
          <a:p>
            <a:fld id="{8F5027BA-91DC-43C0-AA58-D164FEBE5E5E}" type="slidenum">
              <a:rPr lang="en-TT" smtClean="0"/>
              <a:pPr/>
              <a:t>6</a:t>
            </a:fld>
            <a:endParaRPr lang="en-TT"/>
          </a:p>
        </p:txBody>
      </p:sp>
    </p:spTree>
    <p:extLst>
      <p:ext uri="{BB962C8B-B14F-4D97-AF65-F5344CB8AC3E}">
        <p14:creationId xmlns:p14="http://schemas.microsoft.com/office/powerpoint/2010/main" val="8470719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T" dirty="0"/>
          </a:p>
        </p:txBody>
      </p:sp>
      <p:sp>
        <p:nvSpPr>
          <p:cNvPr id="4" name="Slide Number Placeholder 3"/>
          <p:cNvSpPr>
            <a:spLocks noGrp="1"/>
          </p:cNvSpPr>
          <p:nvPr>
            <p:ph type="sldNum" sz="quarter" idx="10"/>
          </p:nvPr>
        </p:nvSpPr>
        <p:spPr/>
        <p:txBody>
          <a:bodyPr/>
          <a:lstStyle/>
          <a:p>
            <a:fld id="{8F5027BA-91DC-43C0-AA58-D164FEBE5E5E}" type="slidenum">
              <a:rPr lang="en-TT" smtClean="0"/>
              <a:pPr/>
              <a:t>7</a:t>
            </a:fld>
            <a:endParaRPr lang="en-TT"/>
          </a:p>
        </p:txBody>
      </p:sp>
    </p:spTree>
    <p:extLst>
      <p:ext uri="{BB962C8B-B14F-4D97-AF65-F5344CB8AC3E}">
        <p14:creationId xmlns:p14="http://schemas.microsoft.com/office/powerpoint/2010/main" val="8470719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T" dirty="0"/>
          </a:p>
        </p:txBody>
      </p:sp>
      <p:sp>
        <p:nvSpPr>
          <p:cNvPr id="4" name="Slide Number Placeholder 3"/>
          <p:cNvSpPr>
            <a:spLocks noGrp="1"/>
          </p:cNvSpPr>
          <p:nvPr>
            <p:ph type="sldNum" sz="quarter" idx="10"/>
          </p:nvPr>
        </p:nvSpPr>
        <p:spPr/>
        <p:txBody>
          <a:bodyPr/>
          <a:lstStyle/>
          <a:p>
            <a:fld id="{938F01CB-B882-4112-BE04-C0A24563C899}" type="slidenum">
              <a:rPr lang="en-TT" smtClean="0">
                <a:solidFill>
                  <a:prstClr val="black"/>
                </a:solidFill>
              </a:rPr>
              <a:pPr/>
              <a:t>65</a:t>
            </a:fld>
            <a:endParaRPr lang="en-TT">
              <a:solidFill>
                <a:prstClr val="black"/>
              </a:solidFill>
            </a:endParaRPr>
          </a:p>
        </p:txBody>
      </p:sp>
    </p:spTree>
    <p:extLst>
      <p:ext uri="{BB962C8B-B14F-4D97-AF65-F5344CB8AC3E}">
        <p14:creationId xmlns:p14="http://schemas.microsoft.com/office/powerpoint/2010/main" val="11874295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T" dirty="0"/>
          </a:p>
        </p:txBody>
      </p:sp>
      <p:sp>
        <p:nvSpPr>
          <p:cNvPr id="4" name="Slide Number Placeholder 3"/>
          <p:cNvSpPr>
            <a:spLocks noGrp="1"/>
          </p:cNvSpPr>
          <p:nvPr>
            <p:ph type="sldNum" sz="quarter" idx="10"/>
          </p:nvPr>
        </p:nvSpPr>
        <p:spPr/>
        <p:txBody>
          <a:bodyPr/>
          <a:lstStyle/>
          <a:p>
            <a:fld id="{938F01CB-B882-4112-BE04-C0A24563C899}" type="slidenum">
              <a:rPr lang="en-TT" smtClean="0">
                <a:solidFill>
                  <a:prstClr val="black"/>
                </a:solidFill>
              </a:rPr>
              <a:pPr/>
              <a:t>66</a:t>
            </a:fld>
            <a:endParaRPr lang="en-TT">
              <a:solidFill>
                <a:prstClr val="black"/>
              </a:solidFill>
            </a:endParaRPr>
          </a:p>
        </p:txBody>
      </p:sp>
    </p:spTree>
    <p:extLst>
      <p:ext uri="{BB962C8B-B14F-4D97-AF65-F5344CB8AC3E}">
        <p14:creationId xmlns:p14="http://schemas.microsoft.com/office/powerpoint/2010/main" val="11874295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T" dirty="0"/>
          </a:p>
        </p:txBody>
      </p:sp>
      <p:sp>
        <p:nvSpPr>
          <p:cNvPr id="4" name="Slide Number Placeholder 3"/>
          <p:cNvSpPr>
            <a:spLocks noGrp="1"/>
          </p:cNvSpPr>
          <p:nvPr>
            <p:ph type="sldNum" sz="quarter" idx="10"/>
          </p:nvPr>
        </p:nvSpPr>
        <p:spPr/>
        <p:txBody>
          <a:bodyPr/>
          <a:lstStyle/>
          <a:p>
            <a:fld id="{938F01CB-B882-4112-BE04-C0A24563C899}" type="slidenum">
              <a:rPr lang="en-TT" smtClean="0">
                <a:solidFill>
                  <a:prstClr val="black"/>
                </a:solidFill>
              </a:rPr>
              <a:pPr/>
              <a:t>67</a:t>
            </a:fld>
            <a:endParaRPr lang="en-TT">
              <a:solidFill>
                <a:prstClr val="black"/>
              </a:solidFill>
            </a:endParaRPr>
          </a:p>
        </p:txBody>
      </p:sp>
    </p:spTree>
    <p:extLst>
      <p:ext uri="{BB962C8B-B14F-4D97-AF65-F5344CB8AC3E}">
        <p14:creationId xmlns:p14="http://schemas.microsoft.com/office/powerpoint/2010/main" val="11874295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T" dirty="0"/>
          </a:p>
        </p:txBody>
      </p:sp>
      <p:sp>
        <p:nvSpPr>
          <p:cNvPr id="4" name="Slide Number Placeholder 3"/>
          <p:cNvSpPr>
            <a:spLocks noGrp="1"/>
          </p:cNvSpPr>
          <p:nvPr>
            <p:ph type="sldNum" sz="quarter" idx="10"/>
          </p:nvPr>
        </p:nvSpPr>
        <p:spPr/>
        <p:txBody>
          <a:bodyPr/>
          <a:lstStyle/>
          <a:p>
            <a:fld id="{938F01CB-B882-4112-BE04-C0A24563C899}" type="slidenum">
              <a:rPr lang="en-TT" smtClean="0">
                <a:solidFill>
                  <a:prstClr val="black"/>
                </a:solidFill>
              </a:rPr>
              <a:pPr/>
              <a:t>68</a:t>
            </a:fld>
            <a:endParaRPr lang="en-TT">
              <a:solidFill>
                <a:prstClr val="black"/>
              </a:solidFill>
            </a:endParaRPr>
          </a:p>
        </p:txBody>
      </p:sp>
    </p:spTree>
    <p:extLst>
      <p:ext uri="{BB962C8B-B14F-4D97-AF65-F5344CB8AC3E}">
        <p14:creationId xmlns:p14="http://schemas.microsoft.com/office/powerpoint/2010/main" val="11874295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T" dirty="0"/>
          </a:p>
        </p:txBody>
      </p:sp>
      <p:sp>
        <p:nvSpPr>
          <p:cNvPr id="4" name="Slide Number Placeholder 3"/>
          <p:cNvSpPr>
            <a:spLocks noGrp="1"/>
          </p:cNvSpPr>
          <p:nvPr>
            <p:ph type="sldNum" sz="quarter" idx="10"/>
          </p:nvPr>
        </p:nvSpPr>
        <p:spPr/>
        <p:txBody>
          <a:bodyPr/>
          <a:lstStyle/>
          <a:p>
            <a:fld id="{938F01CB-B882-4112-BE04-C0A24563C899}" type="slidenum">
              <a:rPr lang="en-TT" smtClean="0">
                <a:solidFill>
                  <a:prstClr val="black"/>
                </a:solidFill>
              </a:rPr>
              <a:pPr/>
              <a:t>69</a:t>
            </a:fld>
            <a:endParaRPr lang="en-TT">
              <a:solidFill>
                <a:prstClr val="black"/>
              </a:solidFill>
            </a:endParaRPr>
          </a:p>
        </p:txBody>
      </p:sp>
    </p:spTree>
    <p:extLst>
      <p:ext uri="{BB962C8B-B14F-4D97-AF65-F5344CB8AC3E}">
        <p14:creationId xmlns:p14="http://schemas.microsoft.com/office/powerpoint/2010/main" val="11874295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T" dirty="0"/>
          </a:p>
        </p:txBody>
      </p:sp>
      <p:sp>
        <p:nvSpPr>
          <p:cNvPr id="4" name="Slide Number Placeholder 3"/>
          <p:cNvSpPr>
            <a:spLocks noGrp="1"/>
          </p:cNvSpPr>
          <p:nvPr>
            <p:ph type="sldNum" sz="quarter" idx="10"/>
          </p:nvPr>
        </p:nvSpPr>
        <p:spPr/>
        <p:txBody>
          <a:bodyPr/>
          <a:lstStyle/>
          <a:p>
            <a:fld id="{938F01CB-B882-4112-BE04-C0A24563C899}" type="slidenum">
              <a:rPr lang="en-TT" smtClean="0">
                <a:solidFill>
                  <a:prstClr val="black"/>
                </a:solidFill>
              </a:rPr>
              <a:pPr/>
              <a:t>70</a:t>
            </a:fld>
            <a:endParaRPr lang="en-TT">
              <a:solidFill>
                <a:prstClr val="black"/>
              </a:solidFill>
            </a:endParaRPr>
          </a:p>
        </p:txBody>
      </p:sp>
    </p:spTree>
    <p:extLst>
      <p:ext uri="{BB962C8B-B14F-4D97-AF65-F5344CB8AC3E}">
        <p14:creationId xmlns:p14="http://schemas.microsoft.com/office/powerpoint/2010/main" val="11874295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TT"/>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TT"/>
          </a:p>
        </p:txBody>
      </p:sp>
      <p:sp>
        <p:nvSpPr>
          <p:cNvPr id="4" name="Date Placeholder 3"/>
          <p:cNvSpPr>
            <a:spLocks noGrp="1"/>
          </p:cNvSpPr>
          <p:nvPr>
            <p:ph type="dt" sz="half" idx="10"/>
          </p:nvPr>
        </p:nvSpPr>
        <p:spPr/>
        <p:txBody>
          <a:bodyPr/>
          <a:lstStyle/>
          <a:p>
            <a:fld id="{C654EC21-CD1E-4E63-9265-D79EE58750A3}" type="datetimeFigureOut">
              <a:rPr lang="en-TT" smtClean="0"/>
              <a:pPr/>
              <a:t>04/02/2012</a:t>
            </a:fld>
            <a:endParaRPr lang="en-TT"/>
          </a:p>
        </p:txBody>
      </p:sp>
      <p:sp>
        <p:nvSpPr>
          <p:cNvPr id="5" name="Footer Placeholder 4"/>
          <p:cNvSpPr>
            <a:spLocks noGrp="1"/>
          </p:cNvSpPr>
          <p:nvPr>
            <p:ph type="ftr" sz="quarter" idx="11"/>
          </p:nvPr>
        </p:nvSpPr>
        <p:spPr/>
        <p:txBody>
          <a:bodyPr/>
          <a:lstStyle/>
          <a:p>
            <a:endParaRPr lang="en-TT"/>
          </a:p>
        </p:txBody>
      </p:sp>
      <p:sp>
        <p:nvSpPr>
          <p:cNvPr id="6" name="Slide Number Placeholder 5"/>
          <p:cNvSpPr>
            <a:spLocks noGrp="1"/>
          </p:cNvSpPr>
          <p:nvPr>
            <p:ph type="sldNum" sz="quarter" idx="12"/>
          </p:nvPr>
        </p:nvSpPr>
        <p:spPr/>
        <p:txBody>
          <a:bodyPr/>
          <a:lstStyle/>
          <a:p>
            <a:fld id="{54AEB7E4-0965-455A-85DC-CD9F4CC66363}" type="slidenum">
              <a:rPr lang="en-TT" smtClean="0"/>
              <a:pPr/>
              <a:t>‹#›</a:t>
            </a:fld>
            <a:endParaRPr lang="en-TT"/>
          </a:p>
        </p:txBody>
      </p:sp>
    </p:spTree>
    <p:extLst>
      <p:ext uri="{BB962C8B-B14F-4D97-AF65-F5344CB8AC3E}">
        <p14:creationId xmlns:p14="http://schemas.microsoft.com/office/powerpoint/2010/main" val="28857709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TT"/>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TT"/>
          </a:p>
        </p:txBody>
      </p:sp>
      <p:sp>
        <p:nvSpPr>
          <p:cNvPr id="4" name="Date Placeholder 3"/>
          <p:cNvSpPr>
            <a:spLocks noGrp="1"/>
          </p:cNvSpPr>
          <p:nvPr>
            <p:ph type="dt" sz="half" idx="10"/>
          </p:nvPr>
        </p:nvSpPr>
        <p:spPr/>
        <p:txBody>
          <a:bodyPr/>
          <a:lstStyle/>
          <a:p>
            <a:fld id="{C654EC21-CD1E-4E63-9265-D79EE58750A3}" type="datetimeFigureOut">
              <a:rPr lang="en-TT" smtClean="0"/>
              <a:pPr/>
              <a:t>04/02/2012</a:t>
            </a:fld>
            <a:endParaRPr lang="en-TT"/>
          </a:p>
        </p:txBody>
      </p:sp>
      <p:sp>
        <p:nvSpPr>
          <p:cNvPr id="5" name="Footer Placeholder 4"/>
          <p:cNvSpPr>
            <a:spLocks noGrp="1"/>
          </p:cNvSpPr>
          <p:nvPr>
            <p:ph type="ftr" sz="quarter" idx="11"/>
          </p:nvPr>
        </p:nvSpPr>
        <p:spPr/>
        <p:txBody>
          <a:bodyPr/>
          <a:lstStyle/>
          <a:p>
            <a:endParaRPr lang="en-TT"/>
          </a:p>
        </p:txBody>
      </p:sp>
      <p:sp>
        <p:nvSpPr>
          <p:cNvPr id="6" name="Slide Number Placeholder 5"/>
          <p:cNvSpPr>
            <a:spLocks noGrp="1"/>
          </p:cNvSpPr>
          <p:nvPr>
            <p:ph type="sldNum" sz="quarter" idx="12"/>
          </p:nvPr>
        </p:nvSpPr>
        <p:spPr/>
        <p:txBody>
          <a:bodyPr/>
          <a:lstStyle/>
          <a:p>
            <a:fld id="{54AEB7E4-0965-455A-85DC-CD9F4CC66363}" type="slidenum">
              <a:rPr lang="en-TT" smtClean="0"/>
              <a:pPr/>
              <a:t>‹#›</a:t>
            </a:fld>
            <a:endParaRPr lang="en-TT"/>
          </a:p>
        </p:txBody>
      </p:sp>
    </p:spTree>
    <p:extLst>
      <p:ext uri="{BB962C8B-B14F-4D97-AF65-F5344CB8AC3E}">
        <p14:creationId xmlns:p14="http://schemas.microsoft.com/office/powerpoint/2010/main" val="21624572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TT"/>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TT"/>
          </a:p>
        </p:txBody>
      </p:sp>
      <p:sp>
        <p:nvSpPr>
          <p:cNvPr id="4" name="Date Placeholder 3"/>
          <p:cNvSpPr>
            <a:spLocks noGrp="1"/>
          </p:cNvSpPr>
          <p:nvPr>
            <p:ph type="dt" sz="half" idx="10"/>
          </p:nvPr>
        </p:nvSpPr>
        <p:spPr/>
        <p:txBody>
          <a:bodyPr/>
          <a:lstStyle/>
          <a:p>
            <a:fld id="{C654EC21-CD1E-4E63-9265-D79EE58750A3}" type="datetimeFigureOut">
              <a:rPr lang="en-TT" smtClean="0"/>
              <a:pPr/>
              <a:t>04/02/2012</a:t>
            </a:fld>
            <a:endParaRPr lang="en-TT"/>
          </a:p>
        </p:txBody>
      </p:sp>
      <p:sp>
        <p:nvSpPr>
          <p:cNvPr id="5" name="Footer Placeholder 4"/>
          <p:cNvSpPr>
            <a:spLocks noGrp="1"/>
          </p:cNvSpPr>
          <p:nvPr>
            <p:ph type="ftr" sz="quarter" idx="11"/>
          </p:nvPr>
        </p:nvSpPr>
        <p:spPr/>
        <p:txBody>
          <a:bodyPr/>
          <a:lstStyle/>
          <a:p>
            <a:endParaRPr lang="en-TT"/>
          </a:p>
        </p:txBody>
      </p:sp>
      <p:sp>
        <p:nvSpPr>
          <p:cNvPr id="6" name="Slide Number Placeholder 5"/>
          <p:cNvSpPr>
            <a:spLocks noGrp="1"/>
          </p:cNvSpPr>
          <p:nvPr>
            <p:ph type="sldNum" sz="quarter" idx="12"/>
          </p:nvPr>
        </p:nvSpPr>
        <p:spPr/>
        <p:txBody>
          <a:bodyPr/>
          <a:lstStyle/>
          <a:p>
            <a:fld id="{54AEB7E4-0965-455A-85DC-CD9F4CC66363}" type="slidenum">
              <a:rPr lang="en-TT" smtClean="0"/>
              <a:pPr/>
              <a:t>‹#›</a:t>
            </a:fld>
            <a:endParaRPr lang="en-TT"/>
          </a:p>
        </p:txBody>
      </p:sp>
    </p:spTree>
    <p:extLst>
      <p:ext uri="{BB962C8B-B14F-4D97-AF65-F5344CB8AC3E}">
        <p14:creationId xmlns:p14="http://schemas.microsoft.com/office/powerpoint/2010/main" val="1742408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TT"/>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TT"/>
          </a:p>
        </p:txBody>
      </p:sp>
      <p:sp>
        <p:nvSpPr>
          <p:cNvPr id="4" name="Date Placeholder 3"/>
          <p:cNvSpPr>
            <a:spLocks noGrp="1"/>
          </p:cNvSpPr>
          <p:nvPr>
            <p:ph type="dt" sz="half" idx="10"/>
          </p:nvPr>
        </p:nvSpPr>
        <p:spPr/>
        <p:txBody>
          <a:bodyPr/>
          <a:lstStyle/>
          <a:p>
            <a:fld id="{C654EC21-CD1E-4E63-9265-D79EE58750A3}" type="datetimeFigureOut">
              <a:rPr lang="en-TT" smtClean="0"/>
              <a:pPr/>
              <a:t>04/02/2012</a:t>
            </a:fld>
            <a:endParaRPr lang="en-TT"/>
          </a:p>
        </p:txBody>
      </p:sp>
      <p:sp>
        <p:nvSpPr>
          <p:cNvPr id="5" name="Footer Placeholder 4"/>
          <p:cNvSpPr>
            <a:spLocks noGrp="1"/>
          </p:cNvSpPr>
          <p:nvPr>
            <p:ph type="ftr" sz="quarter" idx="11"/>
          </p:nvPr>
        </p:nvSpPr>
        <p:spPr/>
        <p:txBody>
          <a:bodyPr/>
          <a:lstStyle/>
          <a:p>
            <a:endParaRPr lang="en-TT"/>
          </a:p>
        </p:txBody>
      </p:sp>
      <p:sp>
        <p:nvSpPr>
          <p:cNvPr id="6" name="Slide Number Placeholder 5"/>
          <p:cNvSpPr>
            <a:spLocks noGrp="1"/>
          </p:cNvSpPr>
          <p:nvPr>
            <p:ph type="sldNum" sz="quarter" idx="12"/>
          </p:nvPr>
        </p:nvSpPr>
        <p:spPr/>
        <p:txBody>
          <a:bodyPr/>
          <a:lstStyle/>
          <a:p>
            <a:fld id="{54AEB7E4-0965-455A-85DC-CD9F4CC66363}" type="slidenum">
              <a:rPr lang="en-TT" smtClean="0"/>
              <a:pPr/>
              <a:t>‹#›</a:t>
            </a:fld>
            <a:endParaRPr lang="en-TT"/>
          </a:p>
        </p:txBody>
      </p:sp>
    </p:spTree>
    <p:extLst>
      <p:ext uri="{BB962C8B-B14F-4D97-AF65-F5344CB8AC3E}">
        <p14:creationId xmlns:p14="http://schemas.microsoft.com/office/powerpoint/2010/main" val="568515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TT"/>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654EC21-CD1E-4E63-9265-D79EE58750A3}" type="datetimeFigureOut">
              <a:rPr lang="en-TT" smtClean="0"/>
              <a:pPr/>
              <a:t>04/02/2012</a:t>
            </a:fld>
            <a:endParaRPr lang="en-TT"/>
          </a:p>
        </p:txBody>
      </p:sp>
      <p:sp>
        <p:nvSpPr>
          <p:cNvPr id="5" name="Footer Placeholder 4"/>
          <p:cNvSpPr>
            <a:spLocks noGrp="1"/>
          </p:cNvSpPr>
          <p:nvPr>
            <p:ph type="ftr" sz="quarter" idx="11"/>
          </p:nvPr>
        </p:nvSpPr>
        <p:spPr/>
        <p:txBody>
          <a:bodyPr/>
          <a:lstStyle/>
          <a:p>
            <a:endParaRPr lang="en-TT"/>
          </a:p>
        </p:txBody>
      </p:sp>
      <p:sp>
        <p:nvSpPr>
          <p:cNvPr id="6" name="Slide Number Placeholder 5"/>
          <p:cNvSpPr>
            <a:spLocks noGrp="1"/>
          </p:cNvSpPr>
          <p:nvPr>
            <p:ph type="sldNum" sz="quarter" idx="12"/>
          </p:nvPr>
        </p:nvSpPr>
        <p:spPr/>
        <p:txBody>
          <a:bodyPr/>
          <a:lstStyle/>
          <a:p>
            <a:fld id="{54AEB7E4-0965-455A-85DC-CD9F4CC66363}" type="slidenum">
              <a:rPr lang="en-TT" smtClean="0"/>
              <a:pPr/>
              <a:t>‹#›</a:t>
            </a:fld>
            <a:endParaRPr lang="en-TT"/>
          </a:p>
        </p:txBody>
      </p:sp>
    </p:spTree>
    <p:extLst>
      <p:ext uri="{BB962C8B-B14F-4D97-AF65-F5344CB8AC3E}">
        <p14:creationId xmlns:p14="http://schemas.microsoft.com/office/powerpoint/2010/main" val="14499424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TT"/>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TT"/>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TT"/>
          </a:p>
        </p:txBody>
      </p:sp>
      <p:sp>
        <p:nvSpPr>
          <p:cNvPr id="5" name="Date Placeholder 4"/>
          <p:cNvSpPr>
            <a:spLocks noGrp="1"/>
          </p:cNvSpPr>
          <p:nvPr>
            <p:ph type="dt" sz="half" idx="10"/>
          </p:nvPr>
        </p:nvSpPr>
        <p:spPr/>
        <p:txBody>
          <a:bodyPr/>
          <a:lstStyle/>
          <a:p>
            <a:fld id="{C654EC21-CD1E-4E63-9265-D79EE58750A3}" type="datetimeFigureOut">
              <a:rPr lang="en-TT" smtClean="0"/>
              <a:pPr/>
              <a:t>04/02/2012</a:t>
            </a:fld>
            <a:endParaRPr lang="en-TT"/>
          </a:p>
        </p:txBody>
      </p:sp>
      <p:sp>
        <p:nvSpPr>
          <p:cNvPr id="6" name="Footer Placeholder 5"/>
          <p:cNvSpPr>
            <a:spLocks noGrp="1"/>
          </p:cNvSpPr>
          <p:nvPr>
            <p:ph type="ftr" sz="quarter" idx="11"/>
          </p:nvPr>
        </p:nvSpPr>
        <p:spPr/>
        <p:txBody>
          <a:bodyPr/>
          <a:lstStyle/>
          <a:p>
            <a:endParaRPr lang="en-TT"/>
          </a:p>
        </p:txBody>
      </p:sp>
      <p:sp>
        <p:nvSpPr>
          <p:cNvPr id="7" name="Slide Number Placeholder 6"/>
          <p:cNvSpPr>
            <a:spLocks noGrp="1"/>
          </p:cNvSpPr>
          <p:nvPr>
            <p:ph type="sldNum" sz="quarter" idx="12"/>
          </p:nvPr>
        </p:nvSpPr>
        <p:spPr/>
        <p:txBody>
          <a:bodyPr/>
          <a:lstStyle/>
          <a:p>
            <a:fld id="{54AEB7E4-0965-455A-85DC-CD9F4CC66363}" type="slidenum">
              <a:rPr lang="en-TT" smtClean="0"/>
              <a:pPr/>
              <a:t>‹#›</a:t>
            </a:fld>
            <a:endParaRPr lang="en-TT"/>
          </a:p>
        </p:txBody>
      </p:sp>
    </p:spTree>
    <p:extLst>
      <p:ext uri="{BB962C8B-B14F-4D97-AF65-F5344CB8AC3E}">
        <p14:creationId xmlns:p14="http://schemas.microsoft.com/office/powerpoint/2010/main" val="21347164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TT"/>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TT"/>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TT"/>
          </a:p>
        </p:txBody>
      </p:sp>
      <p:sp>
        <p:nvSpPr>
          <p:cNvPr id="7" name="Date Placeholder 6"/>
          <p:cNvSpPr>
            <a:spLocks noGrp="1"/>
          </p:cNvSpPr>
          <p:nvPr>
            <p:ph type="dt" sz="half" idx="10"/>
          </p:nvPr>
        </p:nvSpPr>
        <p:spPr/>
        <p:txBody>
          <a:bodyPr/>
          <a:lstStyle/>
          <a:p>
            <a:fld id="{C654EC21-CD1E-4E63-9265-D79EE58750A3}" type="datetimeFigureOut">
              <a:rPr lang="en-TT" smtClean="0"/>
              <a:pPr/>
              <a:t>04/02/2012</a:t>
            </a:fld>
            <a:endParaRPr lang="en-TT"/>
          </a:p>
        </p:txBody>
      </p:sp>
      <p:sp>
        <p:nvSpPr>
          <p:cNvPr id="8" name="Footer Placeholder 7"/>
          <p:cNvSpPr>
            <a:spLocks noGrp="1"/>
          </p:cNvSpPr>
          <p:nvPr>
            <p:ph type="ftr" sz="quarter" idx="11"/>
          </p:nvPr>
        </p:nvSpPr>
        <p:spPr/>
        <p:txBody>
          <a:bodyPr/>
          <a:lstStyle/>
          <a:p>
            <a:endParaRPr lang="en-TT"/>
          </a:p>
        </p:txBody>
      </p:sp>
      <p:sp>
        <p:nvSpPr>
          <p:cNvPr id="9" name="Slide Number Placeholder 8"/>
          <p:cNvSpPr>
            <a:spLocks noGrp="1"/>
          </p:cNvSpPr>
          <p:nvPr>
            <p:ph type="sldNum" sz="quarter" idx="12"/>
          </p:nvPr>
        </p:nvSpPr>
        <p:spPr/>
        <p:txBody>
          <a:bodyPr/>
          <a:lstStyle/>
          <a:p>
            <a:fld id="{54AEB7E4-0965-455A-85DC-CD9F4CC66363}" type="slidenum">
              <a:rPr lang="en-TT" smtClean="0"/>
              <a:pPr/>
              <a:t>‹#›</a:t>
            </a:fld>
            <a:endParaRPr lang="en-TT"/>
          </a:p>
        </p:txBody>
      </p:sp>
    </p:spTree>
    <p:extLst>
      <p:ext uri="{BB962C8B-B14F-4D97-AF65-F5344CB8AC3E}">
        <p14:creationId xmlns:p14="http://schemas.microsoft.com/office/powerpoint/2010/main" val="32872834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TT"/>
          </a:p>
        </p:txBody>
      </p:sp>
      <p:sp>
        <p:nvSpPr>
          <p:cNvPr id="3" name="Date Placeholder 2"/>
          <p:cNvSpPr>
            <a:spLocks noGrp="1"/>
          </p:cNvSpPr>
          <p:nvPr>
            <p:ph type="dt" sz="half" idx="10"/>
          </p:nvPr>
        </p:nvSpPr>
        <p:spPr/>
        <p:txBody>
          <a:bodyPr/>
          <a:lstStyle/>
          <a:p>
            <a:fld id="{C654EC21-CD1E-4E63-9265-D79EE58750A3}" type="datetimeFigureOut">
              <a:rPr lang="en-TT" smtClean="0"/>
              <a:pPr/>
              <a:t>04/02/2012</a:t>
            </a:fld>
            <a:endParaRPr lang="en-TT"/>
          </a:p>
        </p:txBody>
      </p:sp>
      <p:sp>
        <p:nvSpPr>
          <p:cNvPr id="4" name="Footer Placeholder 3"/>
          <p:cNvSpPr>
            <a:spLocks noGrp="1"/>
          </p:cNvSpPr>
          <p:nvPr>
            <p:ph type="ftr" sz="quarter" idx="11"/>
          </p:nvPr>
        </p:nvSpPr>
        <p:spPr/>
        <p:txBody>
          <a:bodyPr/>
          <a:lstStyle/>
          <a:p>
            <a:endParaRPr lang="en-TT"/>
          </a:p>
        </p:txBody>
      </p:sp>
      <p:sp>
        <p:nvSpPr>
          <p:cNvPr id="5" name="Slide Number Placeholder 4"/>
          <p:cNvSpPr>
            <a:spLocks noGrp="1"/>
          </p:cNvSpPr>
          <p:nvPr>
            <p:ph type="sldNum" sz="quarter" idx="12"/>
          </p:nvPr>
        </p:nvSpPr>
        <p:spPr/>
        <p:txBody>
          <a:bodyPr/>
          <a:lstStyle/>
          <a:p>
            <a:fld id="{54AEB7E4-0965-455A-85DC-CD9F4CC66363}" type="slidenum">
              <a:rPr lang="en-TT" smtClean="0"/>
              <a:pPr/>
              <a:t>‹#›</a:t>
            </a:fld>
            <a:endParaRPr lang="en-TT"/>
          </a:p>
        </p:txBody>
      </p:sp>
    </p:spTree>
    <p:extLst>
      <p:ext uri="{BB962C8B-B14F-4D97-AF65-F5344CB8AC3E}">
        <p14:creationId xmlns:p14="http://schemas.microsoft.com/office/powerpoint/2010/main" val="15981154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54EC21-CD1E-4E63-9265-D79EE58750A3}" type="datetimeFigureOut">
              <a:rPr lang="en-TT" smtClean="0"/>
              <a:pPr/>
              <a:t>04/02/2012</a:t>
            </a:fld>
            <a:endParaRPr lang="en-TT"/>
          </a:p>
        </p:txBody>
      </p:sp>
      <p:sp>
        <p:nvSpPr>
          <p:cNvPr id="3" name="Footer Placeholder 2"/>
          <p:cNvSpPr>
            <a:spLocks noGrp="1"/>
          </p:cNvSpPr>
          <p:nvPr>
            <p:ph type="ftr" sz="quarter" idx="11"/>
          </p:nvPr>
        </p:nvSpPr>
        <p:spPr/>
        <p:txBody>
          <a:bodyPr/>
          <a:lstStyle/>
          <a:p>
            <a:endParaRPr lang="en-TT"/>
          </a:p>
        </p:txBody>
      </p:sp>
      <p:sp>
        <p:nvSpPr>
          <p:cNvPr id="4" name="Slide Number Placeholder 3"/>
          <p:cNvSpPr>
            <a:spLocks noGrp="1"/>
          </p:cNvSpPr>
          <p:nvPr>
            <p:ph type="sldNum" sz="quarter" idx="12"/>
          </p:nvPr>
        </p:nvSpPr>
        <p:spPr/>
        <p:txBody>
          <a:bodyPr/>
          <a:lstStyle/>
          <a:p>
            <a:fld id="{54AEB7E4-0965-455A-85DC-CD9F4CC66363}" type="slidenum">
              <a:rPr lang="en-TT" smtClean="0"/>
              <a:pPr/>
              <a:t>‹#›</a:t>
            </a:fld>
            <a:endParaRPr lang="en-TT"/>
          </a:p>
        </p:txBody>
      </p:sp>
    </p:spTree>
    <p:extLst>
      <p:ext uri="{BB962C8B-B14F-4D97-AF65-F5344CB8AC3E}">
        <p14:creationId xmlns:p14="http://schemas.microsoft.com/office/powerpoint/2010/main" val="4139170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TT"/>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TT"/>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54EC21-CD1E-4E63-9265-D79EE58750A3}" type="datetimeFigureOut">
              <a:rPr lang="en-TT" smtClean="0"/>
              <a:pPr/>
              <a:t>04/02/2012</a:t>
            </a:fld>
            <a:endParaRPr lang="en-TT"/>
          </a:p>
        </p:txBody>
      </p:sp>
      <p:sp>
        <p:nvSpPr>
          <p:cNvPr id="6" name="Footer Placeholder 5"/>
          <p:cNvSpPr>
            <a:spLocks noGrp="1"/>
          </p:cNvSpPr>
          <p:nvPr>
            <p:ph type="ftr" sz="quarter" idx="11"/>
          </p:nvPr>
        </p:nvSpPr>
        <p:spPr/>
        <p:txBody>
          <a:bodyPr/>
          <a:lstStyle/>
          <a:p>
            <a:endParaRPr lang="en-TT"/>
          </a:p>
        </p:txBody>
      </p:sp>
      <p:sp>
        <p:nvSpPr>
          <p:cNvPr id="7" name="Slide Number Placeholder 6"/>
          <p:cNvSpPr>
            <a:spLocks noGrp="1"/>
          </p:cNvSpPr>
          <p:nvPr>
            <p:ph type="sldNum" sz="quarter" idx="12"/>
          </p:nvPr>
        </p:nvSpPr>
        <p:spPr/>
        <p:txBody>
          <a:bodyPr/>
          <a:lstStyle/>
          <a:p>
            <a:fld id="{54AEB7E4-0965-455A-85DC-CD9F4CC66363}" type="slidenum">
              <a:rPr lang="en-TT" smtClean="0"/>
              <a:pPr/>
              <a:t>‹#›</a:t>
            </a:fld>
            <a:endParaRPr lang="en-TT"/>
          </a:p>
        </p:txBody>
      </p:sp>
    </p:spTree>
    <p:extLst>
      <p:ext uri="{BB962C8B-B14F-4D97-AF65-F5344CB8AC3E}">
        <p14:creationId xmlns:p14="http://schemas.microsoft.com/office/powerpoint/2010/main" val="37103704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TT"/>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TT"/>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54EC21-CD1E-4E63-9265-D79EE58750A3}" type="datetimeFigureOut">
              <a:rPr lang="en-TT" smtClean="0"/>
              <a:pPr/>
              <a:t>04/02/2012</a:t>
            </a:fld>
            <a:endParaRPr lang="en-TT"/>
          </a:p>
        </p:txBody>
      </p:sp>
      <p:sp>
        <p:nvSpPr>
          <p:cNvPr id="6" name="Footer Placeholder 5"/>
          <p:cNvSpPr>
            <a:spLocks noGrp="1"/>
          </p:cNvSpPr>
          <p:nvPr>
            <p:ph type="ftr" sz="quarter" idx="11"/>
          </p:nvPr>
        </p:nvSpPr>
        <p:spPr/>
        <p:txBody>
          <a:bodyPr/>
          <a:lstStyle/>
          <a:p>
            <a:endParaRPr lang="en-TT"/>
          </a:p>
        </p:txBody>
      </p:sp>
      <p:sp>
        <p:nvSpPr>
          <p:cNvPr id="7" name="Slide Number Placeholder 6"/>
          <p:cNvSpPr>
            <a:spLocks noGrp="1"/>
          </p:cNvSpPr>
          <p:nvPr>
            <p:ph type="sldNum" sz="quarter" idx="12"/>
          </p:nvPr>
        </p:nvSpPr>
        <p:spPr/>
        <p:txBody>
          <a:bodyPr/>
          <a:lstStyle/>
          <a:p>
            <a:fld id="{54AEB7E4-0965-455A-85DC-CD9F4CC66363}" type="slidenum">
              <a:rPr lang="en-TT" smtClean="0"/>
              <a:pPr/>
              <a:t>‹#›</a:t>
            </a:fld>
            <a:endParaRPr lang="en-TT"/>
          </a:p>
        </p:txBody>
      </p:sp>
    </p:spTree>
    <p:extLst>
      <p:ext uri="{BB962C8B-B14F-4D97-AF65-F5344CB8AC3E}">
        <p14:creationId xmlns:p14="http://schemas.microsoft.com/office/powerpoint/2010/main" val="9196147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TT"/>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TT"/>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54EC21-CD1E-4E63-9265-D79EE58750A3}" type="datetimeFigureOut">
              <a:rPr lang="en-TT" smtClean="0"/>
              <a:pPr/>
              <a:t>04/02/2012</a:t>
            </a:fld>
            <a:endParaRPr lang="en-TT"/>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TT"/>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AEB7E4-0965-455A-85DC-CD9F4CC66363}" type="slidenum">
              <a:rPr lang="en-TT" smtClean="0"/>
              <a:pPr/>
              <a:t>‹#›</a:t>
            </a:fld>
            <a:endParaRPr lang="en-TT"/>
          </a:p>
        </p:txBody>
      </p:sp>
    </p:spTree>
    <p:extLst>
      <p:ext uri="{BB962C8B-B14F-4D97-AF65-F5344CB8AC3E}">
        <p14:creationId xmlns:p14="http://schemas.microsoft.com/office/powerpoint/2010/main" val="18672086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6.png"/><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5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37.gif"/><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8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4056" y="188640"/>
            <a:ext cx="7772400" cy="1224136"/>
          </a:xfrm>
        </p:spPr>
        <p:txBody>
          <a:bodyPr>
            <a:normAutofit fontScale="90000"/>
          </a:bodyPr>
          <a:lstStyle/>
          <a:p>
            <a:r>
              <a:rPr lang="en-TT" sz="7200" b="1" dirty="0" smtClean="0">
                <a:ln w="12700">
                  <a:solidFill>
                    <a:sysClr val="windowText" lastClr="000000"/>
                  </a:solidFill>
                  <a:prstDash val="solid"/>
                </a:ln>
                <a:solidFill>
                  <a:srgbClr val="7030A0"/>
                </a:solidFill>
                <a:effectLst>
                  <a:outerShdw blurRad="41275" dist="20320" dir="1800000" algn="tl" rotWithShape="0">
                    <a:srgbClr val="000000">
                      <a:alpha val="40000"/>
                    </a:srgbClr>
                  </a:outerShdw>
                </a:effectLst>
                <a:latin typeface="Arial" pitchFamily="34" charset="0"/>
                <a:cs typeface="Arial" pitchFamily="34" charset="0"/>
              </a:rPr>
              <a:t>The Periodic Table</a:t>
            </a:r>
            <a:endParaRPr lang="en-TT" sz="7200" b="1" dirty="0">
              <a:ln w="12700">
                <a:solidFill>
                  <a:sysClr val="windowText" lastClr="000000"/>
                </a:solidFill>
                <a:prstDash val="solid"/>
              </a:ln>
              <a:solidFill>
                <a:srgbClr val="7030A0"/>
              </a:solidFill>
              <a:effectLst>
                <a:outerShdw blurRad="41275" dist="20320" dir="1800000" algn="tl" rotWithShape="0">
                  <a:srgbClr val="000000">
                    <a:alpha val="40000"/>
                  </a:srgbClr>
                </a:outerShdw>
              </a:effectLst>
              <a:latin typeface="Arial" pitchFamily="34" charset="0"/>
              <a:cs typeface="Arial"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542" y="1484784"/>
            <a:ext cx="9036496" cy="5112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8928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23528" y="235527"/>
            <a:ext cx="8496944" cy="6505841"/>
          </a:xfrm>
        </p:spPr>
        <p:txBody>
          <a:bodyPr>
            <a:normAutofit/>
          </a:bodyPr>
          <a:lstStyle/>
          <a:p>
            <a:pPr algn="l"/>
            <a:r>
              <a:rPr lang="en-TT" sz="2800" dirty="0" smtClean="0">
                <a:solidFill>
                  <a:schemeClr val="tx1"/>
                </a:solidFill>
                <a:latin typeface="Arial" pitchFamily="34" charset="0"/>
                <a:cs typeface="Arial" pitchFamily="34" charset="0"/>
              </a:rPr>
              <a:t>He found similar patterns with </a:t>
            </a:r>
            <a:r>
              <a:rPr lang="en-TT" sz="2800" dirty="0" smtClean="0">
                <a:solidFill>
                  <a:srgbClr val="FF0000"/>
                </a:solidFill>
                <a:latin typeface="Arial" pitchFamily="34" charset="0"/>
                <a:cs typeface="Arial" pitchFamily="34" charset="0"/>
              </a:rPr>
              <a:t>calcium, strontium and barium</a:t>
            </a:r>
            <a:r>
              <a:rPr lang="en-TT" sz="2800" dirty="0" smtClean="0">
                <a:solidFill>
                  <a:schemeClr val="tx1"/>
                </a:solidFill>
                <a:latin typeface="Arial" pitchFamily="34" charset="0"/>
                <a:cs typeface="Arial" pitchFamily="34" charset="0"/>
              </a:rPr>
              <a:t>; with </a:t>
            </a:r>
            <a:r>
              <a:rPr lang="en-TT" sz="2800" dirty="0" smtClean="0">
                <a:solidFill>
                  <a:srgbClr val="FF0000"/>
                </a:solidFill>
                <a:latin typeface="Arial" pitchFamily="34" charset="0"/>
                <a:cs typeface="Arial" pitchFamily="34" charset="0"/>
              </a:rPr>
              <a:t>sulphur, selenium and tellurium</a:t>
            </a:r>
            <a:r>
              <a:rPr lang="en-TT" sz="2800" dirty="0" smtClean="0">
                <a:solidFill>
                  <a:schemeClr val="tx1"/>
                </a:solidFill>
                <a:latin typeface="Arial" pitchFamily="34" charset="0"/>
                <a:cs typeface="Arial" pitchFamily="34" charset="0"/>
              </a:rPr>
              <a:t>; and with </a:t>
            </a:r>
            <a:r>
              <a:rPr lang="en-TT" sz="2800" dirty="0" smtClean="0">
                <a:solidFill>
                  <a:srgbClr val="FF0000"/>
                </a:solidFill>
                <a:latin typeface="Arial" pitchFamily="34" charset="0"/>
                <a:cs typeface="Arial" pitchFamily="34" charset="0"/>
              </a:rPr>
              <a:t>chlorine, bromine and iodine</a:t>
            </a:r>
            <a:r>
              <a:rPr lang="en-TT" sz="2800" dirty="0" smtClean="0">
                <a:solidFill>
                  <a:schemeClr val="tx1"/>
                </a:solidFill>
                <a:latin typeface="Arial" pitchFamily="34" charset="0"/>
                <a:cs typeface="Arial" pitchFamily="34" charset="0"/>
              </a:rPr>
              <a:t>.</a:t>
            </a:r>
          </a:p>
          <a:p>
            <a:pPr algn="l"/>
            <a:endParaRPr lang="en-TT" sz="2800" dirty="0">
              <a:solidFill>
                <a:schemeClr val="tx1"/>
              </a:solidFill>
              <a:latin typeface="Arial" pitchFamily="34" charset="0"/>
              <a:cs typeface="Arial" pitchFamily="34" charset="0"/>
            </a:endParaRPr>
          </a:p>
          <a:p>
            <a:pPr algn="l"/>
            <a:r>
              <a:rPr lang="en-TT" sz="2800" dirty="0" smtClean="0">
                <a:solidFill>
                  <a:schemeClr val="tx1"/>
                </a:solidFill>
                <a:latin typeface="Arial" pitchFamily="34" charset="0"/>
                <a:cs typeface="Arial" pitchFamily="34" charset="0"/>
              </a:rPr>
              <a:t>These became known as </a:t>
            </a:r>
            <a:r>
              <a:rPr lang="en-TT" sz="2800" dirty="0" err="1" smtClean="0">
                <a:solidFill>
                  <a:srgbClr val="FF0000"/>
                </a:solidFill>
                <a:latin typeface="Arial" pitchFamily="34" charset="0"/>
                <a:cs typeface="Arial" pitchFamily="34" charset="0"/>
              </a:rPr>
              <a:t>Dobereiner’s</a:t>
            </a:r>
            <a:r>
              <a:rPr lang="en-TT" sz="2800" dirty="0" smtClean="0">
                <a:solidFill>
                  <a:srgbClr val="FF0000"/>
                </a:solidFill>
                <a:latin typeface="Arial" pitchFamily="34" charset="0"/>
                <a:cs typeface="Arial" pitchFamily="34" charset="0"/>
              </a:rPr>
              <a:t> triads</a:t>
            </a:r>
            <a:r>
              <a:rPr lang="en-TT" sz="2800" dirty="0" smtClean="0">
                <a:solidFill>
                  <a:schemeClr val="tx1"/>
                </a:solidFill>
                <a:latin typeface="Arial" pitchFamily="34" charset="0"/>
                <a:cs typeface="Arial" pitchFamily="34" charset="0"/>
              </a:rPr>
              <a:t>.</a:t>
            </a:r>
          </a:p>
          <a:p>
            <a:pPr algn="l"/>
            <a:endParaRPr lang="en-TT" sz="2800" dirty="0">
              <a:solidFill>
                <a:schemeClr val="tx1"/>
              </a:solidFill>
              <a:latin typeface="Arial" pitchFamily="34" charset="0"/>
              <a:cs typeface="Arial" pitchFamily="34" charset="0"/>
            </a:endParaRPr>
          </a:p>
          <a:p>
            <a:pPr algn="l"/>
            <a:r>
              <a:rPr lang="en-TT" sz="2800" dirty="0" smtClean="0">
                <a:solidFill>
                  <a:schemeClr val="tx1"/>
                </a:solidFill>
                <a:latin typeface="Arial" pitchFamily="34" charset="0"/>
                <a:cs typeface="Arial" pitchFamily="34" charset="0"/>
              </a:rPr>
              <a:t>At the same time, this was no more than a curiosity, but the real advances some 50 years later were again based on </a:t>
            </a:r>
            <a:r>
              <a:rPr lang="en-TT" sz="2800" dirty="0" smtClean="0">
                <a:solidFill>
                  <a:srgbClr val="FF0000"/>
                </a:solidFill>
                <a:latin typeface="Arial" pitchFamily="34" charset="0"/>
                <a:cs typeface="Arial" pitchFamily="34" charset="0"/>
              </a:rPr>
              <a:t>patterns in atomic weights</a:t>
            </a:r>
            <a:r>
              <a:rPr lang="en-TT" sz="2800" dirty="0" smtClean="0">
                <a:solidFill>
                  <a:schemeClr val="tx1"/>
                </a:solidFill>
                <a:latin typeface="Arial" pitchFamily="34" charset="0"/>
                <a:cs typeface="Arial" pitchFamily="34" charset="0"/>
              </a:rPr>
              <a:t>.</a:t>
            </a:r>
            <a:endParaRPr lang="en-TT" sz="1600" dirty="0">
              <a:solidFill>
                <a:schemeClr val="tx1"/>
              </a:solidFill>
              <a:latin typeface="Arial" pitchFamily="34" charset="0"/>
              <a:cs typeface="Arial" pitchFamily="34" charset="0"/>
            </a:endParaRPr>
          </a:p>
          <a:p>
            <a:pPr algn="l"/>
            <a:endParaRPr lang="en-TT" sz="2800" dirty="0" smtClean="0">
              <a:solidFill>
                <a:schemeClr val="tx1"/>
              </a:solidFill>
              <a:latin typeface="Arial" pitchFamily="34" charset="0"/>
              <a:cs typeface="Arial" pitchFamily="34" charset="0"/>
            </a:endParaRPr>
          </a:p>
          <a:p>
            <a:pPr algn="l"/>
            <a:endParaRPr lang="en-TT" sz="2800" dirty="0">
              <a:latin typeface="Arial" pitchFamily="34" charset="0"/>
              <a:cs typeface="Arial" pitchFamily="34" charset="0"/>
            </a:endParaRPr>
          </a:p>
        </p:txBody>
      </p:sp>
    </p:spTree>
    <p:extLst>
      <p:ext uri="{BB962C8B-B14F-4D97-AF65-F5344CB8AC3E}">
        <p14:creationId xmlns:p14="http://schemas.microsoft.com/office/powerpoint/2010/main" val="3958526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anim calcmode="lin" valueType="num">
                                      <p:cBhvr>
                                        <p:cTn id="1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188640"/>
            <a:ext cx="7772400" cy="866527"/>
          </a:xfrm>
        </p:spPr>
        <p:txBody>
          <a:bodyPr/>
          <a:lstStyle/>
          <a:p>
            <a:r>
              <a:rPr lang="en-TT" b="1" dirty="0" smtClean="0">
                <a:ln w="12700">
                  <a:solidFill>
                    <a:sysClr val="windowText" lastClr="000000"/>
                  </a:solidFill>
                  <a:prstDash val="solid"/>
                </a:ln>
                <a:solidFill>
                  <a:srgbClr val="7030A0"/>
                </a:solidFill>
                <a:effectLst>
                  <a:outerShdw blurRad="41275" dist="20320" dir="1800000" algn="tl" rotWithShape="0">
                    <a:srgbClr val="000000">
                      <a:alpha val="40000"/>
                    </a:srgbClr>
                  </a:outerShdw>
                </a:effectLst>
                <a:latin typeface="Arial" pitchFamily="34" charset="0"/>
                <a:cs typeface="Arial" pitchFamily="34" charset="0"/>
              </a:rPr>
              <a:t>John Newlands</a:t>
            </a:r>
            <a:endParaRPr lang="en-TT" b="1" dirty="0">
              <a:ln w="12700">
                <a:solidFill>
                  <a:sysClr val="windowText" lastClr="000000"/>
                </a:solidFill>
                <a:prstDash val="solid"/>
              </a:ln>
              <a:solidFill>
                <a:srgbClr val="7030A0"/>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3" name="Subtitle 2"/>
          <p:cNvSpPr>
            <a:spLocks noGrp="1"/>
          </p:cNvSpPr>
          <p:nvPr>
            <p:ph type="subTitle" idx="1"/>
          </p:nvPr>
        </p:nvSpPr>
        <p:spPr>
          <a:xfrm>
            <a:off x="395536" y="1052736"/>
            <a:ext cx="8424936" cy="5616624"/>
          </a:xfrm>
        </p:spPr>
        <p:txBody>
          <a:bodyPr>
            <a:normAutofit lnSpcReduction="10000"/>
          </a:bodyPr>
          <a:lstStyle/>
          <a:p>
            <a:pPr algn="l"/>
            <a:r>
              <a:rPr lang="en-TT" sz="2800" dirty="0" smtClean="0">
                <a:solidFill>
                  <a:schemeClr val="tx1"/>
                </a:solidFill>
                <a:latin typeface="Arial" pitchFamily="34" charset="0"/>
                <a:cs typeface="Arial" pitchFamily="34" charset="0"/>
              </a:rPr>
              <a:t>In 1864-65, Newlands noticed that by arranging the known elements into </a:t>
            </a:r>
            <a:r>
              <a:rPr lang="en-TT" sz="2800" dirty="0" smtClean="0">
                <a:solidFill>
                  <a:srgbClr val="FF0000"/>
                </a:solidFill>
                <a:latin typeface="Arial" pitchFamily="34" charset="0"/>
                <a:cs typeface="Arial" pitchFamily="34" charset="0"/>
              </a:rPr>
              <a:t>atomic weight order</a:t>
            </a:r>
            <a:r>
              <a:rPr lang="en-TT" sz="2800" dirty="0" smtClean="0">
                <a:solidFill>
                  <a:schemeClr val="tx1"/>
                </a:solidFill>
                <a:latin typeface="Arial" pitchFamily="34" charset="0"/>
                <a:cs typeface="Arial" pitchFamily="34" charset="0"/>
              </a:rPr>
              <a:t>, elements with </a:t>
            </a:r>
            <a:r>
              <a:rPr lang="en-TT" sz="2800" dirty="0" smtClean="0">
                <a:solidFill>
                  <a:srgbClr val="FF0000"/>
                </a:solidFill>
                <a:latin typeface="Arial" pitchFamily="34" charset="0"/>
                <a:cs typeface="Arial" pitchFamily="34" charset="0"/>
              </a:rPr>
              <a:t>similar properties </a:t>
            </a:r>
            <a:r>
              <a:rPr lang="en-TT" sz="2800" dirty="0" smtClean="0">
                <a:solidFill>
                  <a:schemeClr val="tx1"/>
                </a:solidFill>
                <a:latin typeface="Arial" pitchFamily="34" charset="0"/>
                <a:cs typeface="Arial" pitchFamily="34" charset="0"/>
              </a:rPr>
              <a:t>recurred at </a:t>
            </a:r>
            <a:r>
              <a:rPr lang="en-TT" sz="2800" dirty="0" smtClean="0">
                <a:solidFill>
                  <a:srgbClr val="FF0000"/>
                </a:solidFill>
                <a:latin typeface="Arial" pitchFamily="34" charset="0"/>
                <a:cs typeface="Arial" pitchFamily="34" charset="0"/>
              </a:rPr>
              <a:t>regular intervals</a:t>
            </a:r>
            <a:r>
              <a:rPr lang="en-TT" sz="2800" dirty="0" smtClean="0">
                <a:solidFill>
                  <a:schemeClr val="tx1"/>
                </a:solidFill>
                <a:latin typeface="Arial" pitchFamily="34" charset="0"/>
                <a:cs typeface="Arial" pitchFamily="34" charset="0"/>
              </a:rPr>
              <a:t>.</a:t>
            </a:r>
          </a:p>
          <a:p>
            <a:pPr algn="l"/>
            <a:endParaRPr lang="en-TT" sz="2800" dirty="0">
              <a:solidFill>
                <a:schemeClr val="tx1"/>
              </a:solidFill>
              <a:latin typeface="Arial" pitchFamily="34" charset="0"/>
              <a:cs typeface="Arial" pitchFamily="34" charset="0"/>
            </a:endParaRPr>
          </a:p>
          <a:p>
            <a:pPr algn="l"/>
            <a:r>
              <a:rPr lang="en-TT" sz="2800" dirty="0" smtClean="0">
                <a:solidFill>
                  <a:schemeClr val="tx1"/>
                </a:solidFill>
                <a:latin typeface="Arial" pitchFamily="34" charset="0"/>
                <a:cs typeface="Arial" pitchFamily="34" charset="0"/>
              </a:rPr>
              <a:t>Every</a:t>
            </a:r>
            <a:r>
              <a:rPr lang="en-TT" sz="2800" dirty="0" smtClean="0">
                <a:solidFill>
                  <a:srgbClr val="FF0000"/>
                </a:solidFill>
                <a:latin typeface="Arial" pitchFamily="34" charset="0"/>
                <a:cs typeface="Arial" pitchFamily="34" charset="0"/>
              </a:rPr>
              <a:t> eight element </a:t>
            </a:r>
            <a:r>
              <a:rPr lang="en-TT" sz="2800" dirty="0" smtClean="0">
                <a:solidFill>
                  <a:schemeClr val="tx1"/>
                </a:solidFill>
                <a:latin typeface="Arial" pitchFamily="34" charset="0"/>
                <a:cs typeface="Arial" pitchFamily="34" charset="0"/>
              </a:rPr>
              <a:t>was</a:t>
            </a:r>
            <a:r>
              <a:rPr lang="en-TT" sz="2800" dirty="0" smtClean="0">
                <a:solidFill>
                  <a:srgbClr val="FF0000"/>
                </a:solidFill>
                <a:latin typeface="Arial" pitchFamily="34" charset="0"/>
                <a:cs typeface="Arial" pitchFamily="34" charset="0"/>
              </a:rPr>
              <a:t> similar</a:t>
            </a:r>
            <a:r>
              <a:rPr lang="en-TT" sz="2800" dirty="0" smtClean="0">
                <a:solidFill>
                  <a:schemeClr val="tx1"/>
                </a:solidFill>
                <a:latin typeface="Arial" pitchFamily="34" charset="0"/>
                <a:cs typeface="Arial" pitchFamily="34" charset="0"/>
              </a:rPr>
              <a:t>.</a:t>
            </a:r>
          </a:p>
          <a:p>
            <a:pPr algn="l"/>
            <a:endParaRPr lang="en-TT" sz="2800" dirty="0">
              <a:solidFill>
                <a:schemeClr val="tx1"/>
              </a:solidFill>
              <a:latin typeface="Arial" pitchFamily="34" charset="0"/>
              <a:cs typeface="Arial" pitchFamily="34" charset="0"/>
            </a:endParaRPr>
          </a:p>
          <a:p>
            <a:pPr algn="l"/>
            <a:r>
              <a:rPr lang="en-TT" sz="2800" dirty="0" smtClean="0">
                <a:solidFill>
                  <a:schemeClr val="tx1"/>
                </a:solidFill>
                <a:latin typeface="Arial" pitchFamily="34" charset="0"/>
                <a:cs typeface="Arial" pitchFamily="34" charset="0"/>
              </a:rPr>
              <a:t>He proposed a law which said that ‘The properties of the elements are a periodic function of their atomic weights’.</a:t>
            </a:r>
          </a:p>
          <a:p>
            <a:pPr algn="l"/>
            <a:endParaRPr lang="en-TT" sz="2800" dirty="0">
              <a:solidFill>
                <a:schemeClr val="tx1"/>
              </a:solidFill>
              <a:latin typeface="Arial" pitchFamily="34" charset="0"/>
              <a:cs typeface="Arial" pitchFamily="34" charset="0"/>
            </a:endParaRPr>
          </a:p>
          <a:p>
            <a:pPr algn="l"/>
            <a:r>
              <a:rPr lang="en-TT" sz="2800" dirty="0" smtClean="0">
                <a:solidFill>
                  <a:schemeClr val="tx1"/>
                </a:solidFill>
                <a:latin typeface="Arial" pitchFamily="34" charset="0"/>
                <a:cs typeface="Arial" pitchFamily="34" charset="0"/>
              </a:rPr>
              <a:t>By drawing an analogy with music, his law became known as the </a:t>
            </a:r>
            <a:r>
              <a:rPr lang="en-TT" sz="2800" dirty="0" smtClean="0">
                <a:solidFill>
                  <a:srgbClr val="FF0000"/>
                </a:solidFill>
                <a:latin typeface="Arial" pitchFamily="34" charset="0"/>
                <a:cs typeface="Arial" pitchFamily="34" charset="0"/>
              </a:rPr>
              <a:t>‘Law of Octaves’</a:t>
            </a:r>
            <a:r>
              <a:rPr lang="en-TT" sz="2800" dirty="0" smtClean="0">
                <a:solidFill>
                  <a:schemeClr val="tx1"/>
                </a:solidFill>
                <a:latin typeface="Arial" pitchFamily="34" charset="0"/>
                <a:cs typeface="Arial" pitchFamily="34" charset="0"/>
              </a:rPr>
              <a:t>.</a:t>
            </a:r>
            <a:endParaRPr lang="en-TT" sz="28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181165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anim calcmode="lin" valueType="num">
                                      <p:cBhvr>
                                        <p:cTn id="1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1000"/>
                                        <p:tgtEl>
                                          <p:spTgt spid="3">
                                            <p:txEl>
                                              <p:pRg st="6" end="6"/>
                                            </p:txEl>
                                          </p:spTgt>
                                        </p:tgtEl>
                                      </p:cBhvr>
                                    </p:animEffect>
                                    <p:anim calcmode="lin" valueType="num">
                                      <p:cBhvr>
                                        <p:cTn id="2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188640"/>
            <a:ext cx="7772400" cy="866527"/>
          </a:xfrm>
        </p:spPr>
        <p:txBody>
          <a:bodyPr>
            <a:normAutofit/>
          </a:bodyPr>
          <a:lstStyle/>
          <a:p>
            <a:r>
              <a:rPr lang="en-TT" b="1" dirty="0" smtClean="0">
                <a:ln w="12700">
                  <a:solidFill>
                    <a:sysClr val="windowText" lastClr="000000"/>
                  </a:solidFill>
                  <a:prstDash val="solid"/>
                </a:ln>
                <a:solidFill>
                  <a:srgbClr val="7030A0"/>
                </a:solidFill>
                <a:effectLst>
                  <a:outerShdw blurRad="41275" dist="20320" dir="1800000" algn="tl" rotWithShape="0">
                    <a:srgbClr val="000000">
                      <a:alpha val="40000"/>
                    </a:srgbClr>
                  </a:outerShdw>
                </a:effectLst>
                <a:latin typeface="Arial" pitchFamily="34" charset="0"/>
                <a:cs typeface="Arial" pitchFamily="34" charset="0"/>
              </a:rPr>
              <a:t>John Newlands’ Table</a:t>
            </a:r>
            <a:endParaRPr lang="en-TT" b="1" dirty="0">
              <a:ln w="12700">
                <a:solidFill>
                  <a:sysClr val="windowText" lastClr="000000"/>
                </a:solidFill>
                <a:prstDash val="solid"/>
              </a:ln>
              <a:solidFill>
                <a:srgbClr val="7030A0"/>
              </a:solidFill>
              <a:effectLst>
                <a:outerShdw blurRad="41275" dist="20320" dir="1800000" algn="tl" rotWithShape="0">
                  <a:srgbClr val="000000">
                    <a:alpha val="40000"/>
                  </a:srgbClr>
                </a:outerShdw>
              </a:effectLst>
              <a:latin typeface="Arial" pitchFamily="34" charset="0"/>
              <a:cs typeface="Arial"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478618154"/>
              </p:ext>
            </p:extLst>
          </p:nvPr>
        </p:nvGraphicFramePr>
        <p:xfrm>
          <a:off x="683566" y="1340768"/>
          <a:ext cx="7776867" cy="3456384"/>
        </p:xfrm>
        <a:graphic>
          <a:graphicData uri="http://schemas.openxmlformats.org/drawingml/2006/table">
            <a:tbl>
              <a:tblPr firstRow="1" bandRow="1">
                <a:tableStyleId>{5C22544A-7EE6-4342-B048-85BDC9FD1C3A}</a:tableStyleId>
              </a:tblPr>
              <a:tblGrid>
                <a:gridCol w="1110981"/>
                <a:gridCol w="1110981"/>
                <a:gridCol w="1110981"/>
                <a:gridCol w="1110981"/>
                <a:gridCol w="1110981"/>
                <a:gridCol w="1110981"/>
                <a:gridCol w="1110981"/>
              </a:tblGrid>
              <a:tr h="864096">
                <a:tc>
                  <a:txBody>
                    <a:bodyPr/>
                    <a:lstStyle/>
                    <a:p>
                      <a:pPr algn="ctr"/>
                      <a:r>
                        <a:rPr lang="en-TT" sz="2800" dirty="0" smtClean="0">
                          <a:latin typeface="Arial" pitchFamily="34" charset="0"/>
                          <a:cs typeface="Arial" pitchFamily="34" charset="0"/>
                        </a:rPr>
                        <a:t>1</a:t>
                      </a:r>
                      <a:endParaRPr lang="en-TT" sz="2800" dirty="0">
                        <a:latin typeface="Arial" pitchFamily="34" charset="0"/>
                        <a:cs typeface="Arial" pitchFamily="34" charset="0"/>
                      </a:endParaRPr>
                    </a:p>
                  </a:txBody>
                  <a:tcPr/>
                </a:tc>
                <a:tc>
                  <a:txBody>
                    <a:bodyPr/>
                    <a:lstStyle/>
                    <a:p>
                      <a:pPr algn="ctr"/>
                      <a:r>
                        <a:rPr lang="en-TT" sz="2800" dirty="0" smtClean="0">
                          <a:latin typeface="Arial" pitchFamily="34" charset="0"/>
                          <a:cs typeface="Arial" pitchFamily="34" charset="0"/>
                        </a:rPr>
                        <a:t>2</a:t>
                      </a:r>
                      <a:endParaRPr lang="en-TT" sz="2800" dirty="0">
                        <a:latin typeface="Arial" pitchFamily="34" charset="0"/>
                        <a:cs typeface="Arial" pitchFamily="34" charset="0"/>
                      </a:endParaRPr>
                    </a:p>
                  </a:txBody>
                  <a:tcPr/>
                </a:tc>
                <a:tc>
                  <a:txBody>
                    <a:bodyPr/>
                    <a:lstStyle/>
                    <a:p>
                      <a:pPr algn="ctr"/>
                      <a:r>
                        <a:rPr lang="en-TT" sz="2800" dirty="0" smtClean="0">
                          <a:latin typeface="Arial" pitchFamily="34" charset="0"/>
                          <a:cs typeface="Arial" pitchFamily="34" charset="0"/>
                        </a:rPr>
                        <a:t>3</a:t>
                      </a:r>
                      <a:endParaRPr lang="en-TT" sz="2800" dirty="0">
                        <a:latin typeface="Arial" pitchFamily="34" charset="0"/>
                        <a:cs typeface="Arial" pitchFamily="34" charset="0"/>
                      </a:endParaRPr>
                    </a:p>
                  </a:txBody>
                  <a:tcPr/>
                </a:tc>
                <a:tc>
                  <a:txBody>
                    <a:bodyPr/>
                    <a:lstStyle/>
                    <a:p>
                      <a:pPr algn="ctr"/>
                      <a:r>
                        <a:rPr lang="en-TT" sz="2800" dirty="0" smtClean="0">
                          <a:latin typeface="Arial" pitchFamily="34" charset="0"/>
                          <a:cs typeface="Arial" pitchFamily="34" charset="0"/>
                        </a:rPr>
                        <a:t>4</a:t>
                      </a:r>
                      <a:endParaRPr lang="en-TT" sz="2800" dirty="0">
                        <a:latin typeface="Arial" pitchFamily="34" charset="0"/>
                        <a:cs typeface="Arial" pitchFamily="34" charset="0"/>
                      </a:endParaRPr>
                    </a:p>
                  </a:txBody>
                  <a:tcPr/>
                </a:tc>
                <a:tc>
                  <a:txBody>
                    <a:bodyPr/>
                    <a:lstStyle/>
                    <a:p>
                      <a:pPr algn="ctr"/>
                      <a:r>
                        <a:rPr lang="en-TT" sz="2800" dirty="0" smtClean="0">
                          <a:latin typeface="Arial" pitchFamily="34" charset="0"/>
                          <a:cs typeface="Arial" pitchFamily="34" charset="0"/>
                        </a:rPr>
                        <a:t>5</a:t>
                      </a:r>
                      <a:endParaRPr lang="en-TT" sz="2800" dirty="0">
                        <a:latin typeface="Arial" pitchFamily="34" charset="0"/>
                        <a:cs typeface="Arial" pitchFamily="34" charset="0"/>
                      </a:endParaRPr>
                    </a:p>
                  </a:txBody>
                  <a:tcPr/>
                </a:tc>
                <a:tc>
                  <a:txBody>
                    <a:bodyPr/>
                    <a:lstStyle/>
                    <a:p>
                      <a:pPr algn="ctr"/>
                      <a:r>
                        <a:rPr lang="en-TT" sz="2800" dirty="0" smtClean="0">
                          <a:latin typeface="Arial" pitchFamily="34" charset="0"/>
                          <a:cs typeface="Arial" pitchFamily="34" charset="0"/>
                        </a:rPr>
                        <a:t>6</a:t>
                      </a:r>
                      <a:endParaRPr lang="en-TT" sz="2800" dirty="0">
                        <a:latin typeface="Arial" pitchFamily="34" charset="0"/>
                        <a:cs typeface="Arial" pitchFamily="34" charset="0"/>
                      </a:endParaRPr>
                    </a:p>
                  </a:txBody>
                  <a:tcPr/>
                </a:tc>
                <a:tc>
                  <a:txBody>
                    <a:bodyPr/>
                    <a:lstStyle/>
                    <a:p>
                      <a:pPr algn="ctr"/>
                      <a:r>
                        <a:rPr lang="en-TT" sz="2800" dirty="0" smtClean="0">
                          <a:latin typeface="Arial" pitchFamily="34" charset="0"/>
                          <a:cs typeface="Arial" pitchFamily="34" charset="0"/>
                        </a:rPr>
                        <a:t>7</a:t>
                      </a:r>
                      <a:endParaRPr lang="en-TT" sz="2800" dirty="0">
                        <a:latin typeface="Arial" pitchFamily="34" charset="0"/>
                        <a:cs typeface="Arial" pitchFamily="34" charset="0"/>
                      </a:endParaRPr>
                    </a:p>
                  </a:txBody>
                  <a:tcPr/>
                </a:tc>
              </a:tr>
              <a:tr h="864096">
                <a:tc>
                  <a:txBody>
                    <a:bodyPr/>
                    <a:lstStyle/>
                    <a:p>
                      <a:pPr algn="ctr"/>
                      <a:r>
                        <a:rPr lang="en-TT" sz="2800" dirty="0" smtClean="0">
                          <a:latin typeface="Arial" pitchFamily="34" charset="0"/>
                          <a:cs typeface="Arial" pitchFamily="34" charset="0"/>
                        </a:rPr>
                        <a:t>H</a:t>
                      </a:r>
                      <a:endParaRPr lang="en-TT" sz="2800" dirty="0">
                        <a:latin typeface="Arial" pitchFamily="34" charset="0"/>
                        <a:cs typeface="Arial" pitchFamily="34" charset="0"/>
                      </a:endParaRPr>
                    </a:p>
                  </a:txBody>
                  <a:tcPr/>
                </a:tc>
                <a:tc>
                  <a:txBody>
                    <a:bodyPr/>
                    <a:lstStyle/>
                    <a:p>
                      <a:pPr algn="ctr"/>
                      <a:r>
                        <a:rPr lang="en-TT" sz="2800" dirty="0" smtClean="0">
                          <a:latin typeface="Arial" pitchFamily="34" charset="0"/>
                          <a:cs typeface="Arial" pitchFamily="34" charset="0"/>
                        </a:rPr>
                        <a:t>Li</a:t>
                      </a:r>
                      <a:endParaRPr lang="en-TT" sz="2800" dirty="0">
                        <a:latin typeface="Arial" pitchFamily="34" charset="0"/>
                        <a:cs typeface="Arial" pitchFamily="34" charset="0"/>
                      </a:endParaRPr>
                    </a:p>
                  </a:txBody>
                  <a:tcPr/>
                </a:tc>
                <a:tc>
                  <a:txBody>
                    <a:bodyPr/>
                    <a:lstStyle/>
                    <a:p>
                      <a:pPr algn="ctr"/>
                      <a:r>
                        <a:rPr lang="en-TT" sz="2800" dirty="0" smtClean="0">
                          <a:latin typeface="Arial" pitchFamily="34" charset="0"/>
                          <a:cs typeface="Arial" pitchFamily="34" charset="0"/>
                        </a:rPr>
                        <a:t>Be</a:t>
                      </a:r>
                      <a:endParaRPr lang="en-TT" sz="2800" dirty="0">
                        <a:latin typeface="Arial" pitchFamily="34" charset="0"/>
                        <a:cs typeface="Arial" pitchFamily="34" charset="0"/>
                      </a:endParaRPr>
                    </a:p>
                  </a:txBody>
                  <a:tcPr/>
                </a:tc>
                <a:tc>
                  <a:txBody>
                    <a:bodyPr/>
                    <a:lstStyle/>
                    <a:p>
                      <a:pPr algn="ctr"/>
                      <a:r>
                        <a:rPr lang="en-TT" sz="2800" dirty="0" smtClean="0">
                          <a:latin typeface="Arial" pitchFamily="34" charset="0"/>
                          <a:cs typeface="Arial" pitchFamily="34" charset="0"/>
                        </a:rPr>
                        <a:t>B</a:t>
                      </a:r>
                      <a:endParaRPr lang="en-TT" sz="2800" dirty="0">
                        <a:latin typeface="Arial" pitchFamily="34" charset="0"/>
                        <a:cs typeface="Arial" pitchFamily="34" charset="0"/>
                      </a:endParaRPr>
                    </a:p>
                  </a:txBody>
                  <a:tcPr/>
                </a:tc>
                <a:tc>
                  <a:txBody>
                    <a:bodyPr/>
                    <a:lstStyle/>
                    <a:p>
                      <a:pPr algn="ctr"/>
                      <a:r>
                        <a:rPr lang="en-TT" sz="2800" dirty="0" smtClean="0">
                          <a:latin typeface="Arial" pitchFamily="34" charset="0"/>
                          <a:cs typeface="Arial" pitchFamily="34" charset="0"/>
                        </a:rPr>
                        <a:t>C</a:t>
                      </a:r>
                      <a:endParaRPr lang="en-TT" sz="2800" dirty="0">
                        <a:latin typeface="Arial" pitchFamily="34" charset="0"/>
                        <a:cs typeface="Arial" pitchFamily="34" charset="0"/>
                      </a:endParaRPr>
                    </a:p>
                  </a:txBody>
                  <a:tcPr/>
                </a:tc>
                <a:tc>
                  <a:txBody>
                    <a:bodyPr/>
                    <a:lstStyle/>
                    <a:p>
                      <a:pPr algn="ctr"/>
                      <a:r>
                        <a:rPr lang="en-TT" sz="2800" dirty="0" smtClean="0">
                          <a:latin typeface="Arial" pitchFamily="34" charset="0"/>
                          <a:cs typeface="Arial" pitchFamily="34" charset="0"/>
                        </a:rPr>
                        <a:t>N</a:t>
                      </a:r>
                      <a:endParaRPr lang="en-TT" sz="2800" dirty="0">
                        <a:latin typeface="Arial" pitchFamily="34" charset="0"/>
                        <a:cs typeface="Arial" pitchFamily="34" charset="0"/>
                      </a:endParaRPr>
                    </a:p>
                  </a:txBody>
                  <a:tcPr/>
                </a:tc>
                <a:tc>
                  <a:txBody>
                    <a:bodyPr/>
                    <a:lstStyle/>
                    <a:p>
                      <a:pPr algn="ctr"/>
                      <a:r>
                        <a:rPr lang="en-TT" sz="2800" dirty="0" smtClean="0">
                          <a:latin typeface="Arial" pitchFamily="34" charset="0"/>
                          <a:cs typeface="Arial" pitchFamily="34" charset="0"/>
                        </a:rPr>
                        <a:t>O</a:t>
                      </a:r>
                      <a:endParaRPr lang="en-TT" sz="2800" dirty="0">
                        <a:latin typeface="Arial" pitchFamily="34" charset="0"/>
                        <a:cs typeface="Arial" pitchFamily="34" charset="0"/>
                      </a:endParaRPr>
                    </a:p>
                  </a:txBody>
                  <a:tcPr/>
                </a:tc>
              </a:tr>
              <a:tr h="864096">
                <a:tc>
                  <a:txBody>
                    <a:bodyPr/>
                    <a:lstStyle/>
                    <a:p>
                      <a:pPr algn="ctr"/>
                      <a:r>
                        <a:rPr lang="en-TT" sz="2800" dirty="0" smtClean="0">
                          <a:latin typeface="Arial" pitchFamily="34" charset="0"/>
                          <a:cs typeface="Arial" pitchFamily="34" charset="0"/>
                        </a:rPr>
                        <a:t>F</a:t>
                      </a:r>
                      <a:endParaRPr lang="en-TT" sz="2800" dirty="0">
                        <a:latin typeface="Arial" pitchFamily="34" charset="0"/>
                        <a:cs typeface="Arial" pitchFamily="34" charset="0"/>
                      </a:endParaRPr>
                    </a:p>
                  </a:txBody>
                  <a:tcPr/>
                </a:tc>
                <a:tc>
                  <a:txBody>
                    <a:bodyPr/>
                    <a:lstStyle/>
                    <a:p>
                      <a:pPr algn="ctr"/>
                      <a:r>
                        <a:rPr lang="en-TT" sz="2800" dirty="0" smtClean="0">
                          <a:latin typeface="Arial" pitchFamily="34" charset="0"/>
                          <a:cs typeface="Arial" pitchFamily="34" charset="0"/>
                        </a:rPr>
                        <a:t>Na</a:t>
                      </a:r>
                      <a:endParaRPr lang="en-TT" sz="2800" dirty="0">
                        <a:latin typeface="Arial" pitchFamily="34" charset="0"/>
                        <a:cs typeface="Arial" pitchFamily="34" charset="0"/>
                      </a:endParaRPr>
                    </a:p>
                  </a:txBody>
                  <a:tcPr/>
                </a:tc>
                <a:tc>
                  <a:txBody>
                    <a:bodyPr/>
                    <a:lstStyle/>
                    <a:p>
                      <a:pPr algn="ctr"/>
                      <a:r>
                        <a:rPr lang="en-TT" sz="2800" dirty="0" smtClean="0">
                          <a:latin typeface="Arial" pitchFamily="34" charset="0"/>
                          <a:cs typeface="Arial" pitchFamily="34" charset="0"/>
                        </a:rPr>
                        <a:t>Mg</a:t>
                      </a:r>
                      <a:endParaRPr lang="en-TT" sz="2800" dirty="0">
                        <a:latin typeface="Arial" pitchFamily="34" charset="0"/>
                        <a:cs typeface="Arial" pitchFamily="34" charset="0"/>
                      </a:endParaRPr>
                    </a:p>
                  </a:txBody>
                  <a:tcPr/>
                </a:tc>
                <a:tc>
                  <a:txBody>
                    <a:bodyPr/>
                    <a:lstStyle/>
                    <a:p>
                      <a:pPr algn="ctr"/>
                      <a:r>
                        <a:rPr lang="en-TT" sz="2800" dirty="0" smtClean="0">
                          <a:latin typeface="Arial" pitchFamily="34" charset="0"/>
                          <a:cs typeface="Arial" pitchFamily="34" charset="0"/>
                        </a:rPr>
                        <a:t>Al</a:t>
                      </a:r>
                      <a:endParaRPr lang="en-TT" sz="2800" dirty="0">
                        <a:latin typeface="Arial" pitchFamily="34" charset="0"/>
                        <a:cs typeface="Arial" pitchFamily="34" charset="0"/>
                      </a:endParaRPr>
                    </a:p>
                  </a:txBody>
                  <a:tcPr/>
                </a:tc>
                <a:tc>
                  <a:txBody>
                    <a:bodyPr/>
                    <a:lstStyle/>
                    <a:p>
                      <a:pPr algn="ctr"/>
                      <a:r>
                        <a:rPr lang="en-TT" sz="2800" dirty="0" smtClean="0">
                          <a:latin typeface="Arial" pitchFamily="34" charset="0"/>
                          <a:cs typeface="Arial" pitchFamily="34" charset="0"/>
                        </a:rPr>
                        <a:t>Si</a:t>
                      </a:r>
                      <a:endParaRPr lang="en-TT" sz="2800" dirty="0">
                        <a:latin typeface="Arial" pitchFamily="34" charset="0"/>
                        <a:cs typeface="Arial" pitchFamily="34" charset="0"/>
                      </a:endParaRPr>
                    </a:p>
                  </a:txBody>
                  <a:tcPr/>
                </a:tc>
                <a:tc>
                  <a:txBody>
                    <a:bodyPr/>
                    <a:lstStyle/>
                    <a:p>
                      <a:pPr algn="ctr"/>
                      <a:r>
                        <a:rPr lang="en-TT" sz="2800" dirty="0" smtClean="0">
                          <a:latin typeface="Arial" pitchFamily="34" charset="0"/>
                          <a:cs typeface="Arial" pitchFamily="34" charset="0"/>
                        </a:rPr>
                        <a:t>P</a:t>
                      </a:r>
                      <a:endParaRPr lang="en-TT" sz="2800" dirty="0">
                        <a:latin typeface="Arial" pitchFamily="34" charset="0"/>
                        <a:cs typeface="Arial" pitchFamily="34" charset="0"/>
                      </a:endParaRPr>
                    </a:p>
                  </a:txBody>
                  <a:tcPr/>
                </a:tc>
                <a:tc>
                  <a:txBody>
                    <a:bodyPr/>
                    <a:lstStyle/>
                    <a:p>
                      <a:pPr algn="ctr"/>
                      <a:r>
                        <a:rPr lang="en-TT" sz="2800" dirty="0" smtClean="0">
                          <a:latin typeface="Arial" pitchFamily="34" charset="0"/>
                          <a:cs typeface="Arial" pitchFamily="34" charset="0"/>
                        </a:rPr>
                        <a:t>S</a:t>
                      </a:r>
                      <a:endParaRPr lang="en-TT" sz="2800" dirty="0">
                        <a:latin typeface="Arial" pitchFamily="34" charset="0"/>
                        <a:cs typeface="Arial" pitchFamily="34" charset="0"/>
                      </a:endParaRPr>
                    </a:p>
                  </a:txBody>
                  <a:tcPr/>
                </a:tc>
              </a:tr>
              <a:tr h="864096">
                <a:tc>
                  <a:txBody>
                    <a:bodyPr/>
                    <a:lstStyle/>
                    <a:p>
                      <a:pPr algn="ctr"/>
                      <a:r>
                        <a:rPr lang="en-TT" sz="2800" dirty="0" err="1" smtClean="0">
                          <a:latin typeface="Arial" pitchFamily="34" charset="0"/>
                          <a:cs typeface="Arial" pitchFamily="34" charset="0"/>
                        </a:rPr>
                        <a:t>Cl</a:t>
                      </a:r>
                      <a:endParaRPr lang="en-TT" sz="2800" dirty="0">
                        <a:latin typeface="Arial" pitchFamily="34" charset="0"/>
                        <a:cs typeface="Arial" pitchFamily="34" charset="0"/>
                      </a:endParaRPr>
                    </a:p>
                  </a:txBody>
                  <a:tcPr/>
                </a:tc>
                <a:tc>
                  <a:txBody>
                    <a:bodyPr/>
                    <a:lstStyle/>
                    <a:p>
                      <a:pPr algn="ctr"/>
                      <a:r>
                        <a:rPr lang="en-TT" sz="2800" dirty="0" smtClean="0">
                          <a:latin typeface="Arial" pitchFamily="34" charset="0"/>
                          <a:cs typeface="Arial" pitchFamily="34" charset="0"/>
                        </a:rPr>
                        <a:t>K</a:t>
                      </a:r>
                      <a:endParaRPr lang="en-TT" sz="2800" dirty="0">
                        <a:latin typeface="Arial" pitchFamily="34" charset="0"/>
                        <a:cs typeface="Arial" pitchFamily="34" charset="0"/>
                      </a:endParaRPr>
                    </a:p>
                  </a:txBody>
                  <a:tcPr/>
                </a:tc>
                <a:tc>
                  <a:txBody>
                    <a:bodyPr/>
                    <a:lstStyle/>
                    <a:p>
                      <a:pPr algn="ctr"/>
                      <a:r>
                        <a:rPr lang="en-TT" sz="2800" dirty="0" err="1" smtClean="0">
                          <a:latin typeface="Arial" pitchFamily="34" charset="0"/>
                          <a:cs typeface="Arial" pitchFamily="34" charset="0"/>
                        </a:rPr>
                        <a:t>Ca</a:t>
                      </a:r>
                      <a:endParaRPr lang="en-TT" sz="2800" dirty="0">
                        <a:latin typeface="Arial" pitchFamily="34" charset="0"/>
                        <a:cs typeface="Arial" pitchFamily="34" charset="0"/>
                      </a:endParaRPr>
                    </a:p>
                  </a:txBody>
                  <a:tcPr/>
                </a:tc>
                <a:tc>
                  <a:txBody>
                    <a:bodyPr/>
                    <a:lstStyle/>
                    <a:p>
                      <a:pPr algn="ctr"/>
                      <a:r>
                        <a:rPr lang="en-TT" sz="2800" dirty="0" smtClean="0">
                          <a:latin typeface="Arial" pitchFamily="34" charset="0"/>
                          <a:cs typeface="Arial" pitchFamily="34" charset="0"/>
                        </a:rPr>
                        <a:t>Cr</a:t>
                      </a:r>
                      <a:endParaRPr lang="en-TT" sz="2800" dirty="0">
                        <a:latin typeface="Arial" pitchFamily="34" charset="0"/>
                        <a:cs typeface="Arial" pitchFamily="34" charset="0"/>
                      </a:endParaRPr>
                    </a:p>
                  </a:txBody>
                  <a:tcPr/>
                </a:tc>
                <a:tc>
                  <a:txBody>
                    <a:bodyPr/>
                    <a:lstStyle/>
                    <a:p>
                      <a:pPr algn="ctr"/>
                      <a:r>
                        <a:rPr lang="en-TT" sz="2800" dirty="0" smtClean="0">
                          <a:latin typeface="Arial" pitchFamily="34" charset="0"/>
                          <a:cs typeface="Arial" pitchFamily="34" charset="0"/>
                        </a:rPr>
                        <a:t>Ti</a:t>
                      </a:r>
                      <a:endParaRPr lang="en-TT" sz="2800" dirty="0">
                        <a:latin typeface="Arial" pitchFamily="34" charset="0"/>
                        <a:cs typeface="Arial" pitchFamily="34" charset="0"/>
                      </a:endParaRPr>
                    </a:p>
                  </a:txBody>
                  <a:tcPr/>
                </a:tc>
                <a:tc>
                  <a:txBody>
                    <a:bodyPr/>
                    <a:lstStyle/>
                    <a:p>
                      <a:pPr algn="ctr"/>
                      <a:r>
                        <a:rPr lang="en-TT" sz="2800" dirty="0" err="1" smtClean="0">
                          <a:latin typeface="Arial" pitchFamily="34" charset="0"/>
                          <a:cs typeface="Arial" pitchFamily="34" charset="0"/>
                        </a:rPr>
                        <a:t>Mn</a:t>
                      </a:r>
                      <a:endParaRPr lang="en-TT" sz="2800" dirty="0">
                        <a:latin typeface="Arial" pitchFamily="34" charset="0"/>
                        <a:cs typeface="Arial" pitchFamily="34" charset="0"/>
                      </a:endParaRPr>
                    </a:p>
                  </a:txBody>
                  <a:tcPr/>
                </a:tc>
                <a:tc>
                  <a:txBody>
                    <a:bodyPr/>
                    <a:lstStyle/>
                    <a:p>
                      <a:pPr algn="ctr"/>
                      <a:r>
                        <a:rPr lang="en-TT" sz="2800" dirty="0" smtClean="0">
                          <a:latin typeface="Arial" pitchFamily="34" charset="0"/>
                          <a:cs typeface="Arial" pitchFamily="34" charset="0"/>
                        </a:rPr>
                        <a:t>Fe</a:t>
                      </a:r>
                      <a:endParaRPr lang="en-TT" sz="2800" dirty="0">
                        <a:latin typeface="Arial" pitchFamily="34" charset="0"/>
                        <a:cs typeface="Arial" pitchFamily="34" charset="0"/>
                      </a:endParaRPr>
                    </a:p>
                  </a:txBody>
                  <a:tcPr/>
                </a:tc>
              </a:tr>
            </a:tbl>
          </a:graphicData>
        </a:graphic>
      </p:graphicFrame>
      <p:sp>
        <p:nvSpPr>
          <p:cNvPr id="6" name="TextBox 5"/>
          <p:cNvSpPr txBox="1"/>
          <p:nvPr/>
        </p:nvSpPr>
        <p:spPr>
          <a:xfrm>
            <a:off x="251520" y="4876645"/>
            <a:ext cx="8712968" cy="1815882"/>
          </a:xfrm>
          <a:prstGeom prst="rect">
            <a:avLst/>
          </a:prstGeom>
          <a:noFill/>
        </p:spPr>
        <p:txBody>
          <a:bodyPr wrap="square" rtlCol="0">
            <a:spAutoFit/>
          </a:bodyPr>
          <a:lstStyle/>
          <a:p>
            <a:r>
              <a:rPr lang="en-TT" sz="2800" dirty="0" smtClean="0">
                <a:latin typeface="Arial" pitchFamily="34" charset="0"/>
                <a:cs typeface="Arial" pitchFamily="34" charset="0"/>
              </a:rPr>
              <a:t>This works up to a point, but it soon goes </a:t>
            </a:r>
            <a:r>
              <a:rPr lang="en-TT" sz="2800" dirty="0" smtClean="0">
                <a:solidFill>
                  <a:srgbClr val="FF0000"/>
                </a:solidFill>
                <a:latin typeface="Arial" pitchFamily="34" charset="0"/>
                <a:cs typeface="Arial" pitchFamily="34" charset="0"/>
              </a:rPr>
              <a:t>wrong</a:t>
            </a:r>
            <a:r>
              <a:rPr lang="en-TT" sz="2800" dirty="0" smtClean="0">
                <a:latin typeface="Arial" pitchFamily="34" charset="0"/>
                <a:cs typeface="Arial" pitchFamily="34" charset="0"/>
              </a:rPr>
              <a:t>. </a:t>
            </a:r>
          </a:p>
          <a:p>
            <a:r>
              <a:rPr lang="en-TT" sz="2800" dirty="0" smtClean="0">
                <a:latin typeface="Arial" pitchFamily="34" charset="0"/>
                <a:cs typeface="Arial" pitchFamily="34" charset="0"/>
              </a:rPr>
              <a:t>For example, there is </a:t>
            </a:r>
            <a:r>
              <a:rPr lang="en-TT" sz="2800" dirty="0" smtClean="0">
                <a:solidFill>
                  <a:srgbClr val="FF0000"/>
                </a:solidFill>
                <a:latin typeface="Arial" pitchFamily="34" charset="0"/>
                <a:cs typeface="Arial" pitchFamily="34" charset="0"/>
              </a:rPr>
              <a:t>no similarity at all</a:t>
            </a:r>
            <a:r>
              <a:rPr lang="en-TT" sz="2800" dirty="0" smtClean="0">
                <a:latin typeface="Arial" pitchFamily="34" charset="0"/>
                <a:cs typeface="Arial" pitchFamily="34" charset="0"/>
              </a:rPr>
              <a:t> between the metal </a:t>
            </a:r>
            <a:r>
              <a:rPr lang="en-TT" sz="2800" dirty="0" smtClean="0">
                <a:solidFill>
                  <a:srgbClr val="FF0000"/>
                </a:solidFill>
                <a:latin typeface="Arial" pitchFamily="34" charset="0"/>
                <a:cs typeface="Arial" pitchFamily="34" charset="0"/>
              </a:rPr>
              <a:t>manganese, </a:t>
            </a:r>
            <a:r>
              <a:rPr lang="en-TT" sz="2800" dirty="0" err="1" smtClean="0">
                <a:solidFill>
                  <a:srgbClr val="FF0000"/>
                </a:solidFill>
                <a:latin typeface="Arial" pitchFamily="34" charset="0"/>
                <a:cs typeface="Arial" pitchFamily="34" charset="0"/>
              </a:rPr>
              <a:t>Mn</a:t>
            </a:r>
            <a:r>
              <a:rPr lang="en-TT" sz="2800" dirty="0" smtClean="0">
                <a:solidFill>
                  <a:srgbClr val="FF0000"/>
                </a:solidFill>
                <a:latin typeface="Arial" pitchFamily="34" charset="0"/>
                <a:cs typeface="Arial" pitchFamily="34" charset="0"/>
              </a:rPr>
              <a:t>, </a:t>
            </a:r>
            <a:r>
              <a:rPr lang="en-TT" sz="2800" dirty="0" smtClean="0">
                <a:latin typeface="Arial" pitchFamily="34" charset="0"/>
                <a:cs typeface="Arial" pitchFamily="34" charset="0"/>
              </a:rPr>
              <a:t>and the non-metals </a:t>
            </a:r>
            <a:r>
              <a:rPr lang="en-TT" sz="2800" dirty="0" smtClean="0">
                <a:solidFill>
                  <a:srgbClr val="FF0000"/>
                </a:solidFill>
                <a:latin typeface="Arial" pitchFamily="34" charset="0"/>
                <a:cs typeface="Arial" pitchFamily="34" charset="0"/>
              </a:rPr>
              <a:t>nitrogen</a:t>
            </a:r>
            <a:r>
              <a:rPr lang="en-TT" sz="2800" dirty="0" smtClean="0">
                <a:latin typeface="Arial" pitchFamily="34" charset="0"/>
                <a:cs typeface="Arial" pitchFamily="34" charset="0"/>
              </a:rPr>
              <a:t> and </a:t>
            </a:r>
            <a:r>
              <a:rPr lang="en-TT" sz="2800" dirty="0" smtClean="0">
                <a:solidFill>
                  <a:srgbClr val="FF0000"/>
                </a:solidFill>
                <a:latin typeface="Arial" pitchFamily="34" charset="0"/>
                <a:cs typeface="Arial" pitchFamily="34" charset="0"/>
              </a:rPr>
              <a:t>phosphorous</a:t>
            </a:r>
            <a:r>
              <a:rPr lang="en-TT" sz="2800" dirty="0" smtClean="0">
                <a:latin typeface="Arial" pitchFamily="34" charset="0"/>
                <a:cs typeface="Arial" pitchFamily="34" charset="0"/>
              </a:rPr>
              <a:t> in Newlands’ sixth group.</a:t>
            </a:r>
            <a:endParaRPr lang="en-TT" sz="2800" dirty="0">
              <a:latin typeface="Arial" pitchFamily="34" charset="0"/>
              <a:cs typeface="Arial" pitchFamily="34" charset="0"/>
            </a:endParaRPr>
          </a:p>
        </p:txBody>
      </p:sp>
    </p:spTree>
    <p:extLst>
      <p:ext uri="{BB962C8B-B14F-4D97-AF65-F5344CB8AC3E}">
        <p14:creationId xmlns:p14="http://schemas.microsoft.com/office/powerpoint/2010/main" val="1233277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out)">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1000"/>
                                        <p:tgtEl>
                                          <p:spTgt spid="6">
                                            <p:txEl>
                                              <p:pRg st="0" end="0"/>
                                            </p:txEl>
                                          </p:spTgt>
                                        </p:tgtEl>
                                      </p:cBhvr>
                                    </p:animEffect>
                                    <p:anim calcmode="lin" valueType="num">
                                      <p:cBhvr>
                                        <p:cTn id="13"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1000"/>
                                        <p:tgtEl>
                                          <p:spTgt spid="6">
                                            <p:txEl>
                                              <p:pRg st="1" end="1"/>
                                            </p:txEl>
                                          </p:spTgt>
                                        </p:tgtEl>
                                      </p:cBhvr>
                                    </p:animEffect>
                                    <p:anim calcmode="lin" valueType="num">
                                      <p:cBhvr>
                                        <p:cTn id="18"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188640"/>
            <a:ext cx="8492480" cy="866527"/>
          </a:xfrm>
        </p:spPr>
        <p:txBody>
          <a:bodyPr>
            <a:normAutofit fontScale="90000"/>
          </a:bodyPr>
          <a:lstStyle/>
          <a:p>
            <a:r>
              <a:rPr lang="en-TT" b="1" dirty="0" smtClean="0">
                <a:ln w="12700">
                  <a:solidFill>
                    <a:sysClr val="windowText" lastClr="000000"/>
                  </a:solidFill>
                  <a:prstDash val="solid"/>
                </a:ln>
                <a:solidFill>
                  <a:srgbClr val="7030A0"/>
                </a:solidFill>
                <a:effectLst>
                  <a:outerShdw blurRad="41275" dist="20320" dir="1800000" algn="tl" rotWithShape="0">
                    <a:srgbClr val="000000">
                      <a:alpha val="40000"/>
                    </a:srgbClr>
                  </a:outerShdw>
                </a:effectLst>
                <a:latin typeface="Arial" pitchFamily="34" charset="0"/>
                <a:cs typeface="Arial" pitchFamily="34" charset="0"/>
              </a:rPr>
              <a:t>Criticism of John Newlands’ Table</a:t>
            </a:r>
            <a:endParaRPr lang="en-TT" b="1" dirty="0">
              <a:ln w="12700">
                <a:solidFill>
                  <a:sysClr val="windowText" lastClr="000000"/>
                </a:solidFill>
                <a:prstDash val="solid"/>
              </a:ln>
              <a:solidFill>
                <a:srgbClr val="7030A0"/>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4" name="TextBox 3"/>
          <p:cNvSpPr txBox="1"/>
          <p:nvPr/>
        </p:nvSpPr>
        <p:spPr>
          <a:xfrm>
            <a:off x="632845" y="1340768"/>
            <a:ext cx="8064896" cy="4832092"/>
          </a:xfrm>
          <a:prstGeom prst="rect">
            <a:avLst/>
          </a:prstGeom>
          <a:noFill/>
        </p:spPr>
        <p:txBody>
          <a:bodyPr wrap="square" rtlCol="0">
            <a:spAutoFit/>
          </a:bodyPr>
          <a:lstStyle/>
          <a:p>
            <a:r>
              <a:rPr lang="en-TT" sz="2800" dirty="0" smtClean="0">
                <a:latin typeface="Arial" pitchFamily="34" charset="0"/>
                <a:cs typeface="Arial" pitchFamily="34" charset="0"/>
              </a:rPr>
              <a:t>Newlands’ ideas were greeted with </a:t>
            </a:r>
            <a:r>
              <a:rPr lang="en-TT" sz="2800" dirty="0" smtClean="0">
                <a:solidFill>
                  <a:srgbClr val="FF0000"/>
                </a:solidFill>
                <a:latin typeface="Arial" pitchFamily="34" charset="0"/>
                <a:cs typeface="Arial" pitchFamily="34" charset="0"/>
              </a:rPr>
              <a:t>ridicule</a:t>
            </a:r>
            <a:r>
              <a:rPr lang="en-TT" sz="2800" dirty="0" smtClean="0">
                <a:latin typeface="Arial" pitchFamily="34" charset="0"/>
                <a:cs typeface="Arial" pitchFamily="34" charset="0"/>
              </a:rPr>
              <a:t> at the time. One of his critics suggested that he might as well have arranged his elements in alphabetical order. With hindsight his theory was bound to </a:t>
            </a:r>
            <a:r>
              <a:rPr lang="en-TT" sz="2800" dirty="0" smtClean="0">
                <a:solidFill>
                  <a:srgbClr val="FF0000"/>
                </a:solidFill>
                <a:latin typeface="Arial" pitchFamily="34" charset="0"/>
                <a:cs typeface="Arial" pitchFamily="34" charset="0"/>
              </a:rPr>
              <a:t>fail</a:t>
            </a:r>
            <a:r>
              <a:rPr lang="en-TT" sz="2800" dirty="0" smtClean="0">
                <a:latin typeface="Arial" pitchFamily="34" charset="0"/>
                <a:cs typeface="Arial" pitchFamily="34" charset="0"/>
              </a:rPr>
              <a:t>.</a:t>
            </a:r>
          </a:p>
          <a:p>
            <a:endParaRPr lang="en-TT" sz="2800" dirty="0">
              <a:latin typeface="Arial" pitchFamily="34" charset="0"/>
              <a:cs typeface="Arial" pitchFamily="34" charset="0"/>
            </a:endParaRPr>
          </a:p>
          <a:p>
            <a:r>
              <a:rPr lang="en-TT" sz="2800" dirty="0" smtClean="0">
                <a:latin typeface="Arial" pitchFamily="34" charset="0"/>
                <a:cs typeface="Arial" pitchFamily="34" charset="0"/>
              </a:rPr>
              <a:t>There were lots of </a:t>
            </a:r>
            <a:r>
              <a:rPr lang="en-TT" sz="2800" dirty="0" smtClean="0">
                <a:solidFill>
                  <a:srgbClr val="FF0000"/>
                </a:solidFill>
                <a:latin typeface="Arial" pitchFamily="34" charset="0"/>
                <a:cs typeface="Arial" pitchFamily="34" charset="0"/>
              </a:rPr>
              <a:t>undiscovered elements</a:t>
            </a:r>
            <a:r>
              <a:rPr lang="en-TT" sz="2800" dirty="0" smtClean="0">
                <a:latin typeface="Arial" pitchFamily="34" charset="0"/>
                <a:cs typeface="Arial" pitchFamily="34" charset="0"/>
              </a:rPr>
              <a:t>, and some of the known ones had been given the </a:t>
            </a:r>
            <a:r>
              <a:rPr lang="en-TT" sz="2800" dirty="0" smtClean="0">
                <a:solidFill>
                  <a:srgbClr val="FF0000"/>
                </a:solidFill>
                <a:latin typeface="Arial" pitchFamily="34" charset="0"/>
                <a:cs typeface="Arial" pitchFamily="34" charset="0"/>
              </a:rPr>
              <a:t>wrong atomic weights</a:t>
            </a:r>
            <a:r>
              <a:rPr lang="en-TT" sz="2800" dirty="0" smtClean="0">
                <a:latin typeface="Arial" pitchFamily="34" charset="0"/>
                <a:cs typeface="Arial" pitchFamily="34" charset="0"/>
              </a:rPr>
              <a:t>.</a:t>
            </a:r>
          </a:p>
          <a:p>
            <a:endParaRPr lang="en-TT" sz="2800" dirty="0">
              <a:latin typeface="Arial" pitchFamily="34" charset="0"/>
              <a:cs typeface="Arial" pitchFamily="34" charset="0"/>
            </a:endParaRPr>
          </a:p>
          <a:p>
            <a:r>
              <a:rPr lang="en-TT" sz="2800" dirty="0" smtClean="0">
                <a:latin typeface="Arial" pitchFamily="34" charset="0"/>
                <a:cs typeface="Arial" pitchFamily="34" charset="0"/>
              </a:rPr>
              <a:t>We also know that the </a:t>
            </a:r>
            <a:r>
              <a:rPr lang="en-TT" sz="2800" dirty="0" smtClean="0">
                <a:solidFill>
                  <a:srgbClr val="FF0000"/>
                </a:solidFill>
                <a:latin typeface="Arial" pitchFamily="34" charset="0"/>
                <a:cs typeface="Arial" pitchFamily="34" charset="0"/>
              </a:rPr>
              <a:t>patterns get more complicated</a:t>
            </a:r>
            <a:r>
              <a:rPr lang="en-TT" sz="2800" dirty="0" smtClean="0">
                <a:latin typeface="Arial" pitchFamily="34" charset="0"/>
                <a:cs typeface="Arial" pitchFamily="34" charset="0"/>
              </a:rPr>
              <a:t> when you get </a:t>
            </a:r>
            <a:r>
              <a:rPr lang="en-TT" sz="2800" dirty="0" smtClean="0">
                <a:solidFill>
                  <a:srgbClr val="FF0000"/>
                </a:solidFill>
                <a:latin typeface="Arial" pitchFamily="34" charset="0"/>
                <a:cs typeface="Arial" pitchFamily="34" charset="0"/>
              </a:rPr>
              <a:t>beyond calcium</a:t>
            </a:r>
            <a:r>
              <a:rPr lang="en-TT" sz="2800" dirty="0" smtClean="0">
                <a:latin typeface="Arial" pitchFamily="34" charset="0"/>
                <a:cs typeface="Arial" pitchFamily="34" charset="0"/>
              </a:rPr>
              <a:t>.</a:t>
            </a:r>
            <a:endParaRPr lang="en-TT" sz="2800" dirty="0">
              <a:latin typeface="Arial" pitchFamily="34" charset="0"/>
              <a:cs typeface="Arial" pitchFamily="34" charset="0"/>
            </a:endParaRPr>
          </a:p>
        </p:txBody>
      </p:sp>
    </p:spTree>
    <p:extLst>
      <p:ext uri="{BB962C8B-B14F-4D97-AF65-F5344CB8AC3E}">
        <p14:creationId xmlns:p14="http://schemas.microsoft.com/office/powerpoint/2010/main" val="919769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1000"/>
                                        <p:tgtEl>
                                          <p:spTgt spid="4">
                                            <p:txEl>
                                              <p:pRg st="2" end="2"/>
                                            </p:txEl>
                                          </p:spTgt>
                                        </p:tgtEl>
                                      </p:cBhvr>
                                    </p:animEffect>
                                    <p:anim calcmode="lin" valueType="num">
                                      <p:cBhvr>
                                        <p:cTn id="13"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1000"/>
                                        <p:tgtEl>
                                          <p:spTgt spid="4">
                                            <p:txEl>
                                              <p:pRg st="4" end="4"/>
                                            </p:txEl>
                                          </p:spTgt>
                                        </p:tgtEl>
                                      </p:cBhvr>
                                    </p:animEffect>
                                    <p:anim calcmode="lin" valueType="num">
                                      <p:cBhvr>
                                        <p:cTn id="18"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116632"/>
            <a:ext cx="7772400" cy="866527"/>
          </a:xfrm>
        </p:spPr>
        <p:txBody>
          <a:bodyPr/>
          <a:lstStyle/>
          <a:p>
            <a:r>
              <a:rPr lang="en-TT" b="1" dirty="0" smtClean="0">
                <a:ln w="12700">
                  <a:solidFill>
                    <a:sysClr val="windowText" lastClr="000000"/>
                  </a:solidFill>
                  <a:prstDash val="solid"/>
                </a:ln>
                <a:solidFill>
                  <a:schemeClr val="accent1">
                    <a:lumMod val="75000"/>
                  </a:schemeClr>
                </a:solidFill>
                <a:effectLst>
                  <a:outerShdw blurRad="41275" dist="20320" dir="1800000" algn="tl" rotWithShape="0">
                    <a:srgbClr val="000000">
                      <a:alpha val="40000"/>
                    </a:srgbClr>
                  </a:outerShdw>
                </a:effectLst>
                <a:latin typeface="Arial" pitchFamily="34" charset="0"/>
                <a:cs typeface="Arial" pitchFamily="34" charset="0"/>
              </a:rPr>
              <a:t>Dimitri Mendeleev</a:t>
            </a:r>
            <a:endParaRPr lang="en-TT" b="1" dirty="0">
              <a:ln w="12700">
                <a:solidFill>
                  <a:sysClr val="windowText" lastClr="000000"/>
                </a:solidFill>
                <a:prstDash val="solid"/>
              </a:ln>
              <a:solidFill>
                <a:schemeClr val="accent1">
                  <a:lumMod val="75000"/>
                </a:schemeClr>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3" name="Subtitle 2"/>
          <p:cNvSpPr>
            <a:spLocks noGrp="1"/>
          </p:cNvSpPr>
          <p:nvPr>
            <p:ph type="subTitle" idx="1"/>
          </p:nvPr>
        </p:nvSpPr>
        <p:spPr>
          <a:xfrm>
            <a:off x="323528" y="980728"/>
            <a:ext cx="8496944" cy="5616624"/>
          </a:xfrm>
        </p:spPr>
        <p:txBody>
          <a:bodyPr>
            <a:normAutofit lnSpcReduction="10000"/>
          </a:bodyPr>
          <a:lstStyle/>
          <a:p>
            <a:pPr algn="l"/>
            <a:r>
              <a:rPr lang="en-TT" sz="2800" dirty="0" smtClean="0">
                <a:solidFill>
                  <a:schemeClr val="tx1"/>
                </a:solidFill>
                <a:latin typeface="Arial" pitchFamily="34" charset="0"/>
                <a:cs typeface="Arial" pitchFamily="34" charset="0"/>
              </a:rPr>
              <a:t>In 1869, only a few years after Newlands, Mendeleev used the </a:t>
            </a:r>
            <a:r>
              <a:rPr lang="en-TT" sz="2800" dirty="0" smtClean="0">
                <a:solidFill>
                  <a:srgbClr val="FF0000"/>
                </a:solidFill>
                <a:latin typeface="Arial" pitchFamily="34" charset="0"/>
                <a:cs typeface="Arial" pitchFamily="34" charset="0"/>
              </a:rPr>
              <a:t>same idea </a:t>
            </a:r>
            <a:r>
              <a:rPr lang="en-TT" sz="2800" dirty="0" smtClean="0">
                <a:solidFill>
                  <a:schemeClr val="tx1"/>
                </a:solidFill>
                <a:latin typeface="Arial" pitchFamily="34" charset="0"/>
                <a:cs typeface="Arial" pitchFamily="34" charset="0"/>
              </a:rPr>
              <a:t>but </a:t>
            </a:r>
            <a:r>
              <a:rPr lang="en-TT" sz="2800" dirty="0" smtClean="0">
                <a:solidFill>
                  <a:srgbClr val="FF0000"/>
                </a:solidFill>
                <a:latin typeface="Arial" pitchFamily="34" charset="0"/>
                <a:cs typeface="Arial" pitchFamily="34" charset="0"/>
              </a:rPr>
              <a:t>improved</a:t>
            </a:r>
            <a:r>
              <a:rPr lang="en-TT" sz="2800" dirty="0" smtClean="0">
                <a:solidFill>
                  <a:schemeClr val="tx1"/>
                </a:solidFill>
                <a:latin typeface="Arial" pitchFamily="34" charset="0"/>
                <a:cs typeface="Arial" pitchFamily="34" charset="0"/>
              </a:rPr>
              <a:t> it almost beyond recognition.</a:t>
            </a:r>
          </a:p>
          <a:p>
            <a:pPr algn="l"/>
            <a:endParaRPr lang="en-TT" sz="2800" dirty="0">
              <a:solidFill>
                <a:schemeClr val="tx1"/>
              </a:solidFill>
              <a:latin typeface="Arial" pitchFamily="34" charset="0"/>
              <a:cs typeface="Arial" pitchFamily="34" charset="0"/>
            </a:endParaRPr>
          </a:p>
          <a:p>
            <a:pPr algn="l"/>
            <a:r>
              <a:rPr lang="en-TT" sz="2800" dirty="0" smtClean="0">
                <a:solidFill>
                  <a:schemeClr val="tx1"/>
                </a:solidFill>
                <a:latin typeface="Arial" pitchFamily="34" charset="0"/>
                <a:cs typeface="Arial" pitchFamily="34" charset="0"/>
              </a:rPr>
              <a:t>He arranged the elements in </a:t>
            </a:r>
            <a:r>
              <a:rPr lang="en-TT" sz="2800" dirty="0" smtClean="0">
                <a:solidFill>
                  <a:srgbClr val="FF0000"/>
                </a:solidFill>
                <a:latin typeface="Arial" pitchFamily="34" charset="0"/>
                <a:cs typeface="Arial" pitchFamily="34" charset="0"/>
              </a:rPr>
              <a:t>atomic weight order</a:t>
            </a:r>
            <a:r>
              <a:rPr lang="en-TT" sz="2800" dirty="0" smtClean="0">
                <a:solidFill>
                  <a:schemeClr val="tx1"/>
                </a:solidFill>
                <a:latin typeface="Arial" pitchFamily="34" charset="0"/>
                <a:cs typeface="Arial" pitchFamily="34" charset="0"/>
              </a:rPr>
              <a:t>, but accepted that the pattern was going to be more </a:t>
            </a:r>
            <a:r>
              <a:rPr lang="en-TT" sz="2800" dirty="0" smtClean="0">
                <a:solidFill>
                  <a:srgbClr val="FF0000"/>
                </a:solidFill>
                <a:latin typeface="Arial" pitchFamily="34" charset="0"/>
                <a:cs typeface="Arial" pitchFamily="34" charset="0"/>
              </a:rPr>
              <a:t>complicated</a:t>
            </a:r>
            <a:r>
              <a:rPr lang="en-TT" sz="2800" dirty="0" smtClean="0">
                <a:solidFill>
                  <a:schemeClr val="tx1"/>
                </a:solidFill>
                <a:latin typeface="Arial" pitchFamily="34" charset="0"/>
                <a:cs typeface="Arial" pitchFamily="34" charset="0"/>
              </a:rPr>
              <a:t> than Newlands suggested. Where necessary he </a:t>
            </a:r>
            <a:r>
              <a:rPr lang="en-TT" sz="2800" dirty="0" smtClean="0">
                <a:solidFill>
                  <a:srgbClr val="FF0000"/>
                </a:solidFill>
                <a:latin typeface="Arial" pitchFamily="34" charset="0"/>
                <a:cs typeface="Arial" pitchFamily="34" charset="0"/>
              </a:rPr>
              <a:t>left gaps </a:t>
            </a:r>
            <a:r>
              <a:rPr lang="en-TT" sz="2800" dirty="0" smtClean="0">
                <a:solidFill>
                  <a:schemeClr val="tx1"/>
                </a:solidFill>
                <a:latin typeface="Arial" pitchFamily="34" charset="0"/>
                <a:cs typeface="Arial" pitchFamily="34" charset="0"/>
              </a:rPr>
              <a:t>in the table to be filled by as yet </a:t>
            </a:r>
            <a:r>
              <a:rPr lang="en-TT" sz="2800" dirty="0" smtClean="0">
                <a:solidFill>
                  <a:srgbClr val="FF0000"/>
                </a:solidFill>
                <a:latin typeface="Arial" pitchFamily="34" charset="0"/>
                <a:cs typeface="Arial" pitchFamily="34" charset="0"/>
              </a:rPr>
              <a:t>undiscovered elements</a:t>
            </a:r>
            <a:r>
              <a:rPr lang="en-TT" sz="2800" dirty="0" smtClean="0">
                <a:solidFill>
                  <a:schemeClr val="tx1"/>
                </a:solidFill>
                <a:latin typeface="Arial" pitchFamily="34" charset="0"/>
                <a:cs typeface="Arial" pitchFamily="34" charset="0"/>
              </a:rPr>
              <a:t>.</a:t>
            </a:r>
          </a:p>
          <a:p>
            <a:pPr algn="l"/>
            <a:endParaRPr lang="en-TT" sz="2800" dirty="0" smtClean="0">
              <a:solidFill>
                <a:schemeClr val="tx1"/>
              </a:solidFill>
              <a:latin typeface="Arial" pitchFamily="34" charset="0"/>
              <a:cs typeface="Arial" pitchFamily="34" charset="0"/>
            </a:endParaRPr>
          </a:p>
          <a:p>
            <a:pPr algn="l"/>
            <a:r>
              <a:rPr lang="en-TT" sz="2800" dirty="0" smtClean="0">
                <a:solidFill>
                  <a:schemeClr val="tx1"/>
                </a:solidFill>
                <a:latin typeface="Arial" pitchFamily="34" charset="0"/>
                <a:cs typeface="Arial" pitchFamily="34" charset="0"/>
              </a:rPr>
              <a:t>He also had the confidence to </a:t>
            </a:r>
            <a:r>
              <a:rPr lang="en-TT" sz="2800" dirty="0" smtClean="0">
                <a:solidFill>
                  <a:srgbClr val="FF0000"/>
                </a:solidFill>
                <a:latin typeface="Arial" pitchFamily="34" charset="0"/>
                <a:cs typeface="Arial" pitchFamily="34" charset="0"/>
              </a:rPr>
              <a:t>challenge existing values for atomic weight</a:t>
            </a:r>
            <a:r>
              <a:rPr lang="en-TT" sz="2800" dirty="0" smtClean="0">
                <a:solidFill>
                  <a:schemeClr val="tx1"/>
                </a:solidFill>
                <a:latin typeface="Arial" pitchFamily="34" charset="0"/>
                <a:cs typeface="Arial" pitchFamily="34" charset="0"/>
              </a:rPr>
              <a:t> where they forced an element into the </a:t>
            </a:r>
            <a:r>
              <a:rPr lang="en-TT" sz="2800" dirty="0" smtClean="0">
                <a:solidFill>
                  <a:srgbClr val="FF0000"/>
                </a:solidFill>
                <a:latin typeface="Arial" pitchFamily="34" charset="0"/>
                <a:cs typeface="Arial" pitchFamily="34" charset="0"/>
              </a:rPr>
              <a:t>wrong position </a:t>
            </a:r>
            <a:r>
              <a:rPr lang="en-TT" sz="2800" dirty="0" smtClean="0">
                <a:solidFill>
                  <a:schemeClr val="tx1"/>
                </a:solidFill>
                <a:latin typeface="Arial" pitchFamily="34" charset="0"/>
                <a:cs typeface="Arial" pitchFamily="34" charset="0"/>
              </a:rPr>
              <a:t>in his Periodic Table.</a:t>
            </a:r>
            <a:endParaRPr lang="en-TT" sz="28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1429987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anim calcmode="lin" valueType="num">
                                      <p:cBhvr>
                                        <p:cTn id="1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23528" y="260648"/>
            <a:ext cx="8496944" cy="6336704"/>
          </a:xfrm>
        </p:spPr>
        <p:txBody>
          <a:bodyPr>
            <a:normAutofit/>
          </a:bodyPr>
          <a:lstStyle/>
          <a:p>
            <a:pPr algn="l"/>
            <a:r>
              <a:rPr lang="en-TT" sz="2800" dirty="0" smtClean="0">
                <a:solidFill>
                  <a:schemeClr val="tx1"/>
                </a:solidFill>
                <a:latin typeface="Arial" pitchFamily="34" charset="0"/>
                <a:cs typeface="Arial" pitchFamily="34" charset="0"/>
              </a:rPr>
              <a:t>And he was </a:t>
            </a:r>
            <a:r>
              <a:rPr lang="en-TT" sz="2800" dirty="0" smtClean="0">
                <a:solidFill>
                  <a:srgbClr val="FF0000"/>
                </a:solidFill>
                <a:latin typeface="Arial" pitchFamily="34" charset="0"/>
                <a:cs typeface="Arial" pitchFamily="34" charset="0"/>
              </a:rPr>
              <a:t>right!</a:t>
            </a:r>
          </a:p>
          <a:p>
            <a:pPr algn="l"/>
            <a:endParaRPr lang="en-TT" sz="2800" dirty="0">
              <a:solidFill>
                <a:schemeClr val="tx1"/>
              </a:solidFill>
              <a:latin typeface="Arial" pitchFamily="34" charset="0"/>
              <a:cs typeface="Arial" pitchFamily="34" charset="0"/>
            </a:endParaRPr>
          </a:p>
          <a:p>
            <a:pPr algn="l"/>
            <a:r>
              <a:rPr lang="en-TT" sz="2800" dirty="0" smtClean="0">
                <a:solidFill>
                  <a:schemeClr val="tx1"/>
                </a:solidFill>
                <a:latin typeface="Arial" pitchFamily="34" charset="0"/>
                <a:cs typeface="Arial" pitchFamily="34" charset="0"/>
              </a:rPr>
              <a:t>One of Mendeleev’s early triumphs was to leave a </a:t>
            </a:r>
            <a:r>
              <a:rPr lang="en-TT" sz="2800" dirty="0" smtClean="0">
                <a:solidFill>
                  <a:srgbClr val="FF0000"/>
                </a:solidFill>
                <a:latin typeface="Arial" pitchFamily="34" charset="0"/>
                <a:cs typeface="Arial" pitchFamily="34" charset="0"/>
              </a:rPr>
              <a:t>gap underneath silicon </a:t>
            </a:r>
            <a:r>
              <a:rPr lang="en-TT" sz="2800" dirty="0" smtClean="0">
                <a:solidFill>
                  <a:schemeClr val="tx1"/>
                </a:solidFill>
                <a:latin typeface="Arial" pitchFamily="34" charset="0"/>
                <a:cs typeface="Arial" pitchFamily="34" charset="0"/>
              </a:rPr>
              <a:t>in the table for a new element which he called </a:t>
            </a:r>
            <a:r>
              <a:rPr lang="en-TT" sz="2800" dirty="0" smtClean="0">
                <a:solidFill>
                  <a:srgbClr val="FF0000"/>
                </a:solidFill>
                <a:latin typeface="Arial" pitchFamily="34" charset="0"/>
                <a:cs typeface="Arial" pitchFamily="34" charset="0"/>
              </a:rPr>
              <a:t>‘</a:t>
            </a:r>
            <a:r>
              <a:rPr lang="en-TT" sz="2800" dirty="0" err="1" smtClean="0">
                <a:solidFill>
                  <a:srgbClr val="FF0000"/>
                </a:solidFill>
                <a:latin typeface="Arial" pitchFamily="34" charset="0"/>
                <a:cs typeface="Arial" pitchFamily="34" charset="0"/>
              </a:rPr>
              <a:t>ekasilicon</a:t>
            </a:r>
            <a:r>
              <a:rPr lang="en-TT" sz="2800" dirty="0" smtClean="0">
                <a:solidFill>
                  <a:srgbClr val="FF0000"/>
                </a:solidFill>
                <a:latin typeface="Arial" pitchFamily="34" charset="0"/>
                <a:cs typeface="Arial" pitchFamily="34" charset="0"/>
              </a:rPr>
              <a:t>’</a:t>
            </a:r>
            <a:r>
              <a:rPr lang="en-TT" sz="2800" dirty="0" smtClean="0">
                <a:solidFill>
                  <a:schemeClr val="tx1"/>
                </a:solidFill>
                <a:latin typeface="Arial" pitchFamily="34" charset="0"/>
                <a:cs typeface="Arial" pitchFamily="34" charset="0"/>
              </a:rPr>
              <a:t>.</a:t>
            </a:r>
          </a:p>
          <a:p>
            <a:pPr algn="l"/>
            <a:endParaRPr lang="en-TT" sz="2800" dirty="0">
              <a:solidFill>
                <a:schemeClr val="tx1"/>
              </a:solidFill>
              <a:latin typeface="Arial" pitchFamily="34" charset="0"/>
              <a:cs typeface="Arial" pitchFamily="34" charset="0"/>
            </a:endParaRPr>
          </a:p>
          <a:p>
            <a:pPr algn="l"/>
            <a:r>
              <a:rPr lang="en-TT" sz="2800" dirty="0" smtClean="0">
                <a:solidFill>
                  <a:schemeClr val="tx1"/>
                </a:solidFill>
                <a:latin typeface="Arial" pitchFamily="34" charset="0"/>
                <a:cs typeface="Arial" pitchFamily="34" charset="0"/>
              </a:rPr>
              <a:t>He </a:t>
            </a:r>
            <a:r>
              <a:rPr lang="en-TT" sz="2800" dirty="0" smtClean="0">
                <a:solidFill>
                  <a:srgbClr val="FF0000"/>
                </a:solidFill>
                <a:latin typeface="Arial" pitchFamily="34" charset="0"/>
                <a:cs typeface="Arial" pitchFamily="34" charset="0"/>
              </a:rPr>
              <a:t>predicted</a:t>
            </a:r>
            <a:r>
              <a:rPr lang="en-TT" sz="2800" dirty="0" smtClean="0">
                <a:solidFill>
                  <a:schemeClr val="tx1"/>
                </a:solidFill>
                <a:latin typeface="Arial" pitchFamily="34" charset="0"/>
                <a:cs typeface="Arial" pitchFamily="34" charset="0"/>
              </a:rPr>
              <a:t> what the </a:t>
            </a:r>
            <a:r>
              <a:rPr lang="en-TT" sz="2800" dirty="0" smtClean="0">
                <a:solidFill>
                  <a:srgbClr val="FF0000"/>
                </a:solidFill>
                <a:latin typeface="Arial" pitchFamily="34" charset="0"/>
                <a:cs typeface="Arial" pitchFamily="34" charset="0"/>
              </a:rPr>
              <a:t>properties</a:t>
            </a:r>
            <a:r>
              <a:rPr lang="en-TT" sz="2800" dirty="0" smtClean="0">
                <a:solidFill>
                  <a:schemeClr val="tx1"/>
                </a:solidFill>
                <a:latin typeface="Arial" pitchFamily="34" charset="0"/>
                <a:cs typeface="Arial" pitchFamily="34" charset="0"/>
              </a:rPr>
              <a:t> of this element and its compounds would be.</a:t>
            </a:r>
          </a:p>
          <a:p>
            <a:pPr algn="l"/>
            <a:endParaRPr lang="en-TT" sz="2800" dirty="0">
              <a:solidFill>
                <a:schemeClr val="tx1"/>
              </a:solidFill>
              <a:latin typeface="Arial" pitchFamily="34" charset="0"/>
              <a:cs typeface="Arial" pitchFamily="34" charset="0"/>
            </a:endParaRPr>
          </a:p>
          <a:p>
            <a:pPr algn="l"/>
            <a:r>
              <a:rPr lang="en-TT" sz="2800" dirty="0" smtClean="0">
                <a:solidFill>
                  <a:schemeClr val="tx1"/>
                </a:solidFill>
                <a:latin typeface="Arial" pitchFamily="34" charset="0"/>
                <a:cs typeface="Arial" pitchFamily="34" charset="0"/>
              </a:rPr>
              <a:t>When what we now call </a:t>
            </a:r>
            <a:r>
              <a:rPr lang="en-TT" sz="2800" dirty="0" smtClean="0">
                <a:solidFill>
                  <a:srgbClr val="FF0000"/>
                </a:solidFill>
                <a:latin typeface="Arial" pitchFamily="34" charset="0"/>
                <a:cs typeface="Arial" pitchFamily="34" charset="0"/>
              </a:rPr>
              <a:t>germanium</a:t>
            </a:r>
            <a:r>
              <a:rPr lang="en-TT" sz="2800" dirty="0" smtClean="0">
                <a:solidFill>
                  <a:schemeClr val="tx1"/>
                </a:solidFill>
                <a:latin typeface="Arial" pitchFamily="34" charset="0"/>
                <a:cs typeface="Arial" pitchFamily="34" charset="0"/>
              </a:rPr>
              <a:t> was isolated in 1886, it proved to have </a:t>
            </a:r>
            <a:r>
              <a:rPr lang="en-TT" sz="2800" dirty="0" smtClean="0">
                <a:solidFill>
                  <a:srgbClr val="FF0000"/>
                </a:solidFill>
                <a:latin typeface="Arial" pitchFamily="34" charset="0"/>
                <a:cs typeface="Arial" pitchFamily="34" charset="0"/>
              </a:rPr>
              <a:t>almost exactly </a:t>
            </a:r>
            <a:r>
              <a:rPr lang="en-TT" sz="2800" dirty="0" smtClean="0">
                <a:solidFill>
                  <a:schemeClr val="tx1"/>
                </a:solidFill>
                <a:latin typeface="Arial" pitchFamily="34" charset="0"/>
                <a:cs typeface="Arial" pitchFamily="34" charset="0"/>
              </a:rPr>
              <a:t>the properties that Mendeleev predicted.</a:t>
            </a:r>
          </a:p>
          <a:p>
            <a:pPr algn="l"/>
            <a:endParaRPr lang="en-TT" sz="28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677369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anim calcmode="lin" valueType="num">
                                      <p:cBhvr>
                                        <p:cTn id="1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1000"/>
                                        <p:tgtEl>
                                          <p:spTgt spid="3">
                                            <p:txEl>
                                              <p:pRg st="6" end="6"/>
                                            </p:txEl>
                                          </p:spTgt>
                                        </p:tgtEl>
                                      </p:cBhvr>
                                    </p:animEffect>
                                    <p:anim calcmode="lin" valueType="num">
                                      <p:cBhvr>
                                        <p:cTn id="2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116632"/>
            <a:ext cx="7772400" cy="866527"/>
          </a:xfrm>
        </p:spPr>
        <p:txBody>
          <a:bodyPr/>
          <a:lstStyle/>
          <a:p>
            <a:r>
              <a:rPr lang="en-TT" b="1" dirty="0" smtClean="0">
                <a:ln w="12700">
                  <a:solidFill>
                    <a:sysClr val="windowText" lastClr="000000"/>
                  </a:solidFill>
                  <a:prstDash val="solid"/>
                </a:ln>
                <a:solidFill>
                  <a:srgbClr val="983886"/>
                </a:solidFill>
                <a:effectLst>
                  <a:outerShdw blurRad="41275" dist="20320" dir="1800000" algn="tl" rotWithShape="0">
                    <a:srgbClr val="000000">
                      <a:alpha val="40000"/>
                    </a:srgbClr>
                  </a:outerShdw>
                </a:effectLst>
                <a:latin typeface="Arial" pitchFamily="34" charset="0"/>
                <a:cs typeface="Arial" pitchFamily="34" charset="0"/>
              </a:rPr>
              <a:t>Part of Mendeleev’s Table</a:t>
            </a:r>
            <a:endParaRPr lang="en-TT" b="1" dirty="0">
              <a:ln w="12700">
                <a:solidFill>
                  <a:sysClr val="windowText" lastClr="000000"/>
                </a:solidFill>
                <a:prstDash val="solid"/>
              </a:ln>
              <a:solidFill>
                <a:srgbClr val="983886"/>
              </a:solidFill>
              <a:effectLst>
                <a:outerShdw blurRad="41275" dist="20320" dir="1800000" algn="tl" rotWithShape="0">
                  <a:srgbClr val="000000">
                    <a:alpha val="40000"/>
                  </a:srgbClr>
                </a:outerShdw>
              </a:effectLst>
              <a:latin typeface="Arial" pitchFamily="34" charset="0"/>
              <a:cs typeface="Arial"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840926"/>
            <a:ext cx="8568952" cy="5612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7959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heel(8)">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512" y="35171"/>
            <a:ext cx="8784976" cy="1470025"/>
          </a:xfrm>
        </p:spPr>
        <p:txBody>
          <a:bodyPr>
            <a:normAutofit/>
          </a:bodyPr>
          <a:lstStyle/>
          <a:p>
            <a:r>
              <a:rPr lang="en-TT" sz="4000" b="1" dirty="0" smtClean="0">
                <a:ln w="12700">
                  <a:solidFill>
                    <a:sysClr val="windowText" lastClr="000000"/>
                  </a:solidFill>
                  <a:prstDash val="solid"/>
                </a:ln>
                <a:solidFill>
                  <a:schemeClr val="accent1"/>
                </a:solidFill>
                <a:effectLst>
                  <a:outerShdw blurRad="41275" dist="20320" dir="1800000" algn="tl" rotWithShape="0">
                    <a:srgbClr val="000000">
                      <a:alpha val="40000"/>
                    </a:srgbClr>
                  </a:outerShdw>
                </a:effectLst>
                <a:latin typeface="Arial" pitchFamily="34" charset="0"/>
                <a:cs typeface="Arial" pitchFamily="34" charset="0"/>
              </a:rPr>
              <a:t>Comparing the Modern Periodic Table with Mendeleev’s Table</a:t>
            </a:r>
            <a:endParaRPr lang="en-TT" sz="4000" b="1" dirty="0">
              <a:ln w="12700">
                <a:solidFill>
                  <a:sysClr val="windowText" lastClr="000000"/>
                </a:solidFill>
                <a:prstDash val="solid"/>
              </a:ln>
              <a:solidFill>
                <a:schemeClr val="accent1"/>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3" name="Subtitle 2"/>
          <p:cNvSpPr>
            <a:spLocks noGrp="1"/>
          </p:cNvSpPr>
          <p:nvPr>
            <p:ph type="subTitle" idx="1"/>
          </p:nvPr>
        </p:nvSpPr>
        <p:spPr>
          <a:xfrm>
            <a:off x="251520" y="1412776"/>
            <a:ext cx="8640960" cy="5256584"/>
          </a:xfrm>
        </p:spPr>
        <p:txBody>
          <a:bodyPr>
            <a:normAutofit/>
          </a:bodyPr>
          <a:lstStyle/>
          <a:p>
            <a:pPr algn="l"/>
            <a:r>
              <a:rPr lang="en-TT" sz="2800" dirty="0" smtClean="0">
                <a:solidFill>
                  <a:schemeClr val="tx1"/>
                </a:solidFill>
                <a:latin typeface="Arial" pitchFamily="34" charset="0"/>
                <a:cs typeface="Arial" pitchFamily="34" charset="0"/>
              </a:rPr>
              <a:t>You might notice that the </a:t>
            </a:r>
            <a:r>
              <a:rPr lang="en-TT" sz="2800" dirty="0" smtClean="0">
                <a:solidFill>
                  <a:srgbClr val="FF0000"/>
                </a:solidFill>
                <a:latin typeface="Arial" pitchFamily="34" charset="0"/>
                <a:cs typeface="Arial" pitchFamily="34" charset="0"/>
              </a:rPr>
              <a:t>noble gases </a:t>
            </a:r>
            <a:r>
              <a:rPr lang="en-TT" sz="2800" dirty="0" smtClean="0">
                <a:solidFill>
                  <a:schemeClr val="tx1"/>
                </a:solidFill>
                <a:latin typeface="Arial" pitchFamily="34" charset="0"/>
                <a:cs typeface="Arial" pitchFamily="34" charset="0"/>
              </a:rPr>
              <a:t>(helium, neon, argon and the rest) are </a:t>
            </a:r>
            <a:r>
              <a:rPr lang="en-TT" sz="2800" dirty="0" smtClean="0">
                <a:solidFill>
                  <a:srgbClr val="FF0000"/>
                </a:solidFill>
                <a:latin typeface="Arial" pitchFamily="34" charset="0"/>
                <a:cs typeface="Arial" pitchFamily="34" charset="0"/>
              </a:rPr>
              <a:t>missing</a:t>
            </a:r>
            <a:r>
              <a:rPr lang="en-TT" sz="2800" dirty="0" smtClean="0">
                <a:solidFill>
                  <a:schemeClr val="tx1"/>
                </a:solidFill>
                <a:latin typeface="Arial" pitchFamily="34" charset="0"/>
                <a:cs typeface="Arial" pitchFamily="34" charset="0"/>
              </a:rPr>
              <a:t> – they were not known at this time. When </a:t>
            </a:r>
            <a:r>
              <a:rPr lang="en-TT" sz="2800" dirty="0" smtClean="0">
                <a:solidFill>
                  <a:srgbClr val="FF0000"/>
                </a:solidFill>
                <a:latin typeface="Arial" pitchFamily="34" charset="0"/>
                <a:cs typeface="Arial" pitchFamily="34" charset="0"/>
              </a:rPr>
              <a:t>argon</a:t>
            </a:r>
            <a:r>
              <a:rPr lang="en-TT" sz="2800" dirty="0" smtClean="0">
                <a:solidFill>
                  <a:schemeClr val="tx1"/>
                </a:solidFill>
                <a:latin typeface="Arial" pitchFamily="34" charset="0"/>
                <a:cs typeface="Arial" pitchFamily="34" charset="0"/>
              </a:rPr>
              <a:t> was discovered in 1894, it was obvious that it did not fit anywhere in the existing table.</a:t>
            </a:r>
          </a:p>
          <a:p>
            <a:pPr algn="l"/>
            <a:endParaRPr lang="en-TT" sz="2800" dirty="0">
              <a:solidFill>
                <a:schemeClr val="tx1"/>
              </a:solidFill>
              <a:latin typeface="Arial" pitchFamily="34" charset="0"/>
              <a:cs typeface="Arial" pitchFamily="34" charset="0"/>
            </a:endParaRPr>
          </a:p>
          <a:p>
            <a:pPr algn="l"/>
            <a:r>
              <a:rPr lang="en-TT" sz="2800" dirty="0" smtClean="0">
                <a:solidFill>
                  <a:srgbClr val="FF0000"/>
                </a:solidFill>
                <a:latin typeface="Arial" pitchFamily="34" charset="0"/>
                <a:cs typeface="Arial" pitchFamily="34" charset="0"/>
              </a:rPr>
              <a:t>Argon</a:t>
            </a:r>
            <a:r>
              <a:rPr lang="en-TT" sz="2800" dirty="0" smtClean="0">
                <a:solidFill>
                  <a:schemeClr val="tx1"/>
                </a:solidFill>
                <a:latin typeface="Arial" pitchFamily="34" charset="0"/>
                <a:cs typeface="Arial" pitchFamily="34" charset="0"/>
              </a:rPr>
              <a:t> was put into a new group – </a:t>
            </a:r>
            <a:r>
              <a:rPr lang="en-TT" sz="2800" dirty="0" smtClean="0">
                <a:solidFill>
                  <a:srgbClr val="FF0000"/>
                </a:solidFill>
                <a:latin typeface="Arial" pitchFamily="34" charset="0"/>
                <a:cs typeface="Arial" pitchFamily="34" charset="0"/>
              </a:rPr>
              <a:t>Group 0</a:t>
            </a:r>
            <a:r>
              <a:rPr lang="en-TT" sz="2800" dirty="0" smtClean="0">
                <a:solidFill>
                  <a:schemeClr val="tx1"/>
                </a:solidFill>
                <a:latin typeface="Arial" pitchFamily="34" charset="0"/>
                <a:cs typeface="Arial" pitchFamily="34" charset="0"/>
              </a:rPr>
              <a:t>. This suggested that there must be other members of this group, and </a:t>
            </a:r>
            <a:r>
              <a:rPr lang="en-TT" sz="2800" dirty="0" smtClean="0">
                <a:solidFill>
                  <a:srgbClr val="FF0000"/>
                </a:solidFill>
                <a:latin typeface="Arial" pitchFamily="34" charset="0"/>
                <a:cs typeface="Arial" pitchFamily="34" charset="0"/>
              </a:rPr>
              <a:t>helium</a:t>
            </a:r>
            <a:r>
              <a:rPr lang="en-TT" sz="2800" dirty="0" smtClean="0">
                <a:solidFill>
                  <a:schemeClr val="tx1"/>
                </a:solidFill>
                <a:latin typeface="Arial" pitchFamily="34" charset="0"/>
                <a:cs typeface="Arial" pitchFamily="34" charset="0"/>
              </a:rPr>
              <a:t>, </a:t>
            </a:r>
            <a:r>
              <a:rPr lang="en-TT" sz="2800" dirty="0" smtClean="0">
                <a:solidFill>
                  <a:srgbClr val="FF0000"/>
                </a:solidFill>
                <a:latin typeface="Arial" pitchFamily="34" charset="0"/>
                <a:cs typeface="Arial" pitchFamily="34" charset="0"/>
              </a:rPr>
              <a:t>neon</a:t>
            </a:r>
            <a:r>
              <a:rPr lang="en-TT" sz="2800" dirty="0" smtClean="0">
                <a:solidFill>
                  <a:schemeClr val="tx1"/>
                </a:solidFill>
                <a:latin typeface="Arial" pitchFamily="34" charset="0"/>
                <a:cs typeface="Arial" pitchFamily="34" charset="0"/>
              </a:rPr>
              <a:t>, </a:t>
            </a:r>
            <a:r>
              <a:rPr lang="en-TT" sz="2800" dirty="0" smtClean="0">
                <a:solidFill>
                  <a:srgbClr val="FF0000"/>
                </a:solidFill>
                <a:latin typeface="Arial" pitchFamily="34" charset="0"/>
                <a:cs typeface="Arial" pitchFamily="34" charset="0"/>
              </a:rPr>
              <a:t>krypton</a:t>
            </a:r>
            <a:r>
              <a:rPr lang="en-TT" sz="2800" dirty="0" smtClean="0">
                <a:solidFill>
                  <a:schemeClr val="tx1"/>
                </a:solidFill>
                <a:latin typeface="Arial" pitchFamily="34" charset="0"/>
                <a:cs typeface="Arial" pitchFamily="34" charset="0"/>
              </a:rPr>
              <a:t> and </a:t>
            </a:r>
            <a:r>
              <a:rPr lang="en-TT" sz="2800" dirty="0" smtClean="0">
                <a:solidFill>
                  <a:srgbClr val="FF0000"/>
                </a:solidFill>
                <a:latin typeface="Arial" pitchFamily="34" charset="0"/>
                <a:cs typeface="Arial" pitchFamily="34" charset="0"/>
              </a:rPr>
              <a:t>xenon</a:t>
            </a:r>
            <a:r>
              <a:rPr lang="en-TT" sz="2800" dirty="0" smtClean="0">
                <a:solidFill>
                  <a:schemeClr val="tx1"/>
                </a:solidFill>
                <a:latin typeface="Arial" pitchFamily="34" charset="0"/>
                <a:cs typeface="Arial" pitchFamily="34" charset="0"/>
              </a:rPr>
              <a:t> were quickly found over the next four years.</a:t>
            </a:r>
            <a:endParaRPr lang="en-TT" sz="28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150468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512" y="35171"/>
            <a:ext cx="8784976" cy="1470025"/>
          </a:xfrm>
        </p:spPr>
        <p:txBody>
          <a:bodyPr>
            <a:normAutofit/>
          </a:bodyPr>
          <a:lstStyle/>
          <a:p>
            <a:r>
              <a:rPr lang="en-TT" sz="4000" b="1" dirty="0" smtClean="0">
                <a:ln w="12700">
                  <a:solidFill>
                    <a:sysClr val="windowText" lastClr="000000"/>
                  </a:solidFill>
                  <a:prstDash val="solid"/>
                </a:ln>
                <a:solidFill>
                  <a:schemeClr val="accent1"/>
                </a:solidFill>
                <a:effectLst>
                  <a:outerShdw blurRad="41275" dist="20320" dir="1800000" algn="tl" rotWithShape="0">
                    <a:srgbClr val="000000">
                      <a:alpha val="40000"/>
                    </a:srgbClr>
                  </a:outerShdw>
                </a:effectLst>
                <a:latin typeface="Arial" pitchFamily="34" charset="0"/>
                <a:cs typeface="Arial" pitchFamily="34" charset="0"/>
              </a:rPr>
              <a:t>Problems with Mendeleev’s Table</a:t>
            </a:r>
            <a:endParaRPr lang="en-TT" sz="4000" b="1" dirty="0">
              <a:ln w="12700">
                <a:solidFill>
                  <a:sysClr val="windowText" lastClr="000000"/>
                </a:solidFill>
                <a:prstDash val="solid"/>
              </a:ln>
              <a:solidFill>
                <a:schemeClr val="accent1"/>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3" name="Subtitle 2"/>
          <p:cNvSpPr>
            <a:spLocks noGrp="1"/>
          </p:cNvSpPr>
          <p:nvPr>
            <p:ph type="subTitle" idx="1"/>
          </p:nvPr>
        </p:nvSpPr>
        <p:spPr>
          <a:xfrm>
            <a:off x="251520" y="1412776"/>
            <a:ext cx="8640960" cy="5256584"/>
          </a:xfrm>
        </p:spPr>
        <p:txBody>
          <a:bodyPr>
            <a:normAutofit/>
          </a:bodyPr>
          <a:lstStyle/>
          <a:p>
            <a:pPr algn="l"/>
            <a:r>
              <a:rPr lang="en-TT" sz="2800" dirty="0" smtClean="0">
                <a:solidFill>
                  <a:schemeClr val="tx1"/>
                </a:solidFill>
                <a:latin typeface="Arial" pitchFamily="34" charset="0"/>
                <a:cs typeface="Arial" pitchFamily="34" charset="0"/>
              </a:rPr>
              <a:t>There were some residual problems in Mendeleev’s Table which had to be left for later. The </a:t>
            </a:r>
            <a:r>
              <a:rPr lang="en-TT" sz="2800" dirty="0" smtClean="0">
                <a:solidFill>
                  <a:srgbClr val="FF0000"/>
                </a:solidFill>
                <a:latin typeface="Arial" pitchFamily="34" charset="0"/>
                <a:cs typeface="Arial" pitchFamily="34" charset="0"/>
              </a:rPr>
              <a:t>atomic weight order was not </a:t>
            </a:r>
            <a:r>
              <a:rPr lang="en-TT" sz="2800" i="1" dirty="0" smtClean="0">
                <a:solidFill>
                  <a:srgbClr val="FF0000"/>
                </a:solidFill>
                <a:latin typeface="Arial" pitchFamily="34" charset="0"/>
                <a:cs typeface="Arial" pitchFamily="34" charset="0"/>
              </a:rPr>
              <a:t>exactly</a:t>
            </a:r>
            <a:r>
              <a:rPr lang="en-TT" sz="2800" dirty="0" smtClean="0">
                <a:solidFill>
                  <a:srgbClr val="FF0000"/>
                </a:solidFill>
                <a:latin typeface="Arial" pitchFamily="34" charset="0"/>
                <a:cs typeface="Arial" pitchFamily="34" charset="0"/>
              </a:rPr>
              <a:t> followed</a:t>
            </a:r>
            <a:r>
              <a:rPr lang="en-TT" sz="2800" dirty="0" smtClean="0">
                <a:solidFill>
                  <a:schemeClr val="tx1"/>
                </a:solidFill>
                <a:latin typeface="Arial" pitchFamily="34" charset="0"/>
                <a:cs typeface="Arial" pitchFamily="34" charset="0"/>
              </a:rPr>
              <a:t>.</a:t>
            </a:r>
          </a:p>
          <a:p>
            <a:pPr algn="l"/>
            <a:endParaRPr lang="en-TT" sz="2800" dirty="0">
              <a:solidFill>
                <a:schemeClr val="tx1"/>
              </a:solidFill>
              <a:latin typeface="Arial" pitchFamily="34" charset="0"/>
              <a:cs typeface="Arial" pitchFamily="34" charset="0"/>
            </a:endParaRPr>
          </a:p>
          <a:p>
            <a:pPr algn="l"/>
            <a:r>
              <a:rPr lang="en-TT" sz="2800" dirty="0" smtClean="0">
                <a:solidFill>
                  <a:schemeClr val="tx1"/>
                </a:solidFill>
                <a:latin typeface="Arial" pitchFamily="34" charset="0"/>
                <a:cs typeface="Arial" pitchFamily="34" charset="0"/>
              </a:rPr>
              <a:t>For example, </a:t>
            </a:r>
            <a:r>
              <a:rPr lang="en-TT" sz="2800" dirty="0" smtClean="0">
                <a:solidFill>
                  <a:srgbClr val="FF0000"/>
                </a:solidFill>
                <a:latin typeface="Arial" pitchFamily="34" charset="0"/>
                <a:cs typeface="Arial" pitchFamily="34" charset="0"/>
              </a:rPr>
              <a:t>tellurium, </a:t>
            </a:r>
            <a:r>
              <a:rPr lang="en-TT" sz="2800" dirty="0" err="1" smtClean="0">
                <a:solidFill>
                  <a:srgbClr val="FF0000"/>
                </a:solidFill>
                <a:latin typeface="Arial" pitchFamily="34" charset="0"/>
                <a:cs typeface="Arial" pitchFamily="34" charset="0"/>
              </a:rPr>
              <a:t>Te</a:t>
            </a:r>
            <a:r>
              <a:rPr lang="en-TT" sz="2800" dirty="0" smtClean="0">
                <a:solidFill>
                  <a:schemeClr val="tx1"/>
                </a:solidFill>
                <a:latin typeface="Arial" pitchFamily="34" charset="0"/>
                <a:cs typeface="Arial" pitchFamily="34" charset="0"/>
              </a:rPr>
              <a:t>, has a slightly higher atomic weight than iodine – but iodine obviously has to go where it is in the Table because its properties are very similar to chlorine and bromine.</a:t>
            </a:r>
            <a:endParaRPr lang="en-TT" sz="28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2593911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512" y="0"/>
            <a:ext cx="8784976" cy="1124744"/>
          </a:xfrm>
        </p:spPr>
        <p:txBody>
          <a:bodyPr>
            <a:normAutofit/>
          </a:bodyPr>
          <a:lstStyle/>
          <a:p>
            <a:r>
              <a:rPr lang="en-TT" sz="3200" b="1" dirty="0" smtClean="0">
                <a:ln w="12700">
                  <a:solidFill>
                    <a:sysClr val="windowText" lastClr="000000"/>
                  </a:solidFill>
                  <a:prstDash val="solid"/>
                </a:ln>
                <a:solidFill>
                  <a:schemeClr val="accent1"/>
                </a:solidFill>
                <a:effectLst>
                  <a:outerShdw blurRad="41275" dist="20320" dir="1800000" algn="tl" rotWithShape="0">
                    <a:srgbClr val="000000">
                      <a:alpha val="40000"/>
                    </a:srgbClr>
                  </a:outerShdw>
                </a:effectLst>
                <a:latin typeface="Arial" pitchFamily="34" charset="0"/>
                <a:cs typeface="Arial" pitchFamily="34" charset="0"/>
              </a:rPr>
              <a:t>Problems with Mendeleev’s Table – The Tellurium / Iodine Issue</a:t>
            </a:r>
            <a:endParaRPr lang="en-TT" sz="3200" b="1" dirty="0">
              <a:ln w="12700">
                <a:solidFill>
                  <a:sysClr val="windowText" lastClr="000000"/>
                </a:solidFill>
                <a:prstDash val="solid"/>
              </a:ln>
              <a:solidFill>
                <a:schemeClr val="accent1"/>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3" name="Subtitle 2"/>
          <p:cNvSpPr>
            <a:spLocks noGrp="1"/>
          </p:cNvSpPr>
          <p:nvPr>
            <p:ph type="subTitle" idx="1"/>
          </p:nvPr>
        </p:nvSpPr>
        <p:spPr>
          <a:xfrm>
            <a:off x="251520" y="1124744"/>
            <a:ext cx="8640960" cy="5544616"/>
          </a:xfrm>
        </p:spPr>
        <p:txBody>
          <a:bodyPr>
            <a:normAutofit/>
          </a:bodyPr>
          <a:lstStyle/>
          <a:p>
            <a:pPr algn="l"/>
            <a:endParaRPr lang="en-TT" sz="2800" dirty="0" smtClean="0">
              <a:solidFill>
                <a:schemeClr val="tx1"/>
              </a:solidFill>
              <a:latin typeface="Arial" pitchFamily="34" charset="0"/>
              <a:cs typeface="Arial" pitchFamily="34" charset="0"/>
            </a:endParaRPr>
          </a:p>
          <a:p>
            <a:pPr algn="l"/>
            <a:endParaRPr lang="en-TT" sz="2800" dirty="0">
              <a:solidFill>
                <a:schemeClr val="tx1"/>
              </a:solidFill>
              <a:latin typeface="Arial" pitchFamily="34" charset="0"/>
              <a:cs typeface="Arial" pitchFamily="34" charset="0"/>
            </a:endParaRPr>
          </a:p>
          <a:p>
            <a:pPr algn="l"/>
            <a:endParaRPr lang="en-TT" sz="2800" dirty="0" smtClean="0">
              <a:solidFill>
                <a:schemeClr val="tx1"/>
              </a:solidFill>
              <a:latin typeface="Arial" pitchFamily="34" charset="0"/>
              <a:cs typeface="Arial" pitchFamily="34" charset="0"/>
            </a:endParaRPr>
          </a:p>
          <a:p>
            <a:pPr algn="l"/>
            <a:endParaRPr lang="en-TT" sz="2800" dirty="0">
              <a:solidFill>
                <a:schemeClr val="tx1"/>
              </a:solidFill>
              <a:latin typeface="Arial" pitchFamily="34" charset="0"/>
              <a:cs typeface="Arial" pitchFamily="34" charset="0"/>
            </a:endParaRPr>
          </a:p>
          <a:p>
            <a:pPr algn="l"/>
            <a:endParaRPr lang="en-TT" sz="2800" dirty="0" smtClean="0">
              <a:solidFill>
                <a:schemeClr val="tx1"/>
              </a:solidFill>
              <a:latin typeface="Arial" pitchFamily="34" charset="0"/>
              <a:cs typeface="Arial" pitchFamily="34" charset="0"/>
            </a:endParaRPr>
          </a:p>
          <a:p>
            <a:pPr algn="l"/>
            <a:endParaRPr lang="en-TT" sz="2800" dirty="0">
              <a:solidFill>
                <a:schemeClr val="tx1"/>
              </a:solidFill>
              <a:latin typeface="Arial" pitchFamily="34" charset="0"/>
              <a:cs typeface="Arial" pitchFamily="34" charset="0"/>
            </a:endParaRPr>
          </a:p>
          <a:p>
            <a:pPr algn="l"/>
            <a:endParaRPr lang="en-TT" sz="2800" dirty="0" smtClean="0">
              <a:solidFill>
                <a:schemeClr val="tx1"/>
              </a:solidFill>
              <a:latin typeface="Arial" pitchFamily="34" charset="0"/>
              <a:cs typeface="Arial" pitchFamily="34" charset="0"/>
            </a:endParaRPr>
          </a:p>
          <a:p>
            <a:pPr algn="l"/>
            <a:endParaRPr lang="en-TT" sz="2800" dirty="0">
              <a:solidFill>
                <a:schemeClr val="tx1"/>
              </a:solidFill>
              <a:latin typeface="Arial" pitchFamily="34" charset="0"/>
              <a:cs typeface="Arial" pitchFamily="34" charset="0"/>
            </a:endParaRPr>
          </a:p>
          <a:p>
            <a:pPr algn="l"/>
            <a:endParaRPr lang="en-TT" sz="2400" dirty="0">
              <a:solidFill>
                <a:schemeClr val="tx1"/>
              </a:solidFill>
              <a:latin typeface="Arial" pitchFamily="34" charset="0"/>
              <a:cs typeface="Arial"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276401021"/>
              </p:ext>
            </p:extLst>
          </p:nvPr>
        </p:nvGraphicFramePr>
        <p:xfrm>
          <a:off x="395536" y="1268760"/>
          <a:ext cx="3600400" cy="3749040"/>
        </p:xfrm>
        <a:graphic>
          <a:graphicData uri="http://schemas.openxmlformats.org/drawingml/2006/table">
            <a:tbl>
              <a:tblPr firstRow="1" bandRow="1">
                <a:tableStyleId>{5C22544A-7EE6-4342-B048-85BDC9FD1C3A}</a:tableStyleId>
              </a:tblPr>
              <a:tblGrid>
                <a:gridCol w="1800200"/>
                <a:gridCol w="1800200"/>
              </a:tblGrid>
              <a:tr h="370840">
                <a:tc>
                  <a:txBody>
                    <a:bodyPr/>
                    <a:lstStyle/>
                    <a:p>
                      <a:r>
                        <a:rPr lang="en-TT" sz="2400" dirty="0" smtClean="0">
                          <a:latin typeface="Arial" pitchFamily="34" charset="0"/>
                          <a:cs typeface="Arial" pitchFamily="34" charset="0"/>
                        </a:rPr>
                        <a:t>Group</a:t>
                      </a:r>
                      <a:r>
                        <a:rPr lang="en-TT" sz="2400" baseline="0" dirty="0" smtClean="0">
                          <a:latin typeface="Arial" pitchFamily="34" charset="0"/>
                          <a:cs typeface="Arial" pitchFamily="34" charset="0"/>
                        </a:rPr>
                        <a:t> 6</a:t>
                      </a:r>
                      <a:endParaRPr lang="en-TT" sz="2400" dirty="0">
                        <a:latin typeface="Arial" pitchFamily="34" charset="0"/>
                        <a:cs typeface="Arial" pitchFamily="34" charset="0"/>
                      </a:endParaRPr>
                    </a:p>
                  </a:txBody>
                  <a:tcPr/>
                </a:tc>
                <a:tc>
                  <a:txBody>
                    <a:bodyPr/>
                    <a:lstStyle/>
                    <a:p>
                      <a:r>
                        <a:rPr lang="en-TT" sz="2400" dirty="0" smtClean="0">
                          <a:latin typeface="Arial" pitchFamily="34" charset="0"/>
                          <a:cs typeface="Arial" pitchFamily="34" charset="0"/>
                        </a:rPr>
                        <a:t>Group 7</a:t>
                      </a:r>
                      <a:endParaRPr lang="en-TT" sz="2400" dirty="0">
                        <a:latin typeface="Arial" pitchFamily="34" charset="0"/>
                        <a:cs typeface="Arial" pitchFamily="34" charset="0"/>
                      </a:endParaRPr>
                    </a:p>
                  </a:txBody>
                  <a:tcPr/>
                </a:tc>
              </a:tr>
              <a:tr h="370840">
                <a:tc>
                  <a:txBody>
                    <a:bodyPr/>
                    <a:lstStyle/>
                    <a:p>
                      <a:endParaRPr lang="en-TT" sz="2400" dirty="0" smtClean="0">
                        <a:latin typeface="Arial" pitchFamily="34" charset="0"/>
                        <a:cs typeface="Arial" pitchFamily="34" charset="0"/>
                      </a:endParaRPr>
                    </a:p>
                    <a:p>
                      <a:r>
                        <a:rPr lang="en-TT" sz="2400" dirty="0" smtClean="0">
                          <a:latin typeface="Arial" pitchFamily="34" charset="0"/>
                          <a:cs typeface="Arial" pitchFamily="34" charset="0"/>
                        </a:rPr>
                        <a:t>O</a:t>
                      </a:r>
                      <a:endParaRPr lang="en-TT" sz="2400" dirty="0">
                        <a:latin typeface="Arial" pitchFamily="34" charset="0"/>
                        <a:cs typeface="Arial" pitchFamily="34" charset="0"/>
                      </a:endParaRPr>
                    </a:p>
                  </a:txBody>
                  <a:tcPr/>
                </a:tc>
                <a:tc>
                  <a:txBody>
                    <a:bodyPr/>
                    <a:lstStyle/>
                    <a:p>
                      <a:endParaRPr lang="en-TT" sz="2400" dirty="0" smtClean="0">
                        <a:latin typeface="Arial" pitchFamily="34" charset="0"/>
                        <a:cs typeface="Arial" pitchFamily="34" charset="0"/>
                      </a:endParaRPr>
                    </a:p>
                    <a:p>
                      <a:r>
                        <a:rPr lang="en-TT" sz="2400" dirty="0" smtClean="0">
                          <a:latin typeface="Arial" pitchFamily="34" charset="0"/>
                          <a:cs typeface="Arial" pitchFamily="34" charset="0"/>
                        </a:rPr>
                        <a:t>F</a:t>
                      </a:r>
                      <a:endParaRPr lang="en-TT" sz="2400" dirty="0">
                        <a:latin typeface="Arial" pitchFamily="34" charset="0"/>
                        <a:cs typeface="Arial" pitchFamily="34" charset="0"/>
                      </a:endParaRPr>
                    </a:p>
                  </a:txBody>
                  <a:tcPr/>
                </a:tc>
              </a:tr>
              <a:tr h="370840">
                <a:tc>
                  <a:txBody>
                    <a:bodyPr/>
                    <a:lstStyle/>
                    <a:p>
                      <a:endParaRPr lang="en-TT" sz="2400" dirty="0" smtClean="0">
                        <a:latin typeface="Arial" pitchFamily="34" charset="0"/>
                        <a:cs typeface="Arial" pitchFamily="34" charset="0"/>
                      </a:endParaRPr>
                    </a:p>
                    <a:p>
                      <a:r>
                        <a:rPr lang="en-TT" sz="2400" dirty="0" smtClean="0">
                          <a:latin typeface="Arial" pitchFamily="34" charset="0"/>
                          <a:cs typeface="Arial" pitchFamily="34" charset="0"/>
                        </a:rPr>
                        <a:t>S</a:t>
                      </a:r>
                      <a:endParaRPr lang="en-TT" sz="2400" dirty="0">
                        <a:latin typeface="Arial" pitchFamily="34" charset="0"/>
                        <a:cs typeface="Arial" pitchFamily="34" charset="0"/>
                      </a:endParaRPr>
                    </a:p>
                  </a:txBody>
                  <a:tcPr/>
                </a:tc>
                <a:tc>
                  <a:txBody>
                    <a:bodyPr/>
                    <a:lstStyle/>
                    <a:p>
                      <a:endParaRPr lang="en-TT" sz="2400" dirty="0" smtClean="0">
                        <a:latin typeface="Arial" pitchFamily="34" charset="0"/>
                        <a:cs typeface="Arial" pitchFamily="34" charset="0"/>
                      </a:endParaRPr>
                    </a:p>
                    <a:p>
                      <a:r>
                        <a:rPr lang="en-TT" sz="2400" dirty="0" err="1" smtClean="0">
                          <a:latin typeface="Arial" pitchFamily="34" charset="0"/>
                          <a:cs typeface="Arial" pitchFamily="34" charset="0"/>
                        </a:rPr>
                        <a:t>Cl</a:t>
                      </a:r>
                      <a:endParaRPr lang="en-TT" sz="2400" dirty="0">
                        <a:latin typeface="Arial" pitchFamily="34" charset="0"/>
                        <a:cs typeface="Arial" pitchFamily="34" charset="0"/>
                      </a:endParaRPr>
                    </a:p>
                  </a:txBody>
                  <a:tcPr/>
                </a:tc>
              </a:tr>
              <a:tr h="370840">
                <a:tc>
                  <a:txBody>
                    <a:bodyPr/>
                    <a:lstStyle/>
                    <a:p>
                      <a:r>
                        <a:rPr lang="en-TT" sz="2400" dirty="0" smtClean="0">
                          <a:latin typeface="Arial" pitchFamily="34" charset="0"/>
                          <a:cs typeface="Arial" pitchFamily="34" charset="0"/>
                        </a:rPr>
                        <a:t>Cr</a:t>
                      </a:r>
                    </a:p>
                    <a:p>
                      <a:pPr algn="r"/>
                      <a:r>
                        <a:rPr lang="en-TT" sz="2400" dirty="0" smtClean="0">
                          <a:latin typeface="Arial" pitchFamily="34" charset="0"/>
                          <a:cs typeface="Arial" pitchFamily="34" charset="0"/>
                        </a:rPr>
                        <a:t>Se</a:t>
                      </a:r>
                      <a:endParaRPr lang="en-TT" sz="2400" dirty="0">
                        <a:latin typeface="Arial" pitchFamily="34" charset="0"/>
                        <a:cs typeface="Arial" pitchFamily="34" charset="0"/>
                      </a:endParaRPr>
                    </a:p>
                  </a:txBody>
                  <a:tcPr/>
                </a:tc>
                <a:tc>
                  <a:txBody>
                    <a:bodyPr/>
                    <a:lstStyle/>
                    <a:p>
                      <a:r>
                        <a:rPr lang="en-TT" sz="2400" dirty="0" err="1" smtClean="0">
                          <a:latin typeface="Arial" pitchFamily="34" charset="0"/>
                          <a:cs typeface="Arial" pitchFamily="34" charset="0"/>
                        </a:rPr>
                        <a:t>Mn</a:t>
                      </a:r>
                      <a:endParaRPr lang="en-TT" sz="2400" dirty="0" smtClean="0">
                        <a:latin typeface="Arial" pitchFamily="34" charset="0"/>
                        <a:cs typeface="Arial" pitchFamily="34" charset="0"/>
                      </a:endParaRPr>
                    </a:p>
                    <a:p>
                      <a:pPr algn="r"/>
                      <a:r>
                        <a:rPr lang="en-TT" sz="2400" dirty="0" smtClean="0">
                          <a:latin typeface="Arial" pitchFamily="34" charset="0"/>
                          <a:cs typeface="Arial" pitchFamily="34" charset="0"/>
                        </a:rPr>
                        <a:t>Br</a:t>
                      </a:r>
                      <a:endParaRPr lang="en-TT" sz="2400" dirty="0">
                        <a:latin typeface="Arial" pitchFamily="34" charset="0"/>
                        <a:cs typeface="Arial" pitchFamily="34" charset="0"/>
                      </a:endParaRPr>
                    </a:p>
                  </a:txBody>
                  <a:tcPr/>
                </a:tc>
              </a:tr>
              <a:tr h="370840">
                <a:tc>
                  <a:txBody>
                    <a:bodyPr/>
                    <a:lstStyle/>
                    <a:p>
                      <a:r>
                        <a:rPr lang="en-TT" sz="2400" dirty="0" smtClean="0">
                          <a:latin typeface="Arial" pitchFamily="34" charset="0"/>
                          <a:cs typeface="Arial" pitchFamily="34" charset="0"/>
                        </a:rPr>
                        <a:t>Mo</a:t>
                      </a:r>
                    </a:p>
                    <a:p>
                      <a:pPr algn="r"/>
                      <a:r>
                        <a:rPr lang="en-TT" sz="2400" dirty="0" smtClean="0">
                          <a:latin typeface="Arial" pitchFamily="34" charset="0"/>
                          <a:cs typeface="Arial" pitchFamily="34" charset="0"/>
                        </a:rPr>
                        <a:t>I</a:t>
                      </a:r>
                      <a:endParaRPr lang="en-TT" sz="2400" dirty="0">
                        <a:latin typeface="Arial" pitchFamily="34" charset="0"/>
                        <a:cs typeface="Arial" pitchFamily="34" charset="0"/>
                      </a:endParaRPr>
                    </a:p>
                  </a:txBody>
                  <a:tcPr/>
                </a:tc>
                <a:tc>
                  <a:txBody>
                    <a:bodyPr/>
                    <a:lstStyle/>
                    <a:p>
                      <a:r>
                        <a:rPr lang="en-TT" sz="2400" dirty="0" smtClean="0">
                          <a:latin typeface="Arial" pitchFamily="34" charset="0"/>
                          <a:cs typeface="Arial" pitchFamily="34" charset="0"/>
                        </a:rPr>
                        <a:t>* </a:t>
                      </a:r>
                    </a:p>
                    <a:p>
                      <a:pPr algn="r"/>
                      <a:r>
                        <a:rPr lang="en-TT" sz="2400" dirty="0" err="1" smtClean="0">
                          <a:latin typeface="Arial" pitchFamily="34" charset="0"/>
                          <a:cs typeface="Arial" pitchFamily="34" charset="0"/>
                        </a:rPr>
                        <a:t>Te</a:t>
                      </a:r>
                      <a:endParaRPr lang="en-TT" sz="2400" dirty="0">
                        <a:latin typeface="Arial" pitchFamily="34" charset="0"/>
                        <a:cs typeface="Arial" pitchFamily="34" charset="0"/>
                      </a:endParaRPr>
                    </a:p>
                  </a:txBody>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624973259"/>
              </p:ext>
            </p:extLst>
          </p:nvPr>
        </p:nvGraphicFramePr>
        <p:xfrm>
          <a:off x="4932040" y="1268760"/>
          <a:ext cx="3600400" cy="3749040"/>
        </p:xfrm>
        <a:graphic>
          <a:graphicData uri="http://schemas.openxmlformats.org/drawingml/2006/table">
            <a:tbl>
              <a:tblPr firstRow="1" bandRow="1">
                <a:tableStyleId>{5C22544A-7EE6-4342-B048-85BDC9FD1C3A}</a:tableStyleId>
              </a:tblPr>
              <a:tblGrid>
                <a:gridCol w="1800200"/>
                <a:gridCol w="1800200"/>
              </a:tblGrid>
              <a:tr h="370840">
                <a:tc>
                  <a:txBody>
                    <a:bodyPr/>
                    <a:lstStyle/>
                    <a:p>
                      <a:r>
                        <a:rPr lang="en-TT" sz="2400" dirty="0" smtClean="0">
                          <a:latin typeface="Arial" pitchFamily="34" charset="0"/>
                          <a:cs typeface="Arial" pitchFamily="34" charset="0"/>
                        </a:rPr>
                        <a:t>Group</a:t>
                      </a:r>
                      <a:r>
                        <a:rPr lang="en-TT" sz="2400" baseline="0" dirty="0" smtClean="0">
                          <a:latin typeface="Arial" pitchFamily="34" charset="0"/>
                          <a:cs typeface="Arial" pitchFamily="34" charset="0"/>
                        </a:rPr>
                        <a:t> 6</a:t>
                      </a:r>
                      <a:endParaRPr lang="en-TT" sz="2400" dirty="0">
                        <a:latin typeface="Arial" pitchFamily="34" charset="0"/>
                        <a:cs typeface="Arial" pitchFamily="34" charset="0"/>
                      </a:endParaRPr>
                    </a:p>
                  </a:txBody>
                  <a:tcPr/>
                </a:tc>
                <a:tc>
                  <a:txBody>
                    <a:bodyPr/>
                    <a:lstStyle/>
                    <a:p>
                      <a:r>
                        <a:rPr lang="en-TT" sz="2400" dirty="0" smtClean="0">
                          <a:latin typeface="Arial" pitchFamily="34" charset="0"/>
                          <a:cs typeface="Arial" pitchFamily="34" charset="0"/>
                        </a:rPr>
                        <a:t>Group 7</a:t>
                      </a:r>
                      <a:endParaRPr lang="en-TT" sz="2400" dirty="0">
                        <a:latin typeface="Arial" pitchFamily="34" charset="0"/>
                        <a:cs typeface="Arial" pitchFamily="34" charset="0"/>
                      </a:endParaRPr>
                    </a:p>
                  </a:txBody>
                  <a:tcPr/>
                </a:tc>
              </a:tr>
              <a:tr h="370840">
                <a:tc>
                  <a:txBody>
                    <a:bodyPr/>
                    <a:lstStyle/>
                    <a:p>
                      <a:endParaRPr lang="en-TT" sz="2400" dirty="0" smtClean="0">
                        <a:latin typeface="Arial" pitchFamily="34" charset="0"/>
                        <a:cs typeface="Arial" pitchFamily="34" charset="0"/>
                      </a:endParaRPr>
                    </a:p>
                    <a:p>
                      <a:r>
                        <a:rPr lang="en-TT" sz="2400" dirty="0" smtClean="0">
                          <a:latin typeface="Arial" pitchFamily="34" charset="0"/>
                          <a:cs typeface="Arial" pitchFamily="34" charset="0"/>
                        </a:rPr>
                        <a:t>O</a:t>
                      </a:r>
                      <a:endParaRPr lang="en-TT" sz="2400" dirty="0">
                        <a:latin typeface="Arial" pitchFamily="34" charset="0"/>
                        <a:cs typeface="Arial" pitchFamily="34" charset="0"/>
                      </a:endParaRPr>
                    </a:p>
                  </a:txBody>
                  <a:tcPr/>
                </a:tc>
                <a:tc>
                  <a:txBody>
                    <a:bodyPr/>
                    <a:lstStyle/>
                    <a:p>
                      <a:endParaRPr lang="en-TT" sz="2400" dirty="0" smtClean="0">
                        <a:latin typeface="Arial" pitchFamily="34" charset="0"/>
                        <a:cs typeface="Arial" pitchFamily="34" charset="0"/>
                      </a:endParaRPr>
                    </a:p>
                    <a:p>
                      <a:r>
                        <a:rPr lang="en-TT" sz="2400" dirty="0" smtClean="0">
                          <a:latin typeface="Arial" pitchFamily="34" charset="0"/>
                          <a:cs typeface="Arial" pitchFamily="34" charset="0"/>
                        </a:rPr>
                        <a:t>F</a:t>
                      </a:r>
                      <a:endParaRPr lang="en-TT" sz="2400" dirty="0">
                        <a:latin typeface="Arial" pitchFamily="34" charset="0"/>
                        <a:cs typeface="Arial" pitchFamily="34" charset="0"/>
                      </a:endParaRPr>
                    </a:p>
                  </a:txBody>
                  <a:tcPr/>
                </a:tc>
              </a:tr>
              <a:tr h="370840">
                <a:tc>
                  <a:txBody>
                    <a:bodyPr/>
                    <a:lstStyle/>
                    <a:p>
                      <a:endParaRPr lang="en-TT" sz="2400" dirty="0" smtClean="0">
                        <a:latin typeface="Arial" pitchFamily="34" charset="0"/>
                        <a:cs typeface="Arial" pitchFamily="34" charset="0"/>
                      </a:endParaRPr>
                    </a:p>
                    <a:p>
                      <a:r>
                        <a:rPr lang="en-TT" sz="2400" dirty="0" smtClean="0">
                          <a:latin typeface="Arial" pitchFamily="34" charset="0"/>
                          <a:cs typeface="Arial" pitchFamily="34" charset="0"/>
                        </a:rPr>
                        <a:t>S</a:t>
                      </a:r>
                      <a:endParaRPr lang="en-TT" sz="2400" dirty="0">
                        <a:latin typeface="Arial" pitchFamily="34" charset="0"/>
                        <a:cs typeface="Arial" pitchFamily="34" charset="0"/>
                      </a:endParaRPr>
                    </a:p>
                  </a:txBody>
                  <a:tcPr/>
                </a:tc>
                <a:tc>
                  <a:txBody>
                    <a:bodyPr/>
                    <a:lstStyle/>
                    <a:p>
                      <a:endParaRPr lang="en-TT" sz="2400" dirty="0" smtClean="0">
                        <a:latin typeface="Arial" pitchFamily="34" charset="0"/>
                        <a:cs typeface="Arial" pitchFamily="34" charset="0"/>
                      </a:endParaRPr>
                    </a:p>
                    <a:p>
                      <a:r>
                        <a:rPr lang="en-TT" sz="2400" dirty="0" err="1" smtClean="0">
                          <a:latin typeface="Arial" pitchFamily="34" charset="0"/>
                          <a:cs typeface="Arial" pitchFamily="34" charset="0"/>
                        </a:rPr>
                        <a:t>Cl</a:t>
                      </a:r>
                      <a:endParaRPr lang="en-TT" sz="2400" dirty="0">
                        <a:latin typeface="Arial" pitchFamily="34" charset="0"/>
                        <a:cs typeface="Arial" pitchFamily="34" charset="0"/>
                      </a:endParaRPr>
                    </a:p>
                  </a:txBody>
                  <a:tcPr/>
                </a:tc>
              </a:tr>
              <a:tr h="370840">
                <a:tc>
                  <a:txBody>
                    <a:bodyPr/>
                    <a:lstStyle/>
                    <a:p>
                      <a:r>
                        <a:rPr lang="en-TT" sz="2400" dirty="0" smtClean="0">
                          <a:latin typeface="Arial" pitchFamily="34" charset="0"/>
                          <a:cs typeface="Arial" pitchFamily="34" charset="0"/>
                        </a:rPr>
                        <a:t>Cr</a:t>
                      </a:r>
                    </a:p>
                    <a:p>
                      <a:pPr algn="r"/>
                      <a:r>
                        <a:rPr lang="en-TT" sz="2400" dirty="0" smtClean="0">
                          <a:latin typeface="Arial" pitchFamily="34" charset="0"/>
                          <a:cs typeface="Arial" pitchFamily="34" charset="0"/>
                        </a:rPr>
                        <a:t>Se</a:t>
                      </a:r>
                      <a:endParaRPr lang="en-TT" sz="2400" dirty="0">
                        <a:latin typeface="Arial" pitchFamily="34" charset="0"/>
                        <a:cs typeface="Arial" pitchFamily="34" charset="0"/>
                      </a:endParaRPr>
                    </a:p>
                  </a:txBody>
                  <a:tcPr/>
                </a:tc>
                <a:tc>
                  <a:txBody>
                    <a:bodyPr/>
                    <a:lstStyle/>
                    <a:p>
                      <a:r>
                        <a:rPr lang="en-TT" sz="2400" dirty="0" err="1" smtClean="0">
                          <a:latin typeface="Arial" pitchFamily="34" charset="0"/>
                          <a:cs typeface="Arial" pitchFamily="34" charset="0"/>
                        </a:rPr>
                        <a:t>Mn</a:t>
                      </a:r>
                      <a:endParaRPr lang="en-TT" sz="2400" dirty="0" smtClean="0">
                        <a:latin typeface="Arial" pitchFamily="34" charset="0"/>
                        <a:cs typeface="Arial" pitchFamily="34" charset="0"/>
                      </a:endParaRPr>
                    </a:p>
                    <a:p>
                      <a:pPr algn="r"/>
                      <a:r>
                        <a:rPr lang="en-TT" sz="2400" dirty="0" smtClean="0">
                          <a:latin typeface="Arial" pitchFamily="34" charset="0"/>
                          <a:cs typeface="Arial" pitchFamily="34" charset="0"/>
                        </a:rPr>
                        <a:t>Br</a:t>
                      </a:r>
                      <a:endParaRPr lang="en-TT" sz="2400" dirty="0">
                        <a:latin typeface="Arial" pitchFamily="34" charset="0"/>
                        <a:cs typeface="Arial" pitchFamily="34" charset="0"/>
                      </a:endParaRPr>
                    </a:p>
                  </a:txBody>
                  <a:tcPr/>
                </a:tc>
              </a:tr>
              <a:tr h="370840">
                <a:tc>
                  <a:txBody>
                    <a:bodyPr/>
                    <a:lstStyle/>
                    <a:p>
                      <a:r>
                        <a:rPr lang="en-TT" sz="2400" dirty="0" smtClean="0">
                          <a:latin typeface="Arial" pitchFamily="34" charset="0"/>
                          <a:cs typeface="Arial" pitchFamily="34" charset="0"/>
                        </a:rPr>
                        <a:t>Mo</a:t>
                      </a:r>
                    </a:p>
                    <a:p>
                      <a:pPr algn="r"/>
                      <a:r>
                        <a:rPr lang="en-TT" sz="2400" dirty="0" err="1" smtClean="0">
                          <a:latin typeface="Arial" pitchFamily="34" charset="0"/>
                          <a:cs typeface="Arial" pitchFamily="34" charset="0"/>
                        </a:rPr>
                        <a:t>Te</a:t>
                      </a:r>
                      <a:endParaRPr lang="en-TT" sz="2400" dirty="0">
                        <a:latin typeface="Arial" pitchFamily="34" charset="0"/>
                        <a:cs typeface="Arial" pitchFamily="34" charset="0"/>
                      </a:endParaRPr>
                    </a:p>
                  </a:txBody>
                  <a:tcPr/>
                </a:tc>
                <a:tc>
                  <a:txBody>
                    <a:bodyPr/>
                    <a:lstStyle/>
                    <a:p>
                      <a:r>
                        <a:rPr lang="en-TT" sz="2400" dirty="0" smtClean="0">
                          <a:latin typeface="Arial" pitchFamily="34" charset="0"/>
                          <a:cs typeface="Arial" pitchFamily="34" charset="0"/>
                        </a:rPr>
                        <a:t>* </a:t>
                      </a:r>
                    </a:p>
                    <a:p>
                      <a:pPr algn="r"/>
                      <a:r>
                        <a:rPr lang="en-TT" sz="2400" dirty="0" smtClean="0">
                          <a:latin typeface="Arial" pitchFamily="34" charset="0"/>
                          <a:cs typeface="Arial" pitchFamily="34" charset="0"/>
                        </a:rPr>
                        <a:t>I</a:t>
                      </a:r>
                      <a:endParaRPr lang="en-TT" sz="2400" dirty="0">
                        <a:latin typeface="Arial" pitchFamily="34" charset="0"/>
                        <a:cs typeface="Arial" pitchFamily="34" charset="0"/>
                      </a:endParaRPr>
                    </a:p>
                  </a:txBody>
                  <a:tcPr/>
                </a:tc>
              </a:tr>
            </a:tbl>
          </a:graphicData>
        </a:graphic>
      </p:graphicFrame>
      <p:sp>
        <p:nvSpPr>
          <p:cNvPr id="8" name="TextBox 7"/>
          <p:cNvSpPr txBox="1"/>
          <p:nvPr/>
        </p:nvSpPr>
        <p:spPr>
          <a:xfrm>
            <a:off x="436324" y="5373216"/>
            <a:ext cx="3240360" cy="830997"/>
          </a:xfrm>
          <a:prstGeom prst="rect">
            <a:avLst/>
          </a:prstGeom>
          <a:noFill/>
          <a:ln>
            <a:solidFill>
              <a:schemeClr val="tx1"/>
            </a:solidFill>
          </a:ln>
        </p:spPr>
        <p:txBody>
          <a:bodyPr wrap="square" rtlCol="0">
            <a:spAutoFit/>
          </a:bodyPr>
          <a:lstStyle/>
          <a:p>
            <a:r>
              <a:rPr lang="en-TT" sz="2400" dirty="0" smtClean="0">
                <a:latin typeface="Arial" pitchFamily="34" charset="0"/>
                <a:cs typeface="Arial" pitchFamily="34" charset="0"/>
              </a:rPr>
              <a:t>correct order in terms of atomic weight </a:t>
            </a:r>
            <a:endParaRPr lang="en-TT" sz="2400" dirty="0">
              <a:latin typeface="Arial" pitchFamily="34" charset="0"/>
              <a:cs typeface="Arial" pitchFamily="34" charset="0"/>
            </a:endParaRPr>
          </a:p>
        </p:txBody>
      </p:sp>
      <p:sp>
        <p:nvSpPr>
          <p:cNvPr id="9" name="TextBox 8"/>
          <p:cNvSpPr txBox="1"/>
          <p:nvPr/>
        </p:nvSpPr>
        <p:spPr>
          <a:xfrm>
            <a:off x="4698829" y="5373216"/>
            <a:ext cx="4392488" cy="1200329"/>
          </a:xfrm>
          <a:prstGeom prst="rect">
            <a:avLst/>
          </a:prstGeom>
          <a:noFill/>
          <a:ln>
            <a:solidFill>
              <a:schemeClr val="tx1"/>
            </a:solidFill>
          </a:ln>
        </p:spPr>
        <p:txBody>
          <a:bodyPr wrap="square" rtlCol="0">
            <a:spAutoFit/>
          </a:bodyPr>
          <a:lstStyle/>
          <a:p>
            <a:r>
              <a:rPr lang="en-TT" sz="2400" dirty="0" smtClean="0">
                <a:latin typeface="Arial" pitchFamily="34" charset="0"/>
                <a:cs typeface="Arial" pitchFamily="34" charset="0"/>
              </a:rPr>
              <a:t>Mendeleev swapped </a:t>
            </a:r>
            <a:r>
              <a:rPr lang="en-TT" sz="2400" dirty="0" err="1" smtClean="0">
                <a:latin typeface="Arial" pitchFamily="34" charset="0"/>
                <a:cs typeface="Arial" pitchFamily="34" charset="0"/>
              </a:rPr>
              <a:t>Te</a:t>
            </a:r>
            <a:r>
              <a:rPr lang="en-TT" sz="2400" dirty="0" smtClean="0">
                <a:latin typeface="Arial" pitchFamily="34" charset="0"/>
                <a:cs typeface="Arial" pitchFamily="34" charset="0"/>
              </a:rPr>
              <a:t> and I so that their properties matched the rest of the group</a:t>
            </a:r>
            <a:endParaRPr lang="en-TT" sz="2400" dirty="0">
              <a:latin typeface="Arial" pitchFamily="34" charset="0"/>
              <a:cs typeface="Arial" pitchFamily="34" charset="0"/>
            </a:endParaRPr>
          </a:p>
        </p:txBody>
      </p:sp>
      <p:sp>
        <p:nvSpPr>
          <p:cNvPr id="15" name="Curved Down Arrow 14"/>
          <p:cNvSpPr/>
          <p:nvPr/>
        </p:nvSpPr>
        <p:spPr>
          <a:xfrm>
            <a:off x="6444208" y="3933056"/>
            <a:ext cx="1944215" cy="648072"/>
          </a:xfrm>
          <a:prstGeom prst="curved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T">
              <a:solidFill>
                <a:srgbClr val="FF0000"/>
              </a:solidFill>
            </a:endParaRPr>
          </a:p>
        </p:txBody>
      </p:sp>
    </p:spTree>
    <p:extLst>
      <p:ext uri="{BB962C8B-B14F-4D97-AF65-F5344CB8AC3E}">
        <p14:creationId xmlns:p14="http://schemas.microsoft.com/office/powerpoint/2010/main" val="166387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188640"/>
            <a:ext cx="8712968" cy="2160239"/>
          </a:xfrm>
        </p:spPr>
        <p:txBody>
          <a:bodyPr>
            <a:noAutofit/>
          </a:bodyPr>
          <a:lstStyle/>
          <a:p>
            <a:pPr algn="l"/>
            <a:r>
              <a:rPr lang="en-TT" sz="4000" b="1" u="sng" dirty="0" smtClean="0">
                <a:ln w="12700">
                  <a:solidFill>
                    <a:sysClr val="windowText" lastClr="000000"/>
                  </a:solidFill>
                  <a:prstDash val="solid"/>
                </a:ln>
                <a:solidFill>
                  <a:srgbClr val="FF0000"/>
                </a:solidFill>
                <a:effectLst>
                  <a:outerShdw blurRad="41275" dist="20320" dir="1800000" algn="tl" rotWithShape="0">
                    <a:srgbClr val="000000">
                      <a:alpha val="40000"/>
                    </a:srgbClr>
                  </a:outerShdw>
                </a:effectLst>
                <a:latin typeface="Arial" pitchFamily="34" charset="0"/>
                <a:cs typeface="Arial" pitchFamily="34" charset="0"/>
              </a:rPr>
              <a:t>Activity: </a:t>
            </a:r>
            <a:r>
              <a:rPr lang="en-TT" sz="3200" b="1" dirty="0" smtClean="0">
                <a:ln w="12700">
                  <a:solidFill>
                    <a:sysClr val="windowText" lastClr="000000"/>
                  </a:solidFill>
                  <a:prstDash val="solid"/>
                </a:ln>
                <a:solidFill>
                  <a:schemeClr val="accent1"/>
                </a:solidFill>
                <a:effectLst>
                  <a:outerShdw blurRad="41275" dist="20320" dir="1800000" algn="tl" rotWithShape="0">
                    <a:srgbClr val="000000">
                      <a:alpha val="40000"/>
                    </a:srgbClr>
                  </a:outerShdw>
                </a:effectLst>
                <a:latin typeface="Arial" pitchFamily="34" charset="0"/>
                <a:cs typeface="Arial" pitchFamily="34" charset="0"/>
              </a:rPr>
              <a:t>Use the basic periodic table you completed as your homework project to answer the questions in Worksheet 1.</a:t>
            </a:r>
            <a:endParaRPr lang="en-TT" sz="3200" b="1" dirty="0">
              <a:ln w="12700">
                <a:solidFill>
                  <a:sysClr val="windowText" lastClr="000000"/>
                </a:solidFill>
                <a:prstDash val="solid"/>
              </a:ln>
              <a:solidFill>
                <a:schemeClr val="accent1"/>
              </a:solidFill>
              <a:effectLst>
                <a:outerShdw blurRad="41275" dist="20320" dir="1800000" algn="tl" rotWithShape="0">
                  <a:srgbClr val="000000">
                    <a:alpha val="40000"/>
                  </a:srgbClr>
                </a:outerShdw>
              </a:effectLst>
              <a:latin typeface="Arial" pitchFamily="34" charset="0"/>
              <a:cs typeface="Arial"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2204864"/>
            <a:ext cx="4536504"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24931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512" y="0"/>
            <a:ext cx="8784976" cy="1124744"/>
          </a:xfrm>
        </p:spPr>
        <p:txBody>
          <a:bodyPr>
            <a:normAutofit/>
          </a:bodyPr>
          <a:lstStyle/>
          <a:p>
            <a:r>
              <a:rPr lang="en-TT" sz="3200" b="1" dirty="0" smtClean="0">
                <a:ln w="12700">
                  <a:solidFill>
                    <a:sysClr val="windowText" lastClr="000000"/>
                  </a:solidFill>
                  <a:prstDash val="solid"/>
                </a:ln>
                <a:solidFill>
                  <a:schemeClr val="accent1"/>
                </a:solidFill>
                <a:effectLst>
                  <a:outerShdw blurRad="41275" dist="20320" dir="1800000" algn="tl" rotWithShape="0">
                    <a:srgbClr val="000000">
                      <a:alpha val="40000"/>
                    </a:srgbClr>
                  </a:outerShdw>
                </a:effectLst>
                <a:latin typeface="Arial" pitchFamily="34" charset="0"/>
                <a:cs typeface="Arial" pitchFamily="34" charset="0"/>
              </a:rPr>
              <a:t>Another Problems with Mendeleev’s Table – The Argon / Potassium Issue</a:t>
            </a:r>
            <a:endParaRPr lang="en-TT" sz="3200" b="1" dirty="0">
              <a:ln w="12700">
                <a:solidFill>
                  <a:sysClr val="windowText" lastClr="000000"/>
                </a:solidFill>
                <a:prstDash val="solid"/>
              </a:ln>
              <a:solidFill>
                <a:schemeClr val="accent1"/>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3" name="Subtitle 2"/>
          <p:cNvSpPr>
            <a:spLocks noGrp="1"/>
          </p:cNvSpPr>
          <p:nvPr>
            <p:ph type="subTitle" idx="1"/>
          </p:nvPr>
        </p:nvSpPr>
        <p:spPr>
          <a:xfrm>
            <a:off x="251520" y="1124744"/>
            <a:ext cx="8640960" cy="5544616"/>
          </a:xfrm>
        </p:spPr>
        <p:txBody>
          <a:bodyPr>
            <a:normAutofit/>
          </a:bodyPr>
          <a:lstStyle/>
          <a:p>
            <a:pPr algn="l"/>
            <a:endParaRPr lang="en-TT" sz="2800" dirty="0" smtClean="0">
              <a:solidFill>
                <a:schemeClr val="tx1"/>
              </a:solidFill>
              <a:latin typeface="Arial" pitchFamily="34" charset="0"/>
              <a:cs typeface="Arial" pitchFamily="34" charset="0"/>
            </a:endParaRPr>
          </a:p>
          <a:p>
            <a:pPr algn="l"/>
            <a:endParaRPr lang="en-TT" sz="2800" dirty="0">
              <a:solidFill>
                <a:schemeClr val="tx1"/>
              </a:solidFill>
              <a:latin typeface="Arial" pitchFamily="34" charset="0"/>
              <a:cs typeface="Arial" pitchFamily="34" charset="0"/>
            </a:endParaRPr>
          </a:p>
          <a:p>
            <a:pPr algn="l"/>
            <a:endParaRPr lang="en-TT" sz="2800" dirty="0" smtClean="0">
              <a:solidFill>
                <a:schemeClr val="tx1"/>
              </a:solidFill>
              <a:latin typeface="Arial" pitchFamily="34" charset="0"/>
              <a:cs typeface="Arial" pitchFamily="34" charset="0"/>
            </a:endParaRPr>
          </a:p>
          <a:p>
            <a:pPr algn="l"/>
            <a:endParaRPr lang="en-TT" sz="2800" dirty="0">
              <a:solidFill>
                <a:schemeClr val="tx1"/>
              </a:solidFill>
              <a:latin typeface="Arial" pitchFamily="34" charset="0"/>
              <a:cs typeface="Arial" pitchFamily="34" charset="0"/>
            </a:endParaRPr>
          </a:p>
          <a:p>
            <a:pPr algn="l"/>
            <a:endParaRPr lang="en-TT" sz="2800" dirty="0" smtClean="0">
              <a:solidFill>
                <a:schemeClr val="tx1"/>
              </a:solidFill>
              <a:latin typeface="Arial" pitchFamily="34" charset="0"/>
              <a:cs typeface="Arial" pitchFamily="34" charset="0"/>
            </a:endParaRPr>
          </a:p>
          <a:p>
            <a:pPr algn="l"/>
            <a:endParaRPr lang="en-TT" sz="2800" dirty="0">
              <a:solidFill>
                <a:schemeClr val="tx1"/>
              </a:solidFill>
              <a:latin typeface="Arial" pitchFamily="34" charset="0"/>
              <a:cs typeface="Arial" pitchFamily="34" charset="0"/>
            </a:endParaRPr>
          </a:p>
          <a:p>
            <a:pPr algn="l"/>
            <a:endParaRPr lang="en-TT" sz="2800" dirty="0" smtClean="0">
              <a:solidFill>
                <a:schemeClr val="tx1"/>
              </a:solidFill>
              <a:latin typeface="Arial" pitchFamily="34" charset="0"/>
              <a:cs typeface="Arial" pitchFamily="34" charset="0"/>
            </a:endParaRPr>
          </a:p>
          <a:p>
            <a:pPr algn="l"/>
            <a:endParaRPr lang="en-TT" sz="2800" dirty="0">
              <a:solidFill>
                <a:schemeClr val="tx1"/>
              </a:solidFill>
              <a:latin typeface="Arial" pitchFamily="34" charset="0"/>
              <a:cs typeface="Arial" pitchFamily="34" charset="0"/>
            </a:endParaRPr>
          </a:p>
          <a:p>
            <a:pPr algn="l"/>
            <a:endParaRPr lang="en-TT" sz="2400" dirty="0">
              <a:solidFill>
                <a:schemeClr val="tx1"/>
              </a:solidFill>
              <a:latin typeface="Arial" pitchFamily="34" charset="0"/>
              <a:cs typeface="Arial" pitchFamily="34"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1023784915"/>
              </p:ext>
            </p:extLst>
          </p:nvPr>
        </p:nvGraphicFramePr>
        <p:xfrm>
          <a:off x="2699792" y="1340768"/>
          <a:ext cx="3600400" cy="1828800"/>
        </p:xfrm>
        <a:graphic>
          <a:graphicData uri="http://schemas.openxmlformats.org/drawingml/2006/table">
            <a:tbl>
              <a:tblPr firstRow="1" bandRow="1">
                <a:tableStyleId>{5C22544A-7EE6-4342-B048-85BDC9FD1C3A}</a:tableStyleId>
              </a:tblPr>
              <a:tblGrid>
                <a:gridCol w="1800200"/>
                <a:gridCol w="1800200"/>
              </a:tblGrid>
              <a:tr h="370840">
                <a:tc>
                  <a:txBody>
                    <a:bodyPr/>
                    <a:lstStyle/>
                    <a:p>
                      <a:pPr algn="ctr"/>
                      <a:r>
                        <a:rPr lang="en-TT" sz="2400" dirty="0" smtClean="0">
                          <a:latin typeface="Arial" pitchFamily="34" charset="0"/>
                          <a:cs typeface="Arial" pitchFamily="34" charset="0"/>
                        </a:rPr>
                        <a:t>Group</a:t>
                      </a:r>
                      <a:r>
                        <a:rPr lang="en-TT" sz="2400" baseline="0" dirty="0" smtClean="0">
                          <a:latin typeface="Arial" pitchFamily="34" charset="0"/>
                          <a:cs typeface="Arial" pitchFamily="34" charset="0"/>
                        </a:rPr>
                        <a:t> 0</a:t>
                      </a:r>
                      <a:endParaRPr lang="en-TT" sz="2400" dirty="0">
                        <a:latin typeface="Arial" pitchFamily="34" charset="0"/>
                        <a:cs typeface="Arial" pitchFamily="34" charset="0"/>
                      </a:endParaRPr>
                    </a:p>
                  </a:txBody>
                  <a:tcPr/>
                </a:tc>
                <a:tc>
                  <a:txBody>
                    <a:bodyPr/>
                    <a:lstStyle/>
                    <a:p>
                      <a:pPr algn="ctr"/>
                      <a:r>
                        <a:rPr lang="en-TT" sz="2400" dirty="0" smtClean="0">
                          <a:latin typeface="Arial" pitchFamily="34" charset="0"/>
                          <a:cs typeface="Arial" pitchFamily="34" charset="0"/>
                        </a:rPr>
                        <a:t>Group 1</a:t>
                      </a:r>
                      <a:endParaRPr lang="en-TT" sz="2400" dirty="0">
                        <a:latin typeface="Arial" pitchFamily="34" charset="0"/>
                        <a:cs typeface="Arial" pitchFamily="34" charset="0"/>
                      </a:endParaRPr>
                    </a:p>
                  </a:txBody>
                  <a:tcPr/>
                </a:tc>
              </a:tr>
              <a:tr h="370840">
                <a:tc>
                  <a:txBody>
                    <a:bodyPr/>
                    <a:lstStyle/>
                    <a:p>
                      <a:pPr algn="ctr"/>
                      <a:r>
                        <a:rPr lang="en-TT" sz="2400" dirty="0" smtClean="0">
                          <a:latin typeface="Arial" pitchFamily="34" charset="0"/>
                          <a:cs typeface="Arial" pitchFamily="34" charset="0"/>
                        </a:rPr>
                        <a:t>He</a:t>
                      </a:r>
                      <a:endParaRPr lang="en-TT" sz="2400" dirty="0">
                        <a:latin typeface="Arial" pitchFamily="34" charset="0"/>
                        <a:cs typeface="Arial" pitchFamily="34" charset="0"/>
                      </a:endParaRPr>
                    </a:p>
                  </a:txBody>
                  <a:tcPr/>
                </a:tc>
                <a:tc>
                  <a:txBody>
                    <a:bodyPr/>
                    <a:lstStyle/>
                    <a:p>
                      <a:pPr algn="ctr"/>
                      <a:r>
                        <a:rPr lang="en-TT" sz="2400" dirty="0" smtClean="0">
                          <a:latin typeface="Arial" pitchFamily="34" charset="0"/>
                          <a:cs typeface="Arial" pitchFamily="34" charset="0"/>
                        </a:rPr>
                        <a:t>Li</a:t>
                      </a:r>
                      <a:endParaRPr lang="en-TT" sz="2400" dirty="0">
                        <a:latin typeface="Arial" pitchFamily="34" charset="0"/>
                        <a:cs typeface="Arial" pitchFamily="34" charset="0"/>
                      </a:endParaRPr>
                    </a:p>
                  </a:txBody>
                  <a:tcPr/>
                </a:tc>
              </a:tr>
              <a:tr h="370840">
                <a:tc>
                  <a:txBody>
                    <a:bodyPr/>
                    <a:lstStyle/>
                    <a:p>
                      <a:pPr algn="ctr"/>
                      <a:r>
                        <a:rPr lang="en-TT" sz="2400" dirty="0" smtClean="0">
                          <a:latin typeface="Arial" pitchFamily="34" charset="0"/>
                          <a:cs typeface="Arial" pitchFamily="34" charset="0"/>
                        </a:rPr>
                        <a:t>Ne</a:t>
                      </a:r>
                      <a:endParaRPr lang="en-TT" sz="2400" dirty="0">
                        <a:latin typeface="Arial" pitchFamily="34" charset="0"/>
                        <a:cs typeface="Arial" pitchFamily="34" charset="0"/>
                      </a:endParaRPr>
                    </a:p>
                  </a:txBody>
                  <a:tcPr/>
                </a:tc>
                <a:tc>
                  <a:txBody>
                    <a:bodyPr/>
                    <a:lstStyle/>
                    <a:p>
                      <a:pPr algn="ctr"/>
                      <a:r>
                        <a:rPr lang="en-TT" sz="2400" dirty="0" smtClean="0">
                          <a:latin typeface="Arial" pitchFamily="34" charset="0"/>
                          <a:cs typeface="Arial" pitchFamily="34" charset="0"/>
                        </a:rPr>
                        <a:t>Na</a:t>
                      </a:r>
                      <a:endParaRPr lang="en-TT" sz="2400" dirty="0">
                        <a:latin typeface="Arial" pitchFamily="34" charset="0"/>
                        <a:cs typeface="Arial" pitchFamily="34" charset="0"/>
                      </a:endParaRPr>
                    </a:p>
                  </a:txBody>
                  <a:tcPr/>
                </a:tc>
              </a:tr>
              <a:tr h="370840">
                <a:tc>
                  <a:txBody>
                    <a:bodyPr/>
                    <a:lstStyle/>
                    <a:p>
                      <a:pPr algn="ctr"/>
                      <a:r>
                        <a:rPr lang="en-TT" sz="2400" dirty="0" smtClean="0">
                          <a:latin typeface="Arial" pitchFamily="34" charset="0"/>
                          <a:cs typeface="Arial" pitchFamily="34" charset="0"/>
                        </a:rPr>
                        <a:t>K</a:t>
                      </a:r>
                      <a:endParaRPr lang="en-TT" sz="2400" dirty="0">
                        <a:latin typeface="Arial" pitchFamily="34" charset="0"/>
                        <a:cs typeface="Arial" pitchFamily="34" charset="0"/>
                      </a:endParaRPr>
                    </a:p>
                  </a:txBody>
                  <a:tcPr/>
                </a:tc>
                <a:tc>
                  <a:txBody>
                    <a:bodyPr/>
                    <a:lstStyle/>
                    <a:p>
                      <a:pPr algn="ctr"/>
                      <a:r>
                        <a:rPr lang="en-TT" sz="2400" dirty="0" err="1" smtClean="0">
                          <a:latin typeface="Arial" pitchFamily="34" charset="0"/>
                          <a:cs typeface="Arial" pitchFamily="34" charset="0"/>
                        </a:rPr>
                        <a:t>Ar</a:t>
                      </a:r>
                      <a:endParaRPr lang="en-TT" sz="2400" dirty="0">
                        <a:latin typeface="Arial" pitchFamily="34" charset="0"/>
                        <a:cs typeface="Arial" pitchFamily="34" charset="0"/>
                      </a:endParaRPr>
                    </a:p>
                  </a:txBody>
                  <a:tcPr/>
                </a:tc>
              </a:tr>
            </a:tbl>
          </a:graphicData>
        </a:graphic>
      </p:graphicFrame>
      <p:sp>
        <p:nvSpPr>
          <p:cNvPr id="10" name="TextBox 9"/>
          <p:cNvSpPr txBox="1"/>
          <p:nvPr/>
        </p:nvSpPr>
        <p:spPr>
          <a:xfrm>
            <a:off x="467544" y="3717032"/>
            <a:ext cx="8352928" cy="2677656"/>
          </a:xfrm>
          <a:prstGeom prst="rect">
            <a:avLst/>
          </a:prstGeom>
          <a:noFill/>
        </p:spPr>
        <p:txBody>
          <a:bodyPr wrap="square" rtlCol="0">
            <a:spAutoFit/>
          </a:bodyPr>
          <a:lstStyle/>
          <a:p>
            <a:r>
              <a:rPr lang="en-TT" sz="2800" dirty="0" smtClean="0">
                <a:latin typeface="Arial" pitchFamily="34" charset="0"/>
                <a:cs typeface="Arial" pitchFamily="34" charset="0"/>
              </a:rPr>
              <a:t>Argon’s atomic weight is slightly </a:t>
            </a:r>
            <a:r>
              <a:rPr lang="en-TT" sz="2800" dirty="0" smtClean="0">
                <a:solidFill>
                  <a:srgbClr val="FF0000"/>
                </a:solidFill>
                <a:latin typeface="Arial" pitchFamily="34" charset="0"/>
                <a:cs typeface="Arial" pitchFamily="34" charset="0"/>
              </a:rPr>
              <a:t>higher</a:t>
            </a:r>
            <a:r>
              <a:rPr lang="en-TT" sz="2800" dirty="0" smtClean="0">
                <a:latin typeface="Arial" pitchFamily="34" charset="0"/>
                <a:cs typeface="Arial" pitchFamily="34" charset="0"/>
              </a:rPr>
              <a:t> than potassium’s. Putting elements in their </a:t>
            </a:r>
            <a:r>
              <a:rPr lang="en-TT" sz="2800" dirty="0" smtClean="0">
                <a:solidFill>
                  <a:srgbClr val="FF0000"/>
                </a:solidFill>
                <a:latin typeface="Arial" pitchFamily="34" charset="0"/>
                <a:cs typeface="Arial" pitchFamily="34" charset="0"/>
              </a:rPr>
              <a:t>correct order </a:t>
            </a:r>
            <a:r>
              <a:rPr lang="en-TT" sz="2800" dirty="0" smtClean="0">
                <a:latin typeface="Arial" pitchFamily="34" charset="0"/>
                <a:cs typeface="Arial" pitchFamily="34" charset="0"/>
              </a:rPr>
              <a:t>of </a:t>
            </a:r>
            <a:r>
              <a:rPr lang="en-TT" sz="2800" dirty="0" smtClean="0">
                <a:solidFill>
                  <a:srgbClr val="FF0000"/>
                </a:solidFill>
                <a:latin typeface="Arial" pitchFamily="34" charset="0"/>
                <a:cs typeface="Arial" pitchFamily="34" charset="0"/>
              </a:rPr>
              <a:t>increasing atomic weight </a:t>
            </a:r>
            <a:r>
              <a:rPr lang="en-TT" sz="2800" dirty="0" smtClean="0">
                <a:latin typeface="Arial" pitchFamily="34" charset="0"/>
                <a:cs typeface="Arial" pitchFamily="34" charset="0"/>
              </a:rPr>
              <a:t>would put </a:t>
            </a:r>
            <a:r>
              <a:rPr lang="en-TT" sz="2800" dirty="0" smtClean="0">
                <a:solidFill>
                  <a:srgbClr val="FF0000"/>
                </a:solidFill>
                <a:latin typeface="Arial" pitchFamily="34" charset="0"/>
                <a:cs typeface="Arial" pitchFamily="34" charset="0"/>
              </a:rPr>
              <a:t>argon</a:t>
            </a:r>
            <a:r>
              <a:rPr lang="en-TT" sz="2800" dirty="0" smtClean="0">
                <a:latin typeface="Arial" pitchFamily="34" charset="0"/>
                <a:cs typeface="Arial" pitchFamily="34" charset="0"/>
              </a:rPr>
              <a:t> into the same group as </a:t>
            </a:r>
            <a:r>
              <a:rPr lang="en-TT" sz="2800" dirty="0" smtClean="0">
                <a:solidFill>
                  <a:srgbClr val="FF0000"/>
                </a:solidFill>
                <a:latin typeface="Arial" pitchFamily="34" charset="0"/>
                <a:cs typeface="Arial" pitchFamily="34" charset="0"/>
              </a:rPr>
              <a:t>lithium and sodium</a:t>
            </a:r>
            <a:r>
              <a:rPr lang="en-TT" sz="2800" dirty="0" smtClean="0">
                <a:latin typeface="Arial" pitchFamily="34" charset="0"/>
                <a:cs typeface="Arial" pitchFamily="34" charset="0"/>
              </a:rPr>
              <a:t>, and </a:t>
            </a:r>
            <a:r>
              <a:rPr lang="en-TT" sz="2800" dirty="0" smtClean="0">
                <a:solidFill>
                  <a:srgbClr val="FF0000"/>
                </a:solidFill>
                <a:latin typeface="Arial" pitchFamily="34" charset="0"/>
                <a:cs typeface="Arial" pitchFamily="34" charset="0"/>
              </a:rPr>
              <a:t>potassium</a:t>
            </a:r>
            <a:r>
              <a:rPr lang="en-TT" sz="2800" dirty="0" smtClean="0">
                <a:latin typeface="Arial" pitchFamily="34" charset="0"/>
                <a:cs typeface="Arial" pitchFamily="34" charset="0"/>
              </a:rPr>
              <a:t> in with gases like </a:t>
            </a:r>
            <a:r>
              <a:rPr lang="en-TT" sz="2800" dirty="0" smtClean="0">
                <a:solidFill>
                  <a:srgbClr val="FF0000"/>
                </a:solidFill>
                <a:latin typeface="Arial" pitchFamily="34" charset="0"/>
                <a:cs typeface="Arial" pitchFamily="34" charset="0"/>
              </a:rPr>
              <a:t>neon</a:t>
            </a:r>
            <a:r>
              <a:rPr lang="en-TT" sz="2800" dirty="0" smtClean="0">
                <a:latin typeface="Arial" pitchFamily="34" charset="0"/>
                <a:cs typeface="Arial" pitchFamily="34" charset="0"/>
              </a:rPr>
              <a:t>. That’s obviously </a:t>
            </a:r>
            <a:r>
              <a:rPr lang="en-TT" sz="2800" dirty="0" smtClean="0">
                <a:solidFill>
                  <a:srgbClr val="FF0000"/>
                </a:solidFill>
                <a:latin typeface="Arial" pitchFamily="34" charset="0"/>
                <a:cs typeface="Arial" pitchFamily="34" charset="0"/>
              </a:rPr>
              <a:t>wrong!</a:t>
            </a:r>
            <a:endParaRPr lang="en-TT" sz="2800"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661073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xEl>
                                              <p:pRg st="0" end="0"/>
                                            </p:txEl>
                                          </p:spTgt>
                                        </p:tgtEl>
                                        <p:attrNameLst>
                                          <p:attrName>style.visibility</p:attrName>
                                        </p:attrNameLst>
                                      </p:cBhvr>
                                      <p:to>
                                        <p:strVal val="visible"/>
                                      </p:to>
                                    </p:set>
                                    <p:animEffect transition="in" filter="fade">
                                      <p:cBhvr>
                                        <p:cTn id="14" dur="1000"/>
                                        <p:tgtEl>
                                          <p:spTgt spid="10">
                                            <p:txEl>
                                              <p:pRg st="0" end="0"/>
                                            </p:txEl>
                                          </p:spTgt>
                                        </p:tgtEl>
                                      </p:cBhvr>
                                    </p:animEffect>
                                    <p:anim calcmode="lin" valueType="num">
                                      <p:cBhvr>
                                        <p:cTn id="15"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512" y="0"/>
            <a:ext cx="8784976" cy="1124744"/>
          </a:xfrm>
        </p:spPr>
        <p:txBody>
          <a:bodyPr>
            <a:normAutofit/>
          </a:bodyPr>
          <a:lstStyle/>
          <a:p>
            <a:r>
              <a:rPr lang="en-TT" sz="3200" b="1" dirty="0" smtClean="0">
                <a:ln w="12700">
                  <a:solidFill>
                    <a:sysClr val="windowText" lastClr="000000"/>
                  </a:solidFill>
                  <a:prstDash val="solid"/>
                </a:ln>
                <a:solidFill>
                  <a:schemeClr val="accent1"/>
                </a:solidFill>
                <a:effectLst>
                  <a:outerShdw blurRad="41275" dist="20320" dir="1800000" algn="tl" rotWithShape="0">
                    <a:srgbClr val="000000">
                      <a:alpha val="40000"/>
                    </a:srgbClr>
                  </a:outerShdw>
                </a:effectLst>
                <a:latin typeface="Arial" pitchFamily="34" charset="0"/>
                <a:cs typeface="Arial" pitchFamily="34" charset="0"/>
              </a:rPr>
              <a:t>Last Problems with Mendeleev’s Table – The need for sub-groups</a:t>
            </a:r>
            <a:endParaRPr lang="en-TT" sz="3200" b="1" dirty="0">
              <a:ln w="12700">
                <a:solidFill>
                  <a:sysClr val="windowText" lastClr="000000"/>
                </a:solidFill>
                <a:prstDash val="solid"/>
              </a:ln>
              <a:solidFill>
                <a:schemeClr val="accent1"/>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3" name="Subtitle 2"/>
          <p:cNvSpPr>
            <a:spLocks noGrp="1"/>
          </p:cNvSpPr>
          <p:nvPr>
            <p:ph type="subTitle" idx="1"/>
          </p:nvPr>
        </p:nvSpPr>
        <p:spPr>
          <a:xfrm>
            <a:off x="251520" y="1124744"/>
            <a:ext cx="8640960" cy="5544616"/>
          </a:xfrm>
        </p:spPr>
        <p:txBody>
          <a:bodyPr>
            <a:normAutofit/>
          </a:bodyPr>
          <a:lstStyle/>
          <a:p>
            <a:pPr algn="l"/>
            <a:endParaRPr lang="en-TT" sz="2800" dirty="0" smtClean="0">
              <a:solidFill>
                <a:schemeClr val="tx1"/>
              </a:solidFill>
              <a:latin typeface="Arial" pitchFamily="34" charset="0"/>
              <a:cs typeface="Arial" pitchFamily="34" charset="0"/>
            </a:endParaRPr>
          </a:p>
          <a:p>
            <a:pPr algn="l"/>
            <a:endParaRPr lang="en-TT" sz="2800" dirty="0">
              <a:solidFill>
                <a:schemeClr val="tx1"/>
              </a:solidFill>
              <a:latin typeface="Arial" pitchFamily="34" charset="0"/>
              <a:cs typeface="Arial" pitchFamily="34" charset="0"/>
            </a:endParaRPr>
          </a:p>
          <a:p>
            <a:pPr algn="l"/>
            <a:endParaRPr lang="en-TT" sz="2800" dirty="0" smtClean="0">
              <a:solidFill>
                <a:schemeClr val="tx1"/>
              </a:solidFill>
              <a:latin typeface="Arial" pitchFamily="34" charset="0"/>
              <a:cs typeface="Arial" pitchFamily="34" charset="0"/>
            </a:endParaRPr>
          </a:p>
          <a:p>
            <a:pPr algn="l"/>
            <a:endParaRPr lang="en-TT" sz="2800" dirty="0">
              <a:solidFill>
                <a:schemeClr val="tx1"/>
              </a:solidFill>
              <a:latin typeface="Arial" pitchFamily="34" charset="0"/>
              <a:cs typeface="Arial" pitchFamily="34" charset="0"/>
            </a:endParaRPr>
          </a:p>
          <a:p>
            <a:pPr algn="l"/>
            <a:endParaRPr lang="en-TT" sz="2800" dirty="0" smtClean="0">
              <a:solidFill>
                <a:schemeClr val="tx1"/>
              </a:solidFill>
              <a:latin typeface="Arial" pitchFamily="34" charset="0"/>
              <a:cs typeface="Arial" pitchFamily="34" charset="0"/>
            </a:endParaRPr>
          </a:p>
          <a:p>
            <a:pPr algn="l"/>
            <a:endParaRPr lang="en-TT" sz="2800" dirty="0">
              <a:solidFill>
                <a:schemeClr val="tx1"/>
              </a:solidFill>
              <a:latin typeface="Arial" pitchFamily="34" charset="0"/>
              <a:cs typeface="Arial" pitchFamily="34" charset="0"/>
            </a:endParaRPr>
          </a:p>
          <a:p>
            <a:pPr algn="l"/>
            <a:endParaRPr lang="en-TT" sz="2800" dirty="0" smtClean="0">
              <a:solidFill>
                <a:schemeClr val="tx1"/>
              </a:solidFill>
              <a:latin typeface="Arial" pitchFamily="34" charset="0"/>
              <a:cs typeface="Arial" pitchFamily="34" charset="0"/>
            </a:endParaRPr>
          </a:p>
          <a:p>
            <a:pPr algn="l"/>
            <a:endParaRPr lang="en-TT" sz="2800" dirty="0">
              <a:solidFill>
                <a:schemeClr val="tx1"/>
              </a:solidFill>
              <a:latin typeface="Arial" pitchFamily="34" charset="0"/>
              <a:cs typeface="Arial" pitchFamily="34" charset="0"/>
            </a:endParaRPr>
          </a:p>
          <a:p>
            <a:pPr algn="l"/>
            <a:endParaRPr lang="en-TT" sz="2400" dirty="0">
              <a:solidFill>
                <a:schemeClr val="tx1"/>
              </a:solidFill>
              <a:latin typeface="Arial" pitchFamily="34" charset="0"/>
              <a:cs typeface="Arial" pitchFamily="34" charset="0"/>
            </a:endParaRPr>
          </a:p>
        </p:txBody>
      </p:sp>
      <p:sp>
        <p:nvSpPr>
          <p:cNvPr id="10" name="TextBox 9"/>
          <p:cNvSpPr txBox="1"/>
          <p:nvPr/>
        </p:nvSpPr>
        <p:spPr>
          <a:xfrm>
            <a:off x="436324" y="1412776"/>
            <a:ext cx="8352928" cy="4401205"/>
          </a:xfrm>
          <a:prstGeom prst="rect">
            <a:avLst/>
          </a:prstGeom>
          <a:noFill/>
        </p:spPr>
        <p:txBody>
          <a:bodyPr wrap="square" rtlCol="0">
            <a:spAutoFit/>
          </a:bodyPr>
          <a:lstStyle/>
          <a:p>
            <a:r>
              <a:rPr lang="en-TT" sz="2800" dirty="0" smtClean="0">
                <a:latin typeface="Arial" pitchFamily="34" charset="0"/>
                <a:cs typeface="Arial" pitchFamily="34" charset="0"/>
              </a:rPr>
              <a:t>The need for </a:t>
            </a:r>
            <a:r>
              <a:rPr lang="en-TT" sz="2800" dirty="0" smtClean="0">
                <a:solidFill>
                  <a:srgbClr val="FF0000"/>
                </a:solidFill>
                <a:latin typeface="Arial" pitchFamily="34" charset="0"/>
                <a:cs typeface="Arial" pitchFamily="34" charset="0"/>
              </a:rPr>
              <a:t>sub-groups</a:t>
            </a:r>
            <a:r>
              <a:rPr lang="en-TT" sz="2800" dirty="0" smtClean="0">
                <a:latin typeface="Arial" pitchFamily="34" charset="0"/>
                <a:cs typeface="Arial" pitchFamily="34" charset="0"/>
              </a:rPr>
              <a:t> (starting in </a:t>
            </a:r>
            <a:r>
              <a:rPr lang="en-TT" sz="2800" dirty="0" smtClean="0">
                <a:solidFill>
                  <a:srgbClr val="FF0000"/>
                </a:solidFill>
                <a:latin typeface="Arial" pitchFamily="34" charset="0"/>
                <a:cs typeface="Arial" pitchFamily="34" charset="0"/>
              </a:rPr>
              <a:t>Period 4</a:t>
            </a:r>
            <a:r>
              <a:rPr lang="en-TT" sz="2800" dirty="0" smtClean="0">
                <a:latin typeface="Arial" pitchFamily="34" charset="0"/>
                <a:cs typeface="Arial" pitchFamily="34" charset="0"/>
              </a:rPr>
              <a:t>) is also awkward. </a:t>
            </a:r>
          </a:p>
          <a:p>
            <a:endParaRPr lang="en-TT" sz="2800" dirty="0">
              <a:latin typeface="Arial" pitchFamily="34" charset="0"/>
              <a:cs typeface="Arial" pitchFamily="34" charset="0"/>
            </a:endParaRPr>
          </a:p>
          <a:p>
            <a:r>
              <a:rPr lang="en-TT" sz="2800" dirty="0" smtClean="0">
                <a:latin typeface="Arial" pitchFamily="34" charset="0"/>
                <a:cs typeface="Arial" pitchFamily="34" charset="0"/>
              </a:rPr>
              <a:t>For example, </a:t>
            </a:r>
            <a:r>
              <a:rPr lang="en-TT" sz="2800" dirty="0" smtClean="0">
                <a:solidFill>
                  <a:srgbClr val="FF0000"/>
                </a:solidFill>
                <a:latin typeface="Arial" pitchFamily="34" charset="0"/>
                <a:cs typeface="Arial" pitchFamily="34" charset="0"/>
              </a:rPr>
              <a:t>lithium, sodium, potassium </a:t>
            </a:r>
            <a:r>
              <a:rPr lang="en-TT" sz="2800" dirty="0" smtClean="0">
                <a:latin typeface="Arial" pitchFamily="34" charset="0"/>
                <a:cs typeface="Arial" pitchFamily="34" charset="0"/>
              </a:rPr>
              <a:t>and rubidium are described as being in </a:t>
            </a:r>
            <a:r>
              <a:rPr lang="en-TT" sz="2800" dirty="0" smtClean="0">
                <a:solidFill>
                  <a:srgbClr val="FF0000"/>
                </a:solidFill>
                <a:latin typeface="Arial" pitchFamily="34" charset="0"/>
                <a:cs typeface="Arial" pitchFamily="34" charset="0"/>
              </a:rPr>
              <a:t>Group 1a</a:t>
            </a:r>
            <a:r>
              <a:rPr lang="en-TT" sz="2800" dirty="0" smtClean="0">
                <a:latin typeface="Arial" pitchFamily="34" charset="0"/>
                <a:cs typeface="Arial" pitchFamily="34" charset="0"/>
              </a:rPr>
              <a:t>; </a:t>
            </a:r>
            <a:r>
              <a:rPr lang="en-TT" sz="2800" dirty="0" smtClean="0">
                <a:solidFill>
                  <a:srgbClr val="FF0000"/>
                </a:solidFill>
                <a:latin typeface="Arial" pitchFamily="34" charset="0"/>
                <a:cs typeface="Arial" pitchFamily="34" charset="0"/>
              </a:rPr>
              <a:t>copper and silver </a:t>
            </a:r>
            <a:r>
              <a:rPr lang="en-TT" sz="2800" dirty="0" smtClean="0">
                <a:latin typeface="Arial" pitchFamily="34" charset="0"/>
                <a:cs typeface="Arial" pitchFamily="34" charset="0"/>
              </a:rPr>
              <a:t>are in </a:t>
            </a:r>
            <a:r>
              <a:rPr lang="en-TT" sz="2800" dirty="0" smtClean="0">
                <a:solidFill>
                  <a:srgbClr val="FF0000"/>
                </a:solidFill>
                <a:latin typeface="Arial" pitchFamily="34" charset="0"/>
                <a:cs typeface="Arial" pitchFamily="34" charset="0"/>
              </a:rPr>
              <a:t>Group 1b</a:t>
            </a:r>
            <a:r>
              <a:rPr lang="en-TT" sz="2800" dirty="0" smtClean="0">
                <a:latin typeface="Arial" pitchFamily="34" charset="0"/>
                <a:cs typeface="Arial" pitchFamily="34" charset="0"/>
              </a:rPr>
              <a:t>. There’s </a:t>
            </a:r>
            <a:r>
              <a:rPr lang="en-TT" sz="2800" dirty="0" smtClean="0">
                <a:solidFill>
                  <a:srgbClr val="FF0000"/>
                </a:solidFill>
                <a:latin typeface="Arial" pitchFamily="34" charset="0"/>
                <a:cs typeface="Arial" pitchFamily="34" charset="0"/>
              </a:rPr>
              <a:t>not much resemblance</a:t>
            </a:r>
            <a:r>
              <a:rPr lang="en-TT" sz="2800" dirty="0" smtClean="0">
                <a:latin typeface="Arial" pitchFamily="34" charset="0"/>
                <a:cs typeface="Arial" pitchFamily="34" charset="0"/>
              </a:rPr>
              <a:t> between the two sub-groups.</a:t>
            </a:r>
          </a:p>
          <a:p>
            <a:endParaRPr lang="en-TT" sz="2800" dirty="0">
              <a:latin typeface="Arial" pitchFamily="34" charset="0"/>
              <a:cs typeface="Arial" pitchFamily="34" charset="0"/>
            </a:endParaRPr>
          </a:p>
          <a:p>
            <a:r>
              <a:rPr lang="en-TT" sz="2800" dirty="0" smtClean="0">
                <a:latin typeface="Arial" pitchFamily="34" charset="0"/>
                <a:cs typeface="Arial" pitchFamily="34" charset="0"/>
              </a:rPr>
              <a:t>These problems are completely overcome in the modern version of the Periodic Table.</a:t>
            </a:r>
            <a:endParaRPr lang="en-TT" sz="2800" dirty="0">
              <a:latin typeface="Arial" pitchFamily="34" charset="0"/>
              <a:cs typeface="Arial" pitchFamily="34" charset="0"/>
            </a:endParaRPr>
          </a:p>
        </p:txBody>
      </p:sp>
    </p:spTree>
    <p:extLst>
      <p:ext uri="{BB962C8B-B14F-4D97-AF65-F5344CB8AC3E}">
        <p14:creationId xmlns:p14="http://schemas.microsoft.com/office/powerpoint/2010/main" val="2068646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fade">
                                      <p:cBhvr>
                                        <p:cTn id="12" dur="1000"/>
                                        <p:tgtEl>
                                          <p:spTgt spid="10">
                                            <p:txEl>
                                              <p:pRg st="2" end="2"/>
                                            </p:txEl>
                                          </p:spTgt>
                                        </p:tgtEl>
                                      </p:cBhvr>
                                    </p:animEffect>
                                    <p:anim calcmode="lin" valueType="num">
                                      <p:cBhvr>
                                        <p:cTn id="13"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10">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
                                            <p:txEl>
                                              <p:pRg st="4" end="4"/>
                                            </p:txEl>
                                          </p:spTgt>
                                        </p:tgtEl>
                                        <p:attrNameLst>
                                          <p:attrName>style.visibility</p:attrName>
                                        </p:attrNameLst>
                                      </p:cBhvr>
                                      <p:to>
                                        <p:strVal val="visible"/>
                                      </p:to>
                                    </p:set>
                                    <p:animEffect transition="in" filter="fade">
                                      <p:cBhvr>
                                        <p:cTn id="17" dur="1000"/>
                                        <p:tgtEl>
                                          <p:spTgt spid="10">
                                            <p:txEl>
                                              <p:pRg st="4" end="4"/>
                                            </p:txEl>
                                          </p:spTgt>
                                        </p:tgtEl>
                                      </p:cBhvr>
                                    </p:animEffect>
                                    <p:anim calcmode="lin" valueType="num">
                                      <p:cBhvr>
                                        <p:cTn id="18"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188640"/>
            <a:ext cx="7772400" cy="866527"/>
          </a:xfrm>
        </p:spPr>
        <p:txBody>
          <a:bodyPr/>
          <a:lstStyle/>
          <a:p>
            <a:r>
              <a:rPr lang="en-TT" b="1" dirty="0" smtClean="0">
                <a:ln w="12700">
                  <a:solidFill>
                    <a:sysClr val="windowText" lastClr="000000"/>
                  </a:solidFill>
                  <a:prstDash val="solid"/>
                </a:ln>
                <a:solidFill>
                  <a:schemeClr val="accent1"/>
                </a:solidFill>
                <a:effectLst>
                  <a:outerShdw blurRad="41275" dist="20320" dir="1800000" algn="tl" rotWithShape="0">
                    <a:srgbClr val="000000">
                      <a:alpha val="40000"/>
                    </a:srgbClr>
                  </a:outerShdw>
                </a:effectLst>
                <a:latin typeface="Arial" pitchFamily="34" charset="0"/>
                <a:cs typeface="Arial" pitchFamily="34" charset="0"/>
              </a:rPr>
              <a:t>The Modern Periodic Table</a:t>
            </a:r>
            <a:endParaRPr lang="en-TT" b="1" dirty="0">
              <a:ln w="12700">
                <a:solidFill>
                  <a:sysClr val="windowText" lastClr="000000"/>
                </a:solidFill>
                <a:prstDash val="solid"/>
              </a:ln>
              <a:solidFill>
                <a:schemeClr val="accent1"/>
              </a:solidFill>
              <a:effectLst>
                <a:outerShdw blurRad="41275" dist="20320" dir="1800000" algn="tl" rotWithShape="0">
                  <a:srgbClr val="000000">
                    <a:alpha val="40000"/>
                  </a:srgbClr>
                </a:outerShdw>
              </a:effectLst>
              <a:latin typeface="Arial" pitchFamily="34" charset="0"/>
              <a:cs typeface="Arial"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990600"/>
            <a:ext cx="8686799" cy="5592846"/>
          </a:xfrm>
          <a:prstGeom prst="rect">
            <a:avLst/>
          </a:prstGeom>
        </p:spPr>
      </p:pic>
    </p:spTree>
    <p:extLst>
      <p:ext uri="{BB962C8B-B14F-4D97-AF65-F5344CB8AC3E}">
        <p14:creationId xmlns:p14="http://schemas.microsoft.com/office/powerpoint/2010/main" val="3448307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52400"/>
            <a:ext cx="7772400" cy="612775"/>
          </a:xfrm>
        </p:spPr>
        <p:txBody>
          <a:bodyPr>
            <a:normAutofit fontScale="90000"/>
          </a:bodyPr>
          <a:lstStyle/>
          <a:p>
            <a:r>
              <a:rPr lang="en-US" b="1" dirty="0" smtClean="0">
                <a:ln w="12700">
                  <a:solidFill>
                    <a:sysClr val="windowText" lastClr="000000"/>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The Periodic Table</a:t>
            </a:r>
            <a:endParaRPr lang="en-US" b="1" dirty="0">
              <a:ln w="12700">
                <a:solidFill>
                  <a:sysClr val="windowText" lastClr="000000"/>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3" name="Subtitle 2"/>
          <p:cNvSpPr>
            <a:spLocks noGrp="1"/>
          </p:cNvSpPr>
          <p:nvPr>
            <p:ph type="subTitle" idx="1"/>
          </p:nvPr>
        </p:nvSpPr>
        <p:spPr>
          <a:xfrm>
            <a:off x="609600" y="762000"/>
            <a:ext cx="8229600" cy="1447800"/>
          </a:xfrm>
        </p:spPr>
        <p:txBody>
          <a:bodyPr>
            <a:normAutofit/>
          </a:bodyPr>
          <a:lstStyle/>
          <a:p>
            <a:pPr algn="l"/>
            <a:r>
              <a:rPr lang="en-US" sz="2800" dirty="0" smtClean="0">
                <a:solidFill>
                  <a:schemeClr val="tx1"/>
                </a:solidFill>
                <a:latin typeface="Arial" pitchFamily="34" charset="0"/>
                <a:cs typeface="Arial" pitchFamily="34" charset="0"/>
              </a:rPr>
              <a:t>There are </a:t>
            </a:r>
            <a:r>
              <a:rPr lang="en-US" sz="2800" dirty="0" smtClean="0">
                <a:solidFill>
                  <a:srgbClr val="FF0000"/>
                </a:solidFill>
                <a:latin typeface="Arial" pitchFamily="34" charset="0"/>
                <a:cs typeface="Arial" pitchFamily="34" charset="0"/>
              </a:rPr>
              <a:t>103</a:t>
            </a:r>
            <a:r>
              <a:rPr lang="en-US" sz="2800" dirty="0" smtClean="0">
                <a:solidFill>
                  <a:schemeClr val="tx1"/>
                </a:solidFill>
                <a:latin typeface="Arial" pitchFamily="34" charset="0"/>
                <a:cs typeface="Arial" pitchFamily="34" charset="0"/>
              </a:rPr>
              <a:t> different elements in the periodic table, arranged in order of </a:t>
            </a:r>
            <a:r>
              <a:rPr lang="en-US" sz="2800" dirty="0" smtClean="0">
                <a:solidFill>
                  <a:srgbClr val="FF0000"/>
                </a:solidFill>
                <a:latin typeface="Arial" pitchFamily="34" charset="0"/>
                <a:cs typeface="Arial" pitchFamily="34" charset="0"/>
              </a:rPr>
              <a:t>increasing atomic number</a:t>
            </a:r>
            <a:r>
              <a:rPr lang="en-US" sz="2800" dirty="0" smtClean="0">
                <a:solidFill>
                  <a:schemeClr val="tx1"/>
                </a:solidFill>
                <a:latin typeface="Arial" pitchFamily="34" charset="0"/>
                <a:cs typeface="Arial" pitchFamily="34" charset="0"/>
              </a:rPr>
              <a:t>.</a:t>
            </a:r>
          </a:p>
          <a:p>
            <a:pPr algn="l"/>
            <a:endParaRPr lang="en-US" sz="2800" dirty="0">
              <a:solidFill>
                <a:schemeClr val="tx1"/>
              </a:solidFill>
              <a:latin typeface="Arial" pitchFamily="34" charset="0"/>
              <a:cs typeface="Arial" pitchFamily="34" charset="0"/>
            </a:endParaRPr>
          </a:p>
        </p:txBody>
      </p:sp>
      <p:pic>
        <p:nvPicPr>
          <p:cNvPr id="4" name="Picture 3" descr="elements.gif"/>
          <p:cNvPicPr>
            <a:picLocks noChangeAspect="1"/>
          </p:cNvPicPr>
          <p:nvPr/>
        </p:nvPicPr>
        <p:blipFill>
          <a:blip r:embed="rId2"/>
          <a:stretch>
            <a:fillRect/>
          </a:stretch>
        </p:blipFill>
        <p:spPr>
          <a:xfrm>
            <a:off x="533400" y="2209800"/>
            <a:ext cx="8153400" cy="4267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
            <a:ext cx="7772400" cy="841375"/>
          </a:xfrm>
        </p:spPr>
        <p:txBody>
          <a:bodyPr>
            <a:normAutofit fontScale="90000"/>
          </a:bodyPr>
          <a:lstStyle/>
          <a:p>
            <a:r>
              <a:rPr lang="en-US" b="1" dirty="0" smtClean="0">
                <a:ln w="12700">
                  <a:solidFill>
                    <a:sysClr val="windowText" lastClr="000000"/>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Elements in the Periodic Table</a:t>
            </a:r>
            <a:endParaRPr lang="en-US" b="1" dirty="0">
              <a:ln w="12700">
                <a:solidFill>
                  <a:sysClr val="windowText" lastClr="000000"/>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3" name="Subtitle 2"/>
          <p:cNvSpPr>
            <a:spLocks noGrp="1"/>
          </p:cNvSpPr>
          <p:nvPr>
            <p:ph type="subTitle" idx="1"/>
          </p:nvPr>
        </p:nvSpPr>
        <p:spPr>
          <a:xfrm>
            <a:off x="457200" y="990600"/>
            <a:ext cx="8153400" cy="5410200"/>
          </a:xfrm>
        </p:spPr>
        <p:txBody>
          <a:bodyPr>
            <a:noAutofit/>
          </a:bodyPr>
          <a:lstStyle/>
          <a:p>
            <a:pPr algn="l"/>
            <a:r>
              <a:rPr lang="en-US" sz="2800" dirty="0" smtClean="0">
                <a:solidFill>
                  <a:schemeClr val="tx1"/>
                </a:solidFill>
                <a:latin typeface="Arial" pitchFamily="34" charset="0"/>
                <a:cs typeface="Arial" pitchFamily="34" charset="0"/>
              </a:rPr>
              <a:t>Elements in the Periodic Table can be divided into </a:t>
            </a:r>
            <a:r>
              <a:rPr lang="en-US" sz="2800" dirty="0" smtClean="0">
                <a:solidFill>
                  <a:srgbClr val="FF0000"/>
                </a:solidFill>
                <a:latin typeface="Arial" pitchFamily="34" charset="0"/>
                <a:cs typeface="Arial" pitchFamily="34" charset="0"/>
              </a:rPr>
              <a:t>metals</a:t>
            </a:r>
            <a:r>
              <a:rPr lang="en-US" sz="2800" dirty="0" smtClean="0">
                <a:solidFill>
                  <a:schemeClr val="tx1"/>
                </a:solidFill>
                <a:latin typeface="Arial" pitchFamily="34" charset="0"/>
                <a:cs typeface="Arial" pitchFamily="34" charset="0"/>
              </a:rPr>
              <a:t> and </a:t>
            </a:r>
            <a:r>
              <a:rPr lang="en-US" sz="2800" dirty="0" smtClean="0">
                <a:solidFill>
                  <a:srgbClr val="FF0000"/>
                </a:solidFill>
                <a:latin typeface="Arial" pitchFamily="34" charset="0"/>
                <a:cs typeface="Arial" pitchFamily="34" charset="0"/>
              </a:rPr>
              <a:t>non-metals</a:t>
            </a:r>
            <a:r>
              <a:rPr lang="en-US" sz="2800" dirty="0" smtClean="0">
                <a:solidFill>
                  <a:schemeClr val="tx1"/>
                </a:solidFill>
                <a:latin typeface="Arial" pitchFamily="34" charset="0"/>
                <a:cs typeface="Arial" pitchFamily="34" charset="0"/>
              </a:rPr>
              <a:t>, with the </a:t>
            </a:r>
            <a:r>
              <a:rPr lang="en-US" sz="2800" dirty="0" smtClean="0">
                <a:solidFill>
                  <a:srgbClr val="FF0000"/>
                </a:solidFill>
                <a:latin typeface="Arial" pitchFamily="34" charset="0"/>
                <a:cs typeface="Arial" pitchFamily="34" charset="0"/>
              </a:rPr>
              <a:t>metalloids</a:t>
            </a:r>
            <a:r>
              <a:rPr lang="en-US" sz="2800" dirty="0" smtClean="0">
                <a:solidFill>
                  <a:schemeClr val="tx1"/>
                </a:solidFill>
                <a:latin typeface="Arial" pitchFamily="34" charset="0"/>
                <a:cs typeface="Arial" pitchFamily="34" charset="0"/>
              </a:rPr>
              <a:t> being those elements which </a:t>
            </a:r>
            <a:r>
              <a:rPr lang="en-US" sz="2800" dirty="0" smtClean="0">
                <a:solidFill>
                  <a:srgbClr val="FF0000"/>
                </a:solidFill>
                <a:latin typeface="Arial" pitchFamily="34" charset="0"/>
                <a:cs typeface="Arial" pitchFamily="34" charset="0"/>
              </a:rPr>
              <a:t>border</a:t>
            </a:r>
            <a:r>
              <a:rPr lang="en-US" sz="2800" dirty="0" smtClean="0">
                <a:solidFill>
                  <a:schemeClr val="tx1"/>
                </a:solidFill>
                <a:latin typeface="Arial" pitchFamily="34" charset="0"/>
                <a:cs typeface="Arial" pitchFamily="34" charset="0"/>
              </a:rPr>
              <a:t> these two groups of elements.</a:t>
            </a:r>
          </a:p>
          <a:p>
            <a:pPr algn="l"/>
            <a:endParaRPr lang="en-US" sz="2800" dirty="0" smtClean="0">
              <a:solidFill>
                <a:schemeClr val="tx1"/>
              </a:solidFill>
              <a:latin typeface="Arial" pitchFamily="34" charset="0"/>
              <a:cs typeface="Arial" pitchFamily="34" charset="0"/>
            </a:endParaRPr>
          </a:p>
          <a:p>
            <a:pPr algn="l"/>
            <a:endParaRPr lang="en-US" sz="2800" dirty="0" smtClean="0">
              <a:solidFill>
                <a:schemeClr val="tx1"/>
              </a:solidFill>
              <a:latin typeface="Arial" pitchFamily="34" charset="0"/>
              <a:cs typeface="Arial" pitchFamily="34" charset="0"/>
            </a:endParaRPr>
          </a:p>
          <a:p>
            <a:pPr algn="l"/>
            <a:endParaRPr lang="en-US" sz="2800" dirty="0">
              <a:solidFill>
                <a:schemeClr val="tx1"/>
              </a:solidFill>
              <a:latin typeface="Arial" pitchFamily="34" charset="0"/>
              <a:cs typeface="Arial" pitchFamily="34" charset="0"/>
            </a:endParaRPr>
          </a:p>
        </p:txBody>
      </p:sp>
      <p:pic>
        <p:nvPicPr>
          <p:cNvPr id="1028" name="Picture 4" descr="http://www.chemtutor.com/images/pc.gif"/>
          <p:cNvPicPr>
            <a:picLocks noChangeAspect="1" noChangeArrowheads="1"/>
          </p:cNvPicPr>
          <p:nvPr/>
        </p:nvPicPr>
        <p:blipFill>
          <a:blip r:embed="rId2"/>
          <a:srcRect/>
          <a:stretch>
            <a:fillRect/>
          </a:stretch>
        </p:blipFill>
        <p:spPr bwMode="auto">
          <a:xfrm>
            <a:off x="457199" y="2735349"/>
            <a:ext cx="8257309" cy="389405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circle(out)">
                                      <p:cBhvr>
                                        <p:cTn id="7" dur="2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52400"/>
            <a:ext cx="8534400" cy="841375"/>
          </a:xfrm>
        </p:spPr>
        <p:txBody>
          <a:bodyPr>
            <a:normAutofit fontScale="90000"/>
          </a:bodyPr>
          <a:lstStyle/>
          <a:p>
            <a:r>
              <a:rPr lang="en-US" sz="4000" b="1" dirty="0" smtClean="0">
                <a:ln w="12700">
                  <a:solidFill>
                    <a:sysClr val="windowText" lastClr="000000"/>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Location of Metals, Non-Metals and Metalloids in the Periodic Table</a:t>
            </a:r>
            <a:endParaRPr lang="en-US" sz="4000" b="1" dirty="0">
              <a:ln w="12700">
                <a:solidFill>
                  <a:sysClr val="windowText" lastClr="000000"/>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3" name="Subtitle 2"/>
          <p:cNvSpPr>
            <a:spLocks noGrp="1"/>
          </p:cNvSpPr>
          <p:nvPr>
            <p:ph type="subTitle" idx="1"/>
          </p:nvPr>
        </p:nvSpPr>
        <p:spPr>
          <a:xfrm>
            <a:off x="457200" y="990600"/>
            <a:ext cx="8153400" cy="5410200"/>
          </a:xfrm>
        </p:spPr>
        <p:txBody>
          <a:bodyPr>
            <a:noAutofit/>
          </a:bodyPr>
          <a:lstStyle/>
          <a:p>
            <a:pPr algn="l"/>
            <a:endParaRPr lang="en-US" sz="2800" dirty="0" smtClean="0">
              <a:solidFill>
                <a:schemeClr val="tx1"/>
              </a:solidFill>
              <a:latin typeface="Arial" pitchFamily="34" charset="0"/>
              <a:cs typeface="Arial" pitchFamily="34" charset="0"/>
            </a:endParaRPr>
          </a:p>
          <a:p>
            <a:pPr algn="l"/>
            <a:r>
              <a:rPr lang="en-US" sz="2800" dirty="0" smtClean="0">
                <a:solidFill>
                  <a:schemeClr val="tx1"/>
                </a:solidFill>
                <a:latin typeface="Arial" pitchFamily="34" charset="0"/>
                <a:cs typeface="Arial" pitchFamily="34" charset="0"/>
              </a:rPr>
              <a:t>Look at the Periodic Table.</a:t>
            </a:r>
          </a:p>
          <a:p>
            <a:pPr algn="l"/>
            <a:r>
              <a:rPr lang="en-US" sz="2800" dirty="0" smtClean="0">
                <a:solidFill>
                  <a:schemeClr val="tx1"/>
                </a:solidFill>
                <a:latin typeface="Arial" pitchFamily="34" charset="0"/>
                <a:cs typeface="Arial" pitchFamily="34" charset="0"/>
              </a:rPr>
              <a:t>The solid line which runs from </a:t>
            </a:r>
            <a:r>
              <a:rPr lang="en-US" sz="2800" dirty="0" smtClean="0">
                <a:solidFill>
                  <a:srgbClr val="FF0000"/>
                </a:solidFill>
                <a:latin typeface="Arial" pitchFamily="34" charset="0"/>
                <a:cs typeface="Arial" pitchFamily="34" charset="0"/>
              </a:rPr>
              <a:t>above </a:t>
            </a:r>
            <a:r>
              <a:rPr lang="en-US" sz="2800" dirty="0" err="1" smtClean="0">
                <a:solidFill>
                  <a:srgbClr val="FF0000"/>
                </a:solidFill>
                <a:latin typeface="Arial" pitchFamily="34" charset="0"/>
                <a:cs typeface="Arial" pitchFamily="34" charset="0"/>
              </a:rPr>
              <a:t>aluminium</a:t>
            </a:r>
            <a:r>
              <a:rPr lang="en-US" sz="2800" dirty="0" smtClean="0">
                <a:solidFill>
                  <a:srgbClr val="FF0000"/>
                </a:solidFill>
                <a:latin typeface="Arial" pitchFamily="34" charset="0"/>
                <a:cs typeface="Arial" pitchFamily="34" charset="0"/>
              </a:rPr>
              <a:t> </a:t>
            </a:r>
            <a:r>
              <a:rPr lang="en-US" sz="2800" dirty="0" smtClean="0">
                <a:solidFill>
                  <a:schemeClr val="tx1"/>
                </a:solidFill>
                <a:latin typeface="Arial" pitchFamily="34" charset="0"/>
                <a:cs typeface="Arial" pitchFamily="34" charset="0"/>
              </a:rPr>
              <a:t>stepping down to </a:t>
            </a:r>
            <a:r>
              <a:rPr lang="en-US" sz="2800" dirty="0" smtClean="0">
                <a:solidFill>
                  <a:srgbClr val="FF0000"/>
                </a:solidFill>
                <a:latin typeface="Arial" pitchFamily="34" charset="0"/>
                <a:cs typeface="Arial" pitchFamily="34" charset="0"/>
              </a:rPr>
              <a:t>astatine</a:t>
            </a:r>
            <a:r>
              <a:rPr lang="en-US" sz="2800" dirty="0" smtClean="0">
                <a:solidFill>
                  <a:schemeClr val="tx1"/>
                </a:solidFill>
                <a:latin typeface="Arial" pitchFamily="34" charset="0"/>
                <a:cs typeface="Arial" pitchFamily="34" charset="0"/>
              </a:rPr>
              <a:t> divides the </a:t>
            </a:r>
            <a:r>
              <a:rPr lang="en-US" sz="2800" dirty="0" smtClean="0">
                <a:solidFill>
                  <a:srgbClr val="FF0000"/>
                </a:solidFill>
                <a:latin typeface="Arial" pitchFamily="34" charset="0"/>
                <a:cs typeface="Arial" pitchFamily="34" charset="0"/>
              </a:rPr>
              <a:t>metals and the non-metals</a:t>
            </a:r>
            <a:r>
              <a:rPr lang="en-US" sz="2800" dirty="0" smtClean="0">
                <a:solidFill>
                  <a:schemeClr val="tx1"/>
                </a:solidFill>
                <a:latin typeface="Arial" pitchFamily="34" charset="0"/>
                <a:cs typeface="Arial" pitchFamily="34" charset="0"/>
              </a:rPr>
              <a:t>. </a:t>
            </a:r>
          </a:p>
          <a:p>
            <a:pPr algn="l"/>
            <a:endParaRPr lang="en-US" sz="2800" dirty="0" smtClean="0">
              <a:solidFill>
                <a:schemeClr val="tx1"/>
              </a:solidFill>
              <a:latin typeface="Arial" pitchFamily="34" charset="0"/>
              <a:cs typeface="Arial" pitchFamily="34" charset="0"/>
            </a:endParaRPr>
          </a:p>
          <a:p>
            <a:pPr algn="l"/>
            <a:r>
              <a:rPr lang="en-US" sz="2800" dirty="0" smtClean="0">
                <a:solidFill>
                  <a:schemeClr val="tx1"/>
                </a:solidFill>
                <a:latin typeface="Arial" pitchFamily="34" charset="0"/>
                <a:cs typeface="Arial" pitchFamily="34" charset="0"/>
              </a:rPr>
              <a:t>All those elements to the </a:t>
            </a:r>
            <a:r>
              <a:rPr lang="en-US" sz="2800" dirty="0" smtClean="0">
                <a:solidFill>
                  <a:srgbClr val="FF0000"/>
                </a:solidFill>
                <a:latin typeface="Arial" pitchFamily="34" charset="0"/>
                <a:cs typeface="Arial" pitchFamily="34" charset="0"/>
              </a:rPr>
              <a:t>left</a:t>
            </a:r>
            <a:r>
              <a:rPr lang="en-US" sz="2800" dirty="0" smtClean="0">
                <a:solidFill>
                  <a:schemeClr val="tx1"/>
                </a:solidFill>
                <a:latin typeface="Arial" pitchFamily="34" charset="0"/>
                <a:cs typeface="Arial" pitchFamily="34" charset="0"/>
              </a:rPr>
              <a:t> of the line, </a:t>
            </a:r>
            <a:r>
              <a:rPr lang="en-US" sz="2800" dirty="0" smtClean="0">
                <a:solidFill>
                  <a:srgbClr val="FF0000"/>
                </a:solidFill>
                <a:latin typeface="Arial" pitchFamily="34" charset="0"/>
                <a:cs typeface="Arial" pitchFamily="34" charset="0"/>
              </a:rPr>
              <a:t>excluding hydrogen</a:t>
            </a:r>
            <a:r>
              <a:rPr lang="en-US" sz="2800" dirty="0" smtClean="0">
                <a:solidFill>
                  <a:schemeClr val="tx1"/>
                </a:solidFill>
                <a:latin typeface="Arial" pitchFamily="34" charset="0"/>
                <a:cs typeface="Arial" pitchFamily="34" charset="0"/>
              </a:rPr>
              <a:t>, are </a:t>
            </a:r>
            <a:r>
              <a:rPr lang="en-US" sz="2800" dirty="0" smtClean="0">
                <a:solidFill>
                  <a:srgbClr val="FF0000"/>
                </a:solidFill>
                <a:latin typeface="Arial" pitchFamily="34" charset="0"/>
                <a:cs typeface="Arial" pitchFamily="34" charset="0"/>
              </a:rPr>
              <a:t>metals</a:t>
            </a:r>
            <a:r>
              <a:rPr lang="en-US" sz="2800" dirty="0" smtClean="0">
                <a:solidFill>
                  <a:schemeClr val="tx1"/>
                </a:solidFill>
                <a:latin typeface="Arial" pitchFamily="34" charset="0"/>
                <a:cs typeface="Arial" pitchFamily="34" charset="0"/>
              </a:rPr>
              <a:t> and those to the </a:t>
            </a:r>
            <a:r>
              <a:rPr lang="en-US" sz="2800" dirty="0" smtClean="0">
                <a:solidFill>
                  <a:srgbClr val="FF0000"/>
                </a:solidFill>
                <a:latin typeface="Arial" pitchFamily="34" charset="0"/>
                <a:cs typeface="Arial" pitchFamily="34" charset="0"/>
              </a:rPr>
              <a:t>right</a:t>
            </a:r>
            <a:r>
              <a:rPr lang="en-US" sz="2800" dirty="0" smtClean="0">
                <a:solidFill>
                  <a:schemeClr val="tx1"/>
                </a:solidFill>
                <a:latin typeface="Arial" pitchFamily="34" charset="0"/>
                <a:cs typeface="Arial" pitchFamily="34" charset="0"/>
              </a:rPr>
              <a:t> of the line, </a:t>
            </a:r>
            <a:r>
              <a:rPr lang="en-US" sz="2800" dirty="0" smtClean="0">
                <a:solidFill>
                  <a:srgbClr val="FF0000"/>
                </a:solidFill>
                <a:latin typeface="Arial" pitchFamily="34" charset="0"/>
                <a:cs typeface="Arial" pitchFamily="34" charset="0"/>
              </a:rPr>
              <a:t>including hydrogen</a:t>
            </a:r>
            <a:r>
              <a:rPr lang="en-US" sz="2800" dirty="0" smtClean="0">
                <a:solidFill>
                  <a:schemeClr val="tx1"/>
                </a:solidFill>
                <a:latin typeface="Arial" pitchFamily="34" charset="0"/>
                <a:cs typeface="Arial" pitchFamily="34" charset="0"/>
              </a:rPr>
              <a:t>, are </a:t>
            </a:r>
            <a:r>
              <a:rPr lang="en-US" sz="2800" dirty="0" smtClean="0">
                <a:solidFill>
                  <a:srgbClr val="FF0000"/>
                </a:solidFill>
                <a:latin typeface="Arial" pitchFamily="34" charset="0"/>
                <a:cs typeface="Arial" pitchFamily="34" charset="0"/>
              </a:rPr>
              <a:t>non-metals</a:t>
            </a:r>
            <a:r>
              <a:rPr lang="en-US" sz="2800" dirty="0" smtClean="0">
                <a:solidFill>
                  <a:schemeClr val="tx1"/>
                </a:solidFill>
                <a:latin typeface="Arial" pitchFamily="34" charset="0"/>
                <a:cs typeface="Arial" pitchFamily="34" charset="0"/>
              </a:rPr>
              <a:t>.</a:t>
            </a:r>
          </a:p>
          <a:p>
            <a:pPr algn="l"/>
            <a:endParaRPr lang="en-US" sz="2800" dirty="0" smtClean="0">
              <a:solidFill>
                <a:schemeClr val="tx1"/>
              </a:solidFill>
              <a:latin typeface="Arial" pitchFamily="34" charset="0"/>
              <a:cs typeface="Arial" pitchFamily="34" charset="0"/>
            </a:endParaRPr>
          </a:p>
          <a:p>
            <a:pPr algn="l"/>
            <a:r>
              <a:rPr lang="en-US" sz="2800" dirty="0" smtClean="0">
                <a:solidFill>
                  <a:schemeClr val="tx1"/>
                </a:solidFill>
                <a:latin typeface="Arial" pitchFamily="34" charset="0"/>
                <a:cs typeface="Arial" pitchFamily="34" charset="0"/>
              </a:rPr>
              <a:t>Those elements which </a:t>
            </a:r>
            <a:r>
              <a:rPr lang="en-US" sz="2800" dirty="0" smtClean="0">
                <a:solidFill>
                  <a:srgbClr val="FF0000"/>
                </a:solidFill>
                <a:latin typeface="Arial" pitchFamily="34" charset="0"/>
                <a:cs typeface="Arial" pitchFamily="34" charset="0"/>
              </a:rPr>
              <a:t>border</a:t>
            </a:r>
            <a:r>
              <a:rPr lang="en-US" sz="2800" dirty="0" smtClean="0">
                <a:solidFill>
                  <a:schemeClr val="tx1"/>
                </a:solidFill>
                <a:latin typeface="Arial" pitchFamily="34" charset="0"/>
                <a:cs typeface="Arial" pitchFamily="34" charset="0"/>
              </a:rPr>
              <a:t> the line, </a:t>
            </a:r>
            <a:r>
              <a:rPr lang="en-US" sz="2800" dirty="0" err="1" smtClean="0">
                <a:solidFill>
                  <a:schemeClr val="tx1"/>
                </a:solidFill>
                <a:latin typeface="Arial" pitchFamily="34" charset="0"/>
                <a:cs typeface="Arial" pitchFamily="34" charset="0"/>
              </a:rPr>
              <a:t>eg</a:t>
            </a:r>
            <a:r>
              <a:rPr lang="en-US" sz="2800" dirty="0" smtClean="0">
                <a:solidFill>
                  <a:schemeClr val="tx1"/>
                </a:solidFill>
                <a:latin typeface="Arial" pitchFamily="34" charset="0"/>
                <a:cs typeface="Arial" pitchFamily="34" charset="0"/>
              </a:rPr>
              <a:t> </a:t>
            </a:r>
            <a:r>
              <a:rPr lang="en-US" sz="2800" dirty="0" smtClean="0">
                <a:solidFill>
                  <a:srgbClr val="FF0000"/>
                </a:solidFill>
                <a:latin typeface="Arial" pitchFamily="34" charset="0"/>
                <a:cs typeface="Arial" pitchFamily="34" charset="0"/>
              </a:rPr>
              <a:t>silicon</a:t>
            </a:r>
            <a:r>
              <a:rPr lang="en-US" sz="2800" dirty="0" smtClean="0">
                <a:solidFill>
                  <a:schemeClr val="tx1"/>
                </a:solidFill>
                <a:latin typeface="Arial" pitchFamily="34" charset="0"/>
                <a:cs typeface="Arial" pitchFamily="34" charset="0"/>
              </a:rPr>
              <a:t>, </a:t>
            </a:r>
            <a:r>
              <a:rPr lang="en-US" sz="2800" dirty="0" smtClean="0">
                <a:solidFill>
                  <a:srgbClr val="FF0000"/>
                </a:solidFill>
                <a:latin typeface="Arial" pitchFamily="34" charset="0"/>
                <a:cs typeface="Arial" pitchFamily="34" charset="0"/>
              </a:rPr>
              <a:t>arsenic</a:t>
            </a:r>
            <a:r>
              <a:rPr lang="en-US" sz="2800" dirty="0" smtClean="0">
                <a:solidFill>
                  <a:schemeClr val="tx1"/>
                </a:solidFill>
                <a:latin typeface="Arial" pitchFamily="34" charset="0"/>
                <a:cs typeface="Arial" pitchFamily="34" charset="0"/>
              </a:rPr>
              <a:t> and </a:t>
            </a:r>
            <a:r>
              <a:rPr lang="en-US" sz="2800" dirty="0" smtClean="0">
                <a:solidFill>
                  <a:srgbClr val="FF0000"/>
                </a:solidFill>
                <a:latin typeface="Arial" pitchFamily="34" charset="0"/>
                <a:cs typeface="Arial" pitchFamily="34" charset="0"/>
              </a:rPr>
              <a:t>germanium</a:t>
            </a:r>
            <a:r>
              <a:rPr lang="en-US" sz="2800" dirty="0" smtClean="0">
                <a:solidFill>
                  <a:schemeClr val="tx1"/>
                </a:solidFill>
                <a:latin typeface="Arial" pitchFamily="34" charset="0"/>
                <a:cs typeface="Arial" pitchFamily="34" charset="0"/>
              </a:rPr>
              <a:t> are </a:t>
            </a:r>
            <a:r>
              <a:rPr lang="en-US" sz="2800" dirty="0" smtClean="0">
                <a:solidFill>
                  <a:srgbClr val="FF0000"/>
                </a:solidFill>
                <a:latin typeface="Arial" pitchFamily="34" charset="0"/>
                <a:cs typeface="Arial" pitchFamily="34" charset="0"/>
              </a:rPr>
              <a:t>metalloids</a:t>
            </a:r>
            <a:r>
              <a:rPr lang="en-US" sz="2800" dirty="0" smtClean="0">
                <a:solidFill>
                  <a:schemeClr val="tx1"/>
                </a:solidFill>
                <a:latin typeface="Arial" pitchFamily="34" charset="0"/>
                <a:cs typeface="Arial" pitchFamily="34" charset="0"/>
              </a:rPr>
              <a:t>.</a:t>
            </a:r>
          </a:p>
          <a:p>
            <a:pPr algn="l"/>
            <a:endParaRPr lang="en-US" sz="2800" dirty="0" smtClean="0">
              <a:solidFill>
                <a:schemeClr val="tx1"/>
              </a:solidFill>
              <a:latin typeface="Arial" pitchFamily="34" charset="0"/>
              <a:cs typeface="Arial" pitchFamily="34" charset="0"/>
            </a:endParaRPr>
          </a:p>
          <a:p>
            <a:pPr algn="l"/>
            <a:endParaRPr lang="en-US" sz="2800"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anim calcmode="lin" valueType="num">
                                      <p:cBhvr>
                                        <p:cTn id="2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1000"/>
                                        <p:tgtEl>
                                          <p:spTgt spid="3">
                                            <p:txEl>
                                              <p:pRg st="6" end="6"/>
                                            </p:txEl>
                                          </p:spTgt>
                                        </p:tgtEl>
                                      </p:cBhvr>
                                    </p:animEffect>
                                    <p:anim calcmode="lin" valueType="num">
                                      <p:cBhvr>
                                        <p:cTn id="2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52400"/>
            <a:ext cx="8534400" cy="841375"/>
          </a:xfrm>
        </p:spPr>
        <p:txBody>
          <a:bodyPr>
            <a:normAutofit fontScale="90000"/>
          </a:bodyPr>
          <a:lstStyle/>
          <a:p>
            <a:r>
              <a:rPr lang="en-US" sz="4000" b="1" dirty="0" smtClean="0">
                <a:ln w="12700">
                  <a:solidFill>
                    <a:sysClr val="windowText" lastClr="000000"/>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Groups and Periods in the Periodic Table</a:t>
            </a:r>
            <a:endParaRPr lang="en-US" sz="4000" b="1" dirty="0">
              <a:ln w="12700">
                <a:solidFill>
                  <a:sysClr val="windowText" lastClr="000000"/>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3" name="Subtitle 2"/>
          <p:cNvSpPr>
            <a:spLocks noGrp="1"/>
          </p:cNvSpPr>
          <p:nvPr>
            <p:ph type="subTitle" idx="1"/>
          </p:nvPr>
        </p:nvSpPr>
        <p:spPr>
          <a:xfrm>
            <a:off x="457200" y="1143000"/>
            <a:ext cx="8153400" cy="5257800"/>
          </a:xfrm>
        </p:spPr>
        <p:txBody>
          <a:bodyPr>
            <a:noAutofit/>
          </a:bodyPr>
          <a:lstStyle/>
          <a:p>
            <a:pPr algn="l"/>
            <a:r>
              <a:rPr lang="en-US" sz="2800" dirty="0" smtClean="0">
                <a:solidFill>
                  <a:schemeClr val="tx1"/>
                </a:solidFill>
                <a:latin typeface="Arial" pitchFamily="34" charset="0"/>
                <a:cs typeface="Arial" pitchFamily="34" charset="0"/>
              </a:rPr>
              <a:t>The Periodic Table consists of </a:t>
            </a:r>
            <a:r>
              <a:rPr lang="en-US" sz="2800" dirty="0" smtClean="0">
                <a:solidFill>
                  <a:srgbClr val="FF0000"/>
                </a:solidFill>
                <a:latin typeface="Arial" pitchFamily="34" charset="0"/>
                <a:cs typeface="Arial" pitchFamily="34" charset="0"/>
              </a:rPr>
              <a:t>vertical columns </a:t>
            </a:r>
            <a:r>
              <a:rPr lang="en-US" sz="2800" dirty="0" smtClean="0">
                <a:solidFill>
                  <a:schemeClr val="tx1"/>
                </a:solidFill>
                <a:latin typeface="Arial" pitchFamily="34" charset="0"/>
                <a:cs typeface="Arial" pitchFamily="34" charset="0"/>
              </a:rPr>
              <a:t>called </a:t>
            </a:r>
            <a:r>
              <a:rPr lang="en-US" sz="2800" dirty="0" smtClean="0">
                <a:solidFill>
                  <a:srgbClr val="FF0000"/>
                </a:solidFill>
                <a:latin typeface="Arial" pitchFamily="34" charset="0"/>
                <a:cs typeface="Arial" pitchFamily="34" charset="0"/>
              </a:rPr>
              <a:t>groups</a:t>
            </a:r>
            <a:r>
              <a:rPr lang="en-US" sz="2800" dirty="0" smtClean="0">
                <a:solidFill>
                  <a:schemeClr val="tx1"/>
                </a:solidFill>
                <a:latin typeface="Arial" pitchFamily="34" charset="0"/>
                <a:cs typeface="Arial" pitchFamily="34" charset="0"/>
              </a:rPr>
              <a:t> and </a:t>
            </a:r>
            <a:r>
              <a:rPr lang="en-US" sz="2800" dirty="0" smtClean="0">
                <a:solidFill>
                  <a:srgbClr val="FF0000"/>
                </a:solidFill>
                <a:latin typeface="Arial" pitchFamily="34" charset="0"/>
                <a:cs typeface="Arial" pitchFamily="34" charset="0"/>
              </a:rPr>
              <a:t>horizontal rows </a:t>
            </a:r>
            <a:r>
              <a:rPr lang="en-US" sz="2800" dirty="0" smtClean="0">
                <a:solidFill>
                  <a:schemeClr val="tx1"/>
                </a:solidFill>
                <a:latin typeface="Arial" pitchFamily="34" charset="0"/>
                <a:cs typeface="Arial" pitchFamily="34" charset="0"/>
              </a:rPr>
              <a:t>called </a:t>
            </a:r>
            <a:r>
              <a:rPr lang="en-US" sz="2800" dirty="0" smtClean="0">
                <a:solidFill>
                  <a:srgbClr val="FF0000"/>
                </a:solidFill>
                <a:latin typeface="Arial" pitchFamily="34" charset="0"/>
                <a:cs typeface="Arial" pitchFamily="34" charset="0"/>
              </a:rPr>
              <a:t>periods</a:t>
            </a:r>
            <a:r>
              <a:rPr lang="en-US" sz="2800" dirty="0" smtClean="0">
                <a:solidFill>
                  <a:schemeClr val="tx1"/>
                </a:solidFill>
                <a:latin typeface="Arial" pitchFamily="34" charset="0"/>
                <a:cs typeface="Arial" pitchFamily="34" charset="0"/>
              </a:rPr>
              <a:t>.</a:t>
            </a:r>
          </a:p>
          <a:p>
            <a:pPr algn="l"/>
            <a:endParaRPr lang="en-US" sz="7200" dirty="0">
              <a:solidFill>
                <a:schemeClr val="tx1"/>
              </a:solidFill>
              <a:latin typeface="Arial" pitchFamily="34" charset="0"/>
              <a:cs typeface="Arial" pitchFamily="34" charset="0"/>
            </a:endParaRPr>
          </a:p>
        </p:txBody>
      </p:sp>
      <p:pic>
        <p:nvPicPr>
          <p:cNvPr id="4" name="Picture 3" descr="vertical_vs_horizontal.jpg"/>
          <p:cNvPicPr>
            <a:picLocks noChangeAspect="1"/>
          </p:cNvPicPr>
          <p:nvPr/>
        </p:nvPicPr>
        <p:blipFill>
          <a:blip r:embed="rId2"/>
          <a:stretch>
            <a:fillRect/>
          </a:stretch>
        </p:blipFill>
        <p:spPr>
          <a:xfrm>
            <a:off x="1676400" y="2286000"/>
            <a:ext cx="5562600" cy="4309920"/>
          </a:xfrm>
          <a:prstGeom prst="rect">
            <a:avLst/>
          </a:prstGeom>
        </p:spPr>
      </p:pic>
      <p:sp>
        <p:nvSpPr>
          <p:cNvPr id="5" name="Rounded Rectangle 4"/>
          <p:cNvSpPr/>
          <p:nvPr/>
        </p:nvSpPr>
        <p:spPr>
          <a:xfrm>
            <a:off x="1524000" y="6248400"/>
            <a:ext cx="685800" cy="4572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52400"/>
            <a:ext cx="8534400" cy="841375"/>
          </a:xfrm>
        </p:spPr>
        <p:txBody>
          <a:bodyPr>
            <a:normAutofit/>
          </a:bodyPr>
          <a:lstStyle/>
          <a:p>
            <a:r>
              <a:rPr lang="en-US" sz="4000" b="1" dirty="0" smtClean="0">
                <a:ln w="12700">
                  <a:solidFill>
                    <a:sysClr val="windowText" lastClr="000000"/>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Groups in the Periodic Table</a:t>
            </a:r>
            <a:endParaRPr lang="en-US" sz="4000" b="1" dirty="0">
              <a:ln w="12700">
                <a:solidFill>
                  <a:sysClr val="windowText" lastClr="000000"/>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143000"/>
            <a:ext cx="80772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04800" y="5181600"/>
            <a:ext cx="8534400" cy="954107"/>
          </a:xfrm>
          <a:prstGeom prst="rect">
            <a:avLst/>
          </a:prstGeom>
          <a:noFill/>
        </p:spPr>
        <p:txBody>
          <a:bodyPr wrap="square" rtlCol="0">
            <a:spAutoFit/>
          </a:bodyPr>
          <a:lstStyle/>
          <a:p>
            <a:r>
              <a:rPr lang="en-TT" sz="2800" dirty="0" smtClean="0">
                <a:latin typeface="Times New Roman" pitchFamily="18" charset="0"/>
                <a:cs typeface="Times New Roman" pitchFamily="18" charset="0"/>
              </a:rPr>
              <a:t>Look at your copy of the Periodic Table. </a:t>
            </a:r>
          </a:p>
          <a:p>
            <a:r>
              <a:rPr lang="en-TT" sz="2800" dirty="0" smtClean="0">
                <a:latin typeface="Times New Roman" pitchFamily="18" charset="0"/>
                <a:cs typeface="Times New Roman" pitchFamily="18" charset="0"/>
              </a:rPr>
              <a:t>How many groups are there?</a:t>
            </a:r>
            <a:endParaRPr lang="en-TT" sz="2800" dirty="0">
              <a:latin typeface="Times New Roman" pitchFamily="18" charset="0"/>
              <a:cs typeface="Times New Roman" pitchFamily="18" charset="0"/>
            </a:endParaRPr>
          </a:p>
        </p:txBody>
      </p:sp>
    </p:spTree>
    <p:extLst>
      <p:ext uri="{BB962C8B-B14F-4D97-AF65-F5344CB8AC3E}">
        <p14:creationId xmlns:p14="http://schemas.microsoft.com/office/powerpoint/2010/main" val="32381967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52400"/>
            <a:ext cx="8534400" cy="841375"/>
          </a:xfrm>
        </p:spPr>
        <p:txBody>
          <a:bodyPr>
            <a:normAutofit/>
          </a:bodyPr>
          <a:lstStyle/>
          <a:p>
            <a:r>
              <a:rPr lang="en-US" sz="4000" b="1" dirty="0" smtClean="0">
                <a:ln w="12700">
                  <a:solidFill>
                    <a:sysClr val="windowText" lastClr="000000"/>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Periods in the Periodic Table</a:t>
            </a:r>
            <a:endParaRPr lang="en-US" sz="4000" b="1" dirty="0">
              <a:ln w="12700">
                <a:solidFill>
                  <a:sysClr val="windowText" lastClr="000000"/>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5" name="TextBox 4"/>
          <p:cNvSpPr txBox="1"/>
          <p:nvPr/>
        </p:nvSpPr>
        <p:spPr>
          <a:xfrm>
            <a:off x="304800" y="5181600"/>
            <a:ext cx="8534400" cy="954107"/>
          </a:xfrm>
          <a:prstGeom prst="rect">
            <a:avLst/>
          </a:prstGeom>
          <a:noFill/>
        </p:spPr>
        <p:txBody>
          <a:bodyPr wrap="square" rtlCol="0">
            <a:spAutoFit/>
          </a:bodyPr>
          <a:lstStyle/>
          <a:p>
            <a:r>
              <a:rPr lang="en-TT" sz="2800" dirty="0" smtClean="0">
                <a:latin typeface="Times New Roman" pitchFamily="18" charset="0"/>
                <a:cs typeface="Times New Roman" pitchFamily="18" charset="0"/>
              </a:rPr>
              <a:t>Look at your copy of the Periodic Table. </a:t>
            </a:r>
          </a:p>
          <a:p>
            <a:r>
              <a:rPr lang="en-TT" sz="2800" dirty="0" smtClean="0">
                <a:latin typeface="Times New Roman" pitchFamily="18" charset="0"/>
                <a:cs typeface="Times New Roman" pitchFamily="18" charset="0"/>
              </a:rPr>
              <a:t>How many periods are there?</a:t>
            </a:r>
            <a:endParaRPr lang="en-TT" sz="2800"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066800"/>
            <a:ext cx="8153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45693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52400"/>
            <a:ext cx="8534400" cy="841375"/>
          </a:xfrm>
        </p:spPr>
        <p:txBody>
          <a:bodyPr>
            <a:normAutofit fontScale="90000"/>
          </a:bodyPr>
          <a:lstStyle/>
          <a:p>
            <a:r>
              <a:rPr lang="en-US" sz="4000" b="1" dirty="0" smtClean="0">
                <a:ln w="12700">
                  <a:solidFill>
                    <a:sysClr val="windowText" lastClr="000000"/>
                  </a:solidFill>
                  <a:prstDash val="solid"/>
                </a:ln>
                <a:solidFill>
                  <a:srgbClr val="983886"/>
                </a:solidFill>
                <a:effectLst>
                  <a:outerShdw blurRad="41275" dist="20320" dir="1800000" algn="tl" rotWithShape="0">
                    <a:srgbClr val="000000">
                      <a:alpha val="40000"/>
                    </a:srgbClr>
                  </a:outerShdw>
                </a:effectLst>
                <a:latin typeface="Arial" pitchFamily="34" charset="0"/>
                <a:cs typeface="Arial" pitchFamily="34" charset="0"/>
              </a:rPr>
              <a:t>Groups and Periods in the </a:t>
            </a:r>
            <a:br>
              <a:rPr lang="en-US" sz="4000" b="1" dirty="0" smtClean="0">
                <a:ln w="12700">
                  <a:solidFill>
                    <a:sysClr val="windowText" lastClr="000000"/>
                  </a:solidFill>
                  <a:prstDash val="solid"/>
                </a:ln>
                <a:solidFill>
                  <a:srgbClr val="983886"/>
                </a:solidFill>
                <a:effectLst>
                  <a:outerShdw blurRad="41275" dist="20320" dir="1800000" algn="tl" rotWithShape="0">
                    <a:srgbClr val="000000">
                      <a:alpha val="40000"/>
                    </a:srgbClr>
                  </a:outerShdw>
                </a:effectLst>
                <a:latin typeface="Arial" pitchFamily="34" charset="0"/>
                <a:cs typeface="Arial" pitchFamily="34" charset="0"/>
              </a:rPr>
            </a:br>
            <a:r>
              <a:rPr lang="en-US" sz="4000" b="1" dirty="0" smtClean="0">
                <a:ln w="12700">
                  <a:solidFill>
                    <a:sysClr val="windowText" lastClr="000000"/>
                  </a:solidFill>
                  <a:prstDash val="solid"/>
                </a:ln>
                <a:solidFill>
                  <a:srgbClr val="983886"/>
                </a:solidFill>
                <a:effectLst>
                  <a:outerShdw blurRad="41275" dist="20320" dir="1800000" algn="tl" rotWithShape="0">
                    <a:srgbClr val="000000">
                      <a:alpha val="40000"/>
                    </a:srgbClr>
                  </a:outerShdw>
                </a:effectLst>
                <a:latin typeface="Arial" pitchFamily="34" charset="0"/>
                <a:cs typeface="Arial" pitchFamily="34" charset="0"/>
              </a:rPr>
              <a:t>Periodic Table</a:t>
            </a:r>
            <a:endParaRPr lang="en-US" sz="4000" b="1" dirty="0">
              <a:ln w="12700">
                <a:solidFill>
                  <a:sysClr val="windowText" lastClr="000000"/>
                </a:solidFill>
                <a:prstDash val="solid"/>
              </a:ln>
              <a:solidFill>
                <a:srgbClr val="983886"/>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3" name="Subtitle 2"/>
          <p:cNvSpPr>
            <a:spLocks noGrp="1"/>
          </p:cNvSpPr>
          <p:nvPr>
            <p:ph type="subTitle" idx="1"/>
          </p:nvPr>
        </p:nvSpPr>
        <p:spPr>
          <a:xfrm>
            <a:off x="457200" y="1143000"/>
            <a:ext cx="8153400" cy="5257800"/>
          </a:xfrm>
        </p:spPr>
        <p:txBody>
          <a:bodyPr>
            <a:noAutofit/>
          </a:bodyPr>
          <a:lstStyle/>
          <a:p>
            <a:pPr algn="l"/>
            <a:r>
              <a:rPr lang="en-US" sz="2800" dirty="0" smtClean="0">
                <a:solidFill>
                  <a:schemeClr val="tx1"/>
                </a:solidFill>
                <a:latin typeface="Arial" pitchFamily="34" charset="0"/>
                <a:cs typeface="Arial" pitchFamily="34" charset="0"/>
              </a:rPr>
              <a:t>There are </a:t>
            </a:r>
            <a:r>
              <a:rPr lang="en-US" sz="2800" dirty="0" smtClean="0">
                <a:solidFill>
                  <a:srgbClr val="FF0000"/>
                </a:solidFill>
                <a:latin typeface="Arial" pitchFamily="34" charset="0"/>
                <a:cs typeface="Arial" pitchFamily="34" charset="0"/>
              </a:rPr>
              <a:t>18 groups </a:t>
            </a:r>
            <a:r>
              <a:rPr lang="en-US" sz="2800" dirty="0" smtClean="0">
                <a:solidFill>
                  <a:schemeClr val="tx1"/>
                </a:solidFill>
                <a:latin typeface="Arial" pitchFamily="34" charset="0"/>
                <a:cs typeface="Arial" pitchFamily="34" charset="0"/>
              </a:rPr>
              <a:t>in the Periodic Table, but only </a:t>
            </a:r>
            <a:r>
              <a:rPr lang="en-US" sz="2800" dirty="0" smtClean="0">
                <a:solidFill>
                  <a:srgbClr val="FF0000"/>
                </a:solidFill>
                <a:latin typeface="Arial" pitchFamily="34" charset="0"/>
                <a:cs typeface="Arial" pitchFamily="34" charset="0"/>
              </a:rPr>
              <a:t>8</a:t>
            </a:r>
            <a:r>
              <a:rPr lang="en-US" sz="2800" dirty="0" smtClean="0">
                <a:solidFill>
                  <a:schemeClr val="tx1"/>
                </a:solidFill>
                <a:latin typeface="Arial" pitchFamily="34" charset="0"/>
                <a:cs typeface="Arial" pitchFamily="34" charset="0"/>
              </a:rPr>
              <a:t> of the groups are numbered; the </a:t>
            </a:r>
            <a:r>
              <a:rPr lang="en-US" sz="2800" dirty="0" smtClean="0">
                <a:solidFill>
                  <a:srgbClr val="FF0000"/>
                </a:solidFill>
                <a:latin typeface="Arial" pitchFamily="34" charset="0"/>
                <a:cs typeface="Arial" pitchFamily="34" charset="0"/>
              </a:rPr>
              <a:t>first two </a:t>
            </a:r>
            <a:r>
              <a:rPr lang="en-US" sz="2800" dirty="0" smtClean="0">
                <a:solidFill>
                  <a:schemeClr val="tx1"/>
                </a:solidFill>
                <a:latin typeface="Arial" pitchFamily="34" charset="0"/>
                <a:cs typeface="Arial" pitchFamily="34" charset="0"/>
              </a:rPr>
              <a:t>and the </a:t>
            </a:r>
            <a:r>
              <a:rPr lang="en-US" sz="2800" dirty="0" smtClean="0">
                <a:solidFill>
                  <a:srgbClr val="FF0000"/>
                </a:solidFill>
                <a:latin typeface="Arial" pitchFamily="34" charset="0"/>
                <a:cs typeface="Arial" pitchFamily="34" charset="0"/>
              </a:rPr>
              <a:t>last six</a:t>
            </a:r>
            <a:r>
              <a:rPr lang="en-US" sz="2800" dirty="0" smtClean="0">
                <a:solidFill>
                  <a:schemeClr val="tx1"/>
                </a:solidFill>
                <a:latin typeface="Arial" pitchFamily="34" charset="0"/>
                <a:cs typeface="Arial" pitchFamily="34" charset="0"/>
              </a:rPr>
              <a:t>.</a:t>
            </a:r>
          </a:p>
          <a:p>
            <a:pPr algn="l"/>
            <a:endParaRPr lang="en-US" sz="2800" dirty="0" smtClean="0">
              <a:solidFill>
                <a:schemeClr val="tx1"/>
              </a:solidFill>
              <a:latin typeface="Arial" pitchFamily="34" charset="0"/>
              <a:cs typeface="Arial" pitchFamily="34" charset="0"/>
            </a:endParaRPr>
          </a:p>
          <a:p>
            <a:pPr algn="l"/>
            <a:r>
              <a:rPr lang="en-US" sz="2800" dirty="0" smtClean="0">
                <a:solidFill>
                  <a:schemeClr val="tx1"/>
                </a:solidFill>
                <a:latin typeface="Arial" pitchFamily="34" charset="0"/>
                <a:cs typeface="Arial" pitchFamily="34" charset="0"/>
              </a:rPr>
              <a:t>The columns that lie </a:t>
            </a:r>
            <a:r>
              <a:rPr lang="en-US" sz="2800" dirty="0" smtClean="0">
                <a:solidFill>
                  <a:srgbClr val="FF0000"/>
                </a:solidFill>
                <a:latin typeface="Arial" pitchFamily="34" charset="0"/>
                <a:cs typeface="Arial" pitchFamily="34" charset="0"/>
              </a:rPr>
              <a:t>between Group II and Group III</a:t>
            </a:r>
            <a:r>
              <a:rPr lang="en-US" sz="2800" dirty="0" smtClean="0">
                <a:solidFill>
                  <a:schemeClr val="tx1"/>
                </a:solidFill>
                <a:latin typeface="Arial" pitchFamily="34" charset="0"/>
                <a:cs typeface="Arial" pitchFamily="34" charset="0"/>
              </a:rPr>
              <a:t> are known as the </a:t>
            </a:r>
            <a:r>
              <a:rPr lang="en-US" sz="2800" dirty="0" smtClean="0">
                <a:solidFill>
                  <a:srgbClr val="FF0000"/>
                </a:solidFill>
                <a:latin typeface="Arial" pitchFamily="34" charset="0"/>
                <a:cs typeface="Arial" pitchFamily="34" charset="0"/>
              </a:rPr>
              <a:t>transition elements </a:t>
            </a:r>
            <a:r>
              <a:rPr lang="en-US" sz="2800" dirty="0" smtClean="0">
                <a:solidFill>
                  <a:schemeClr val="tx1"/>
                </a:solidFill>
                <a:latin typeface="Arial" pitchFamily="34" charset="0"/>
                <a:cs typeface="Arial" pitchFamily="34" charset="0"/>
              </a:rPr>
              <a:t>(or metals).</a:t>
            </a:r>
          </a:p>
          <a:p>
            <a:pPr algn="l"/>
            <a:endParaRPr lang="en-US" sz="2800" dirty="0" smtClean="0">
              <a:solidFill>
                <a:schemeClr val="tx1"/>
              </a:solidFill>
              <a:latin typeface="Arial" pitchFamily="34" charset="0"/>
              <a:cs typeface="Arial" pitchFamily="34" charset="0"/>
            </a:endParaRPr>
          </a:p>
          <a:p>
            <a:pPr algn="l"/>
            <a:r>
              <a:rPr lang="en-US" sz="2800" dirty="0" smtClean="0">
                <a:solidFill>
                  <a:schemeClr val="tx1"/>
                </a:solidFill>
                <a:latin typeface="Arial" pitchFamily="34" charset="0"/>
                <a:cs typeface="Arial" pitchFamily="34" charset="0"/>
              </a:rPr>
              <a:t>Elements in the </a:t>
            </a:r>
            <a:r>
              <a:rPr lang="en-US" sz="2800" dirty="0" smtClean="0">
                <a:solidFill>
                  <a:srgbClr val="FF0000"/>
                </a:solidFill>
                <a:latin typeface="Arial" pitchFamily="34" charset="0"/>
                <a:cs typeface="Arial" pitchFamily="34" charset="0"/>
              </a:rPr>
              <a:t>same group </a:t>
            </a:r>
            <a:r>
              <a:rPr lang="en-US" sz="2800" dirty="0" smtClean="0">
                <a:solidFill>
                  <a:schemeClr val="tx1"/>
                </a:solidFill>
                <a:latin typeface="Arial" pitchFamily="34" charset="0"/>
                <a:cs typeface="Arial" pitchFamily="34" charset="0"/>
              </a:rPr>
              <a:t>show </a:t>
            </a:r>
            <a:r>
              <a:rPr lang="en-US" sz="2800" dirty="0" smtClean="0">
                <a:solidFill>
                  <a:srgbClr val="FF0000"/>
                </a:solidFill>
                <a:latin typeface="Arial" pitchFamily="34" charset="0"/>
                <a:cs typeface="Arial" pitchFamily="34" charset="0"/>
              </a:rPr>
              <a:t>similar properties</a:t>
            </a:r>
            <a:r>
              <a:rPr lang="en-US" sz="2800" dirty="0" smtClean="0">
                <a:solidFill>
                  <a:schemeClr val="tx1"/>
                </a:solidFill>
                <a:latin typeface="Arial" pitchFamily="34" charset="0"/>
                <a:cs typeface="Arial" pitchFamily="34" charset="0"/>
              </a:rPr>
              <a:t> and because of this, they have been assigned </a:t>
            </a:r>
            <a:r>
              <a:rPr lang="en-US" sz="2800" dirty="0" smtClean="0">
                <a:solidFill>
                  <a:srgbClr val="FF0000"/>
                </a:solidFill>
                <a:latin typeface="Arial" pitchFamily="34" charset="0"/>
                <a:cs typeface="Arial" pitchFamily="34" charset="0"/>
              </a:rPr>
              <a:t>special names</a:t>
            </a:r>
            <a:r>
              <a:rPr lang="en-US" sz="2800" dirty="0" smtClean="0">
                <a:solidFill>
                  <a:schemeClr val="tx1"/>
                </a:solidFill>
                <a:latin typeface="Arial" pitchFamily="34" charset="0"/>
                <a:cs typeface="Arial" pitchFamily="34" charset="0"/>
              </a:rPr>
              <a:t>.</a:t>
            </a:r>
          </a:p>
          <a:p>
            <a:pPr algn="l"/>
            <a:endParaRPr lang="en-US" sz="7200"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anim calcmode="lin" valueType="num">
                                      <p:cBhvr>
                                        <p:cTn id="1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188640"/>
            <a:ext cx="7772400" cy="866527"/>
          </a:xfrm>
        </p:spPr>
        <p:txBody>
          <a:bodyPr/>
          <a:lstStyle/>
          <a:p>
            <a:r>
              <a:rPr lang="en-TT" b="1" dirty="0" smtClean="0">
                <a:ln w="12700">
                  <a:solidFill>
                    <a:sysClr val="windowText" lastClr="000000"/>
                  </a:solidFill>
                  <a:prstDash val="solid"/>
                </a:ln>
                <a:solidFill>
                  <a:srgbClr val="7030A0"/>
                </a:solidFill>
                <a:effectLst>
                  <a:outerShdw blurRad="41275" dist="20320" dir="1800000" algn="tl" rotWithShape="0">
                    <a:srgbClr val="000000">
                      <a:alpha val="40000"/>
                    </a:srgbClr>
                  </a:outerShdw>
                </a:effectLst>
                <a:latin typeface="Arial" pitchFamily="34" charset="0"/>
                <a:cs typeface="Arial" pitchFamily="34" charset="0"/>
              </a:rPr>
              <a:t>Worksheet 1</a:t>
            </a:r>
            <a:endParaRPr lang="en-TT" b="1" dirty="0">
              <a:ln w="12700">
                <a:solidFill>
                  <a:sysClr val="windowText" lastClr="000000"/>
                </a:solidFill>
                <a:prstDash val="solid"/>
              </a:ln>
              <a:solidFill>
                <a:srgbClr val="7030A0"/>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3" name="Subtitle 2"/>
          <p:cNvSpPr>
            <a:spLocks noGrp="1"/>
          </p:cNvSpPr>
          <p:nvPr>
            <p:ph type="subTitle" idx="1"/>
          </p:nvPr>
        </p:nvSpPr>
        <p:spPr>
          <a:xfrm>
            <a:off x="323528" y="980728"/>
            <a:ext cx="8568952" cy="5760640"/>
          </a:xfrm>
        </p:spPr>
        <p:txBody>
          <a:bodyPr>
            <a:normAutofit/>
          </a:bodyPr>
          <a:lstStyle/>
          <a:p>
            <a:pPr algn="l"/>
            <a:endParaRPr lang="en-TT" sz="2800" dirty="0" smtClean="0">
              <a:solidFill>
                <a:schemeClr val="tx1"/>
              </a:solidFill>
              <a:latin typeface="Arial" pitchFamily="34" charset="0"/>
              <a:cs typeface="Arial" pitchFamily="34" charset="0"/>
            </a:endParaRPr>
          </a:p>
          <a:p>
            <a:pPr algn="l"/>
            <a:r>
              <a:rPr lang="en-TT" sz="2800" dirty="0" smtClean="0">
                <a:solidFill>
                  <a:schemeClr val="tx1"/>
                </a:solidFill>
                <a:latin typeface="Arial" pitchFamily="34" charset="0"/>
                <a:cs typeface="Arial" pitchFamily="34" charset="0"/>
              </a:rPr>
              <a:t>1. Which elements had </a:t>
            </a:r>
            <a:r>
              <a:rPr lang="en-TT" sz="2800" dirty="0" smtClean="0">
                <a:solidFill>
                  <a:srgbClr val="FF0000"/>
                </a:solidFill>
                <a:latin typeface="Arial" pitchFamily="34" charset="0"/>
                <a:cs typeface="Arial" pitchFamily="34" charset="0"/>
              </a:rPr>
              <a:t>complete outer shells</a:t>
            </a:r>
            <a:r>
              <a:rPr lang="en-TT" sz="2800" dirty="0" smtClean="0">
                <a:solidFill>
                  <a:schemeClr val="tx1"/>
                </a:solidFill>
                <a:latin typeface="Arial" pitchFamily="34" charset="0"/>
                <a:cs typeface="Arial" pitchFamily="34" charset="0"/>
              </a:rPr>
              <a:t>? Give the </a:t>
            </a:r>
            <a:r>
              <a:rPr lang="en-TT" sz="2800" dirty="0" smtClean="0">
                <a:solidFill>
                  <a:srgbClr val="FF0000"/>
                </a:solidFill>
                <a:latin typeface="Arial" pitchFamily="34" charset="0"/>
                <a:cs typeface="Arial" pitchFamily="34" charset="0"/>
              </a:rPr>
              <a:t>name</a:t>
            </a:r>
            <a:r>
              <a:rPr lang="en-TT" sz="2800" dirty="0" smtClean="0">
                <a:solidFill>
                  <a:schemeClr val="tx1"/>
                </a:solidFill>
                <a:latin typeface="Arial" pitchFamily="34" charset="0"/>
                <a:cs typeface="Arial" pitchFamily="34" charset="0"/>
              </a:rPr>
              <a:t> and </a:t>
            </a:r>
            <a:r>
              <a:rPr lang="en-TT" sz="2800" dirty="0" smtClean="0">
                <a:solidFill>
                  <a:srgbClr val="FF0000"/>
                </a:solidFill>
                <a:latin typeface="Arial" pitchFamily="34" charset="0"/>
                <a:cs typeface="Arial" pitchFamily="34" charset="0"/>
              </a:rPr>
              <a:t>symbol</a:t>
            </a:r>
            <a:r>
              <a:rPr lang="en-TT" sz="2800" dirty="0" smtClean="0">
                <a:solidFill>
                  <a:schemeClr val="tx1"/>
                </a:solidFill>
                <a:latin typeface="Arial" pitchFamily="34" charset="0"/>
                <a:cs typeface="Arial" pitchFamily="34" charset="0"/>
              </a:rPr>
              <a:t> for each.</a:t>
            </a:r>
          </a:p>
          <a:p>
            <a:pPr algn="l"/>
            <a:r>
              <a:rPr lang="en-TT" sz="2800" dirty="0" smtClean="0">
                <a:solidFill>
                  <a:schemeClr val="tx1"/>
                </a:solidFill>
                <a:latin typeface="Arial" pitchFamily="34" charset="0"/>
                <a:cs typeface="Arial" pitchFamily="34" charset="0"/>
              </a:rPr>
              <a:t>What do you notice about the </a:t>
            </a:r>
            <a:r>
              <a:rPr lang="en-TT" sz="2800" dirty="0" smtClean="0">
                <a:solidFill>
                  <a:srgbClr val="FF0000"/>
                </a:solidFill>
                <a:latin typeface="Arial" pitchFamily="34" charset="0"/>
                <a:cs typeface="Arial" pitchFamily="34" charset="0"/>
              </a:rPr>
              <a:t>location</a:t>
            </a:r>
            <a:r>
              <a:rPr lang="en-TT" sz="2800" dirty="0" smtClean="0">
                <a:solidFill>
                  <a:schemeClr val="tx1"/>
                </a:solidFill>
                <a:latin typeface="Arial" pitchFamily="34" charset="0"/>
                <a:cs typeface="Arial" pitchFamily="34" charset="0"/>
              </a:rPr>
              <a:t> of these elements?</a:t>
            </a:r>
          </a:p>
          <a:p>
            <a:pPr algn="l"/>
            <a:endParaRPr lang="en-TT" sz="2800" dirty="0" smtClean="0">
              <a:solidFill>
                <a:schemeClr val="tx1"/>
              </a:solidFill>
              <a:latin typeface="Arial" pitchFamily="34" charset="0"/>
              <a:cs typeface="Arial" pitchFamily="34" charset="0"/>
            </a:endParaRPr>
          </a:p>
          <a:p>
            <a:pPr algn="l"/>
            <a:endParaRPr lang="en-TT" sz="2800" dirty="0">
              <a:solidFill>
                <a:schemeClr val="tx1"/>
              </a:solidFill>
              <a:latin typeface="Arial" pitchFamily="34" charset="0"/>
              <a:cs typeface="Arial" pitchFamily="34" charset="0"/>
            </a:endParaRPr>
          </a:p>
          <a:p>
            <a:pPr lvl="0" algn="l"/>
            <a:r>
              <a:rPr lang="en-TT" sz="2800" dirty="0" smtClean="0">
                <a:solidFill>
                  <a:schemeClr val="tx1"/>
                </a:solidFill>
                <a:latin typeface="Arial" pitchFamily="34" charset="0"/>
                <a:cs typeface="Arial" pitchFamily="34" charset="0"/>
              </a:rPr>
              <a:t>2. </a:t>
            </a:r>
            <a:r>
              <a:rPr lang="en-TT" sz="2800" dirty="0">
                <a:solidFill>
                  <a:prstClr val="black"/>
                </a:solidFill>
                <a:latin typeface="Arial" pitchFamily="34" charset="0"/>
                <a:cs typeface="Arial" pitchFamily="34" charset="0"/>
              </a:rPr>
              <a:t>Which elements had </a:t>
            </a:r>
            <a:r>
              <a:rPr lang="en-TT" sz="2800" dirty="0" smtClean="0">
                <a:solidFill>
                  <a:srgbClr val="FF0000"/>
                </a:solidFill>
                <a:latin typeface="Arial" pitchFamily="34" charset="0"/>
                <a:cs typeface="Arial" pitchFamily="34" charset="0"/>
              </a:rPr>
              <a:t>only one valence electron</a:t>
            </a:r>
            <a:r>
              <a:rPr lang="en-TT" sz="2800" dirty="0" smtClean="0">
                <a:solidFill>
                  <a:prstClr val="black"/>
                </a:solidFill>
                <a:latin typeface="Arial" pitchFamily="34" charset="0"/>
                <a:cs typeface="Arial" pitchFamily="34" charset="0"/>
              </a:rPr>
              <a:t>? </a:t>
            </a:r>
            <a:r>
              <a:rPr lang="en-TT" sz="2800" dirty="0">
                <a:solidFill>
                  <a:prstClr val="black"/>
                </a:solidFill>
                <a:latin typeface="Arial" pitchFamily="34" charset="0"/>
                <a:cs typeface="Arial" pitchFamily="34" charset="0"/>
              </a:rPr>
              <a:t>Give the </a:t>
            </a:r>
            <a:r>
              <a:rPr lang="en-TT" sz="2800" dirty="0">
                <a:solidFill>
                  <a:srgbClr val="FF0000"/>
                </a:solidFill>
                <a:latin typeface="Arial" pitchFamily="34" charset="0"/>
                <a:cs typeface="Arial" pitchFamily="34" charset="0"/>
              </a:rPr>
              <a:t>name</a:t>
            </a:r>
            <a:r>
              <a:rPr lang="en-TT" sz="2800" dirty="0">
                <a:solidFill>
                  <a:prstClr val="black"/>
                </a:solidFill>
                <a:latin typeface="Arial" pitchFamily="34" charset="0"/>
                <a:cs typeface="Arial" pitchFamily="34" charset="0"/>
              </a:rPr>
              <a:t> and </a:t>
            </a:r>
            <a:r>
              <a:rPr lang="en-TT" sz="2800" dirty="0">
                <a:solidFill>
                  <a:srgbClr val="FF0000"/>
                </a:solidFill>
                <a:latin typeface="Arial" pitchFamily="34" charset="0"/>
                <a:cs typeface="Arial" pitchFamily="34" charset="0"/>
              </a:rPr>
              <a:t>symbol</a:t>
            </a:r>
            <a:r>
              <a:rPr lang="en-TT" sz="2800" dirty="0">
                <a:solidFill>
                  <a:prstClr val="black"/>
                </a:solidFill>
                <a:latin typeface="Arial" pitchFamily="34" charset="0"/>
                <a:cs typeface="Arial" pitchFamily="34" charset="0"/>
              </a:rPr>
              <a:t> for each.</a:t>
            </a:r>
          </a:p>
          <a:p>
            <a:pPr lvl="0" algn="l"/>
            <a:r>
              <a:rPr lang="en-TT" sz="2800" dirty="0">
                <a:solidFill>
                  <a:prstClr val="black"/>
                </a:solidFill>
                <a:latin typeface="Arial" pitchFamily="34" charset="0"/>
                <a:cs typeface="Arial" pitchFamily="34" charset="0"/>
              </a:rPr>
              <a:t>What do you notice about the </a:t>
            </a:r>
            <a:r>
              <a:rPr lang="en-TT" sz="2800" dirty="0">
                <a:solidFill>
                  <a:srgbClr val="FF0000"/>
                </a:solidFill>
                <a:latin typeface="Arial" pitchFamily="34" charset="0"/>
                <a:cs typeface="Arial" pitchFamily="34" charset="0"/>
              </a:rPr>
              <a:t>location</a:t>
            </a:r>
            <a:r>
              <a:rPr lang="en-TT" sz="2800" dirty="0">
                <a:solidFill>
                  <a:prstClr val="black"/>
                </a:solidFill>
                <a:latin typeface="Arial" pitchFamily="34" charset="0"/>
                <a:cs typeface="Arial" pitchFamily="34" charset="0"/>
              </a:rPr>
              <a:t> of these elements?</a:t>
            </a:r>
          </a:p>
          <a:p>
            <a:pPr algn="l"/>
            <a:endParaRPr lang="en-TT" sz="28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228750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1000"/>
                                        <p:tgtEl>
                                          <p:spTgt spid="3">
                                            <p:txEl>
                                              <p:pRg st="5" end="5"/>
                                            </p:txEl>
                                          </p:spTgt>
                                        </p:tgtEl>
                                      </p:cBhvr>
                                    </p:animEffect>
                                    <p:anim calcmode="lin" valueType="num">
                                      <p:cBhvr>
                                        <p:cTn id="1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1000"/>
                                        <p:tgtEl>
                                          <p:spTgt spid="3">
                                            <p:txEl>
                                              <p:pRg st="6" end="6"/>
                                            </p:txEl>
                                          </p:spTgt>
                                        </p:tgtEl>
                                      </p:cBhvr>
                                    </p:animEffect>
                                    <p:anim calcmode="lin" valueType="num">
                                      <p:cBhvr>
                                        <p:cTn id="2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171400"/>
            <a:ext cx="8712968" cy="866527"/>
          </a:xfrm>
        </p:spPr>
        <p:txBody>
          <a:bodyPr>
            <a:normAutofit fontScale="90000"/>
          </a:bodyPr>
          <a:lstStyle/>
          <a:p>
            <a:r>
              <a:rPr lang="en-TT" b="1" dirty="0" smtClean="0">
                <a:ln w="12700">
                  <a:solidFill>
                    <a:sysClr val="windowText" lastClr="000000"/>
                  </a:solidFill>
                  <a:prstDash val="solid"/>
                </a:ln>
                <a:solidFill>
                  <a:schemeClr val="accent1"/>
                </a:solidFill>
                <a:effectLst>
                  <a:outerShdw blurRad="41275" dist="20320" dir="1800000" algn="tl" rotWithShape="0">
                    <a:srgbClr val="000000">
                      <a:alpha val="40000"/>
                    </a:srgbClr>
                  </a:outerShdw>
                </a:effectLst>
                <a:latin typeface="Arial" pitchFamily="34" charset="0"/>
                <a:cs typeface="Arial" pitchFamily="34" charset="0"/>
              </a:rPr>
              <a:t/>
            </a:r>
            <a:br>
              <a:rPr lang="en-TT" b="1" dirty="0" smtClean="0">
                <a:ln w="12700">
                  <a:solidFill>
                    <a:sysClr val="windowText" lastClr="000000"/>
                  </a:solidFill>
                  <a:prstDash val="solid"/>
                </a:ln>
                <a:solidFill>
                  <a:schemeClr val="accent1"/>
                </a:solidFill>
                <a:effectLst>
                  <a:outerShdw blurRad="41275" dist="20320" dir="1800000" algn="tl" rotWithShape="0">
                    <a:srgbClr val="000000">
                      <a:alpha val="40000"/>
                    </a:srgbClr>
                  </a:outerShdw>
                </a:effectLst>
                <a:latin typeface="Arial" pitchFamily="34" charset="0"/>
                <a:cs typeface="Arial" pitchFamily="34" charset="0"/>
              </a:rPr>
            </a:br>
            <a:r>
              <a:rPr lang="en-TT" sz="3600" b="1" dirty="0" smtClean="0">
                <a:ln w="12700">
                  <a:solidFill>
                    <a:sysClr val="windowText" lastClr="000000"/>
                  </a:solidFill>
                  <a:prstDash val="solid"/>
                </a:ln>
                <a:solidFill>
                  <a:schemeClr val="accent1"/>
                </a:solidFill>
                <a:effectLst>
                  <a:outerShdw blurRad="41275" dist="20320" dir="1800000" algn="tl" rotWithShape="0">
                    <a:srgbClr val="000000">
                      <a:alpha val="40000"/>
                    </a:srgbClr>
                  </a:outerShdw>
                </a:effectLst>
                <a:latin typeface="Arial" pitchFamily="34" charset="0"/>
                <a:cs typeface="Arial" pitchFamily="34" charset="0"/>
              </a:rPr>
              <a:t>Groups and Periods in The </a:t>
            </a:r>
            <a:br>
              <a:rPr lang="en-TT" sz="3600" b="1" dirty="0" smtClean="0">
                <a:ln w="12700">
                  <a:solidFill>
                    <a:sysClr val="windowText" lastClr="000000"/>
                  </a:solidFill>
                  <a:prstDash val="solid"/>
                </a:ln>
                <a:solidFill>
                  <a:schemeClr val="accent1"/>
                </a:solidFill>
                <a:effectLst>
                  <a:outerShdw blurRad="41275" dist="20320" dir="1800000" algn="tl" rotWithShape="0">
                    <a:srgbClr val="000000">
                      <a:alpha val="40000"/>
                    </a:srgbClr>
                  </a:outerShdw>
                </a:effectLst>
                <a:latin typeface="Arial" pitchFamily="34" charset="0"/>
                <a:cs typeface="Arial" pitchFamily="34" charset="0"/>
              </a:rPr>
            </a:br>
            <a:r>
              <a:rPr lang="en-TT" sz="3600" b="1" dirty="0" smtClean="0">
                <a:ln w="12700">
                  <a:solidFill>
                    <a:sysClr val="windowText" lastClr="000000"/>
                  </a:solidFill>
                  <a:prstDash val="solid"/>
                </a:ln>
                <a:solidFill>
                  <a:schemeClr val="accent1"/>
                </a:solidFill>
                <a:effectLst>
                  <a:outerShdw blurRad="41275" dist="20320" dir="1800000" algn="tl" rotWithShape="0">
                    <a:srgbClr val="000000">
                      <a:alpha val="40000"/>
                    </a:srgbClr>
                  </a:outerShdw>
                </a:effectLst>
                <a:latin typeface="Arial" pitchFamily="34" charset="0"/>
                <a:cs typeface="Arial" pitchFamily="34" charset="0"/>
              </a:rPr>
              <a:t>Modern Periodic Table</a:t>
            </a:r>
            <a:endParaRPr lang="en-TT" sz="3600" b="1" dirty="0">
              <a:ln w="12700">
                <a:solidFill>
                  <a:sysClr val="windowText" lastClr="000000"/>
                </a:solidFill>
                <a:prstDash val="solid"/>
              </a:ln>
              <a:solidFill>
                <a:schemeClr val="accent1"/>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3" name="TextBox 2"/>
          <p:cNvSpPr txBox="1"/>
          <p:nvPr/>
        </p:nvSpPr>
        <p:spPr>
          <a:xfrm>
            <a:off x="323528" y="1160833"/>
            <a:ext cx="8712968" cy="6124754"/>
          </a:xfrm>
          <a:prstGeom prst="rect">
            <a:avLst/>
          </a:prstGeom>
          <a:noFill/>
        </p:spPr>
        <p:txBody>
          <a:bodyPr wrap="square" rtlCol="0">
            <a:spAutoFit/>
          </a:bodyPr>
          <a:lstStyle/>
          <a:p>
            <a:r>
              <a:rPr lang="en-TT" sz="2800" dirty="0" smtClean="0">
                <a:latin typeface="Times New Roman" pitchFamily="18" charset="0"/>
                <a:cs typeface="Times New Roman" pitchFamily="18" charset="0"/>
              </a:rPr>
              <a:t>Look at your copy of the Periodic Table.</a:t>
            </a:r>
          </a:p>
          <a:p>
            <a:endParaRPr lang="en-TT" sz="2800" dirty="0">
              <a:latin typeface="Times New Roman" pitchFamily="18" charset="0"/>
              <a:cs typeface="Times New Roman" pitchFamily="18" charset="0"/>
            </a:endParaRPr>
          </a:p>
          <a:p>
            <a:r>
              <a:rPr lang="en-TT" sz="2800" dirty="0" smtClean="0">
                <a:latin typeface="Times New Roman" pitchFamily="18" charset="0"/>
                <a:cs typeface="Times New Roman" pitchFamily="18" charset="0"/>
              </a:rPr>
              <a:t>Where are the groups?</a:t>
            </a:r>
          </a:p>
          <a:p>
            <a:r>
              <a:rPr lang="en-TT" sz="2800" dirty="0" smtClean="0">
                <a:latin typeface="Times New Roman" pitchFamily="18" charset="0"/>
                <a:cs typeface="Times New Roman" pitchFamily="18" charset="0"/>
              </a:rPr>
              <a:t>They are the </a:t>
            </a:r>
            <a:r>
              <a:rPr lang="en-TT" sz="2800" dirty="0" smtClean="0">
                <a:solidFill>
                  <a:srgbClr val="FF0000"/>
                </a:solidFill>
                <a:latin typeface="Times New Roman" pitchFamily="18" charset="0"/>
                <a:cs typeface="Times New Roman" pitchFamily="18" charset="0"/>
              </a:rPr>
              <a:t>vertical columns </a:t>
            </a:r>
            <a:r>
              <a:rPr lang="en-TT" sz="2800" dirty="0" smtClean="0">
                <a:latin typeface="Times New Roman" pitchFamily="18" charset="0"/>
                <a:cs typeface="Times New Roman" pitchFamily="18" charset="0"/>
              </a:rPr>
              <a:t>that run from </a:t>
            </a:r>
            <a:r>
              <a:rPr lang="en-TT" sz="2800" dirty="0" smtClean="0">
                <a:solidFill>
                  <a:srgbClr val="FF0000"/>
                </a:solidFill>
                <a:latin typeface="Times New Roman" pitchFamily="18" charset="0"/>
                <a:cs typeface="Times New Roman" pitchFamily="18" charset="0"/>
              </a:rPr>
              <a:t>top to bottom</a:t>
            </a:r>
            <a:r>
              <a:rPr lang="en-TT" sz="2800" dirty="0" smtClean="0">
                <a:latin typeface="Times New Roman" pitchFamily="18" charset="0"/>
                <a:cs typeface="Times New Roman" pitchFamily="18" charset="0"/>
              </a:rPr>
              <a:t>.</a:t>
            </a:r>
          </a:p>
          <a:p>
            <a:endParaRPr lang="en-TT" sz="2800" dirty="0">
              <a:latin typeface="Times New Roman" pitchFamily="18" charset="0"/>
              <a:cs typeface="Times New Roman" pitchFamily="18" charset="0"/>
            </a:endParaRPr>
          </a:p>
          <a:p>
            <a:r>
              <a:rPr lang="en-TT" sz="2800" dirty="0" smtClean="0">
                <a:latin typeface="Times New Roman" pitchFamily="18" charset="0"/>
                <a:cs typeface="Times New Roman" pitchFamily="18" charset="0"/>
              </a:rPr>
              <a:t>Where are the periods?</a:t>
            </a:r>
          </a:p>
          <a:p>
            <a:r>
              <a:rPr lang="en-TT" sz="2800" dirty="0" smtClean="0">
                <a:latin typeface="Times New Roman" pitchFamily="18" charset="0"/>
                <a:cs typeface="Times New Roman" pitchFamily="18" charset="0"/>
              </a:rPr>
              <a:t>They are the </a:t>
            </a:r>
            <a:r>
              <a:rPr lang="en-TT" sz="2800" dirty="0" smtClean="0">
                <a:solidFill>
                  <a:srgbClr val="FF0000"/>
                </a:solidFill>
                <a:latin typeface="Times New Roman" pitchFamily="18" charset="0"/>
                <a:cs typeface="Times New Roman" pitchFamily="18" charset="0"/>
              </a:rPr>
              <a:t>horizontal rows </a:t>
            </a:r>
            <a:r>
              <a:rPr lang="en-TT" sz="2800" dirty="0" smtClean="0">
                <a:latin typeface="Times New Roman" pitchFamily="18" charset="0"/>
                <a:cs typeface="Times New Roman" pitchFamily="18" charset="0"/>
              </a:rPr>
              <a:t>that run from </a:t>
            </a:r>
            <a:r>
              <a:rPr lang="en-TT" sz="2800" dirty="0" smtClean="0">
                <a:solidFill>
                  <a:srgbClr val="FF0000"/>
                </a:solidFill>
                <a:latin typeface="Times New Roman" pitchFamily="18" charset="0"/>
                <a:cs typeface="Times New Roman" pitchFamily="18" charset="0"/>
              </a:rPr>
              <a:t>left to right</a:t>
            </a:r>
            <a:r>
              <a:rPr lang="en-TT" sz="2800" dirty="0" smtClean="0">
                <a:latin typeface="Times New Roman" pitchFamily="18" charset="0"/>
                <a:cs typeface="Times New Roman" pitchFamily="18" charset="0"/>
              </a:rPr>
              <a:t>.</a:t>
            </a:r>
          </a:p>
          <a:p>
            <a:endParaRPr lang="en-TT" sz="2800" dirty="0">
              <a:latin typeface="Times New Roman" pitchFamily="18" charset="0"/>
              <a:cs typeface="Times New Roman" pitchFamily="18" charset="0"/>
            </a:endParaRPr>
          </a:p>
          <a:p>
            <a:r>
              <a:rPr lang="en-TT" sz="2800" dirty="0" smtClean="0">
                <a:latin typeface="Times New Roman" pitchFamily="18" charset="0"/>
                <a:cs typeface="Times New Roman" pitchFamily="18" charset="0"/>
              </a:rPr>
              <a:t>Which element is found in period 3 of group 3?</a:t>
            </a:r>
          </a:p>
          <a:p>
            <a:r>
              <a:rPr lang="en-TT" sz="2800" dirty="0" smtClean="0">
                <a:solidFill>
                  <a:srgbClr val="FF0000"/>
                </a:solidFill>
                <a:latin typeface="Times New Roman" pitchFamily="18" charset="0"/>
                <a:cs typeface="Times New Roman" pitchFamily="18" charset="0"/>
              </a:rPr>
              <a:t>Aluminium, Al</a:t>
            </a:r>
          </a:p>
          <a:p>
            <a:endParaRPr lang="en-TT" sz="2800" dirty="0">
              <a:latin typeface="Times New Roman" pitchFamily="18" charset="0"/>
              <a:cs typeface="Times New Roman" pitchFamily="18" charset="0"/>
            </a:endParaRPr>
          </a:p>
          <a:p>
            <a:r>
              <a:rPr lang="en-TT" sz="2800" dirty="0" smtClean="0">
                <a:latin typeface="Times New Roman" pitchFamily="18" charset="0"/>
                <a:cs typeface="Times New Roman" pitchFamily="18" charset="0"/>
              </a:rPr>
              <a:t>Which element is found in period 2 of group 7?</a:t>
            </a:r>
          </a:p>
          <a:p>
            <a:r>
              <a:rPr lang="en-TT" sz="2800" dirty="0" smtClean="0">
                <a:solidFill>
                  <a:srgbClr val="FF0000"/>
                </a:solidFill>
                <a:latin typeface="Times New Roman" pitchFamily="18" charset="0"/>
                <a:cs typeface="Times New Roman" pitchFamily="18" charset="0"/>
              </a:rPr>
              <a:t>Fluorine, F</a:t>
            </a:r>
          </a:p>
          <a:p>
            <a:endParaRPr lang="en-TT" sz="2800" dirty="0">
              <a:latin typeface="Times New Roman" pitchFamily="18" charset="0"/>
              <a:cs typeface="Times New Roman" pitchFamily="18" charset="0"/>
            </a:endParaRPr>
          </a:p>
        </p:txBody>
      </p:sp>
    </p:spTree>
    <p:extLst>
      <p:ext uri="{BB962C8B-B14F-4D97-AF65-F5344CB8AC3E}">
        <p14:creationId xmlns:p14="http://schemas.microsoft.com/office/powerpoint/2010/main" val="2222223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1000"/>
                                        <p:tgtEl>
                                          <p:spTgt spid="3">
                                            <p:txEl>
                                              <p:pRg st="6" end="6"/>
                                            </p:txEl>
                                          </p:spTgt>
                                        </p:tgtEl>
                                      </p:cBhvr>
                                    </p:animEffect>
                                    <p:anim calcmode="lin" valueType="num">
                                      <p:cBhvr>
                                        <p:cTn id="3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1000"/>
                                        <p:tgtEl>
                                          <p:spTgt spid="3">
                                            <p:txEl>
                                              <p:pRg st="8" end="8"/>
                                            </p:txEl>
                                          </p:spTgt>
                                        </p:tgtEl>
                                      </p:cBhvr>
                                    </p:animEffect>
                                    <p:anim calcmode="lin" valueType="num">
                                      <p:cBhvr>
                                        <p:cTn id="43"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Effect transition="in" filter="fade">
                                      <p:cBhvr>
                                        <p:cTn id="49" dur="1000"/>
                                        <p:tgtEl>
                                          <p:spTgt spid="3">
                                            <p:txEl>
                                              <p:pRg st="9" end="9"/>
                                            </p:txEl>
                                          </p:spTgt>
                                        </p:tgtEl>
                                      </p:cBhvr>
                                    </p:animEffect>
                                    <p:anim calcmode="lin" valueType="num">
                                      <p:cBhvr>
                                        <p:cTn id="50"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11" end="11"/>
                                            </p:txEl>
                                          </p:spTgt>
                                        </p:tgtEl>
                                        <p:attrNameLst>
                                          <p:attrName>style.visibility</p:attrName>
                                        </p:attrNameLst>
                                      </p:cBhvr>
                                      <p:to>
                                        <p:strVal val="visible"/>
                                      </p:to>
                                    </p:set>
                                    <p:animEffect transition="in" filter="fade">
                                      <p:cBhvr>
                                        <p:cTn id="56" dur="1000"/>
                                        <p:tgtEl>
                                          <p:spTgt spid="3">
                                            <p:txEl>
                                              <p:pRg st="11" end="11"/>
                                            </p:txEl>
                                          </p:spTgt>
                                        </p:tgtEl>
                                      </p:cBhvr>
                                    </p:animEffect>
                                    <p:anim calcmode="lin" valueType="num">
                                      <p:cBhvr>
                                        <p:cTn id="57"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
                                            <p:txEl>
                                              <p:pRg st="12" end="12"/>
                                            </p:txEl>
                                          </p:spTgt>
                                        </p:tgtEl>
                                        <p:attrNameLst>
                                          <p:attrName>style.visibility</p:attrName>
                                        </p:attrNameLst>
                                      </p:cBhvr>
                                      <p:to>
                                        <p:strVal val="visible"/>
                                      </p:to>
                                    </p:set>
                                    <p:animEffect transition="in" filter="fade">
                                      <p:cBhvr>
                                        <p:cTn id="63" dur="1000"/>
                                        <p:tgtEl>
                                          <p:spTgt spid="3">
                                            <p:txEl>
                                              <p:pRg st="12" end="12"/>
                                            </p:txEl>
                                          </p:spTgt>
                                        </p:tgtEl>
                                      </p:cBhvr>
                                    </p:animEffect>
                                    <p:anim calcmode="lin" valueType="num">
                                      <p:cBhvr>
                                        <p:cTn id="64"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b="1" dirty="0" smtClean="0">
                <a:ln w="12700">
                  <a:solidFill>
                    <a:schemeClr val="tx1"/>
                  </a:solidFill>
                  <a:prstDash val="solid"/>
                </a:ln>
                <a:solidFill>
                  <a:srgbClr val="491F9D"/>
                </a:solidFill>
                <a:effectLst>
                  <a:outerShdw blurRad="41275" dist="20320" dir="1800000" algn="tl" rotWithShape="0">
                    <a:srgbClr val="000000">
                      <a:alpha val="40000"/>
                    </a:srgbClr>
                  </a:outerShdw>
                </a:effectLst>
                <a:latin typeface="Arial" pitchFamily="34" charset="0"/>
                <a:cs typeface="Arial" pitchFamily="34" charset="0"/>
              </a:rPr>
              <a:t>The Transition Elements</a:t>
            </a:r>
            <a:endParaRPr lang="en-US" sz="5400" b="1" dirty="0">
              <a:ln w="12700">
                <a:solidFill>
                  <a:schemeClr val="tx1"/>
                </a:solidFill>
                <a:prstDash val="solid"/>
              </a:ln>
              <a:solidFill>
                <a:srgbClr val="491F9D"/>
              </a:solidFill>
              <a:effectLst>
                <a:outerShdw blurRad="41275" dist="20320" dir="1800000" algn="tl" rotWithShape="0">
                  <a:srgbClr val="000000">
                    <a:alpha val="40000"/>
                  </a:srgbClr>
                </a:outerShdw>
              </a:effectLst>
              <a:latin typeface="Arial" pitchFamily="34" charset="0"/>
              <a:cs typeface="Arial" pitchFamily="34" charset="0"/>
            </a:endParaRPr>
          </a:p>
        </p:txBody>
      </p:sp>
      <p:pic>
        <p:nvPicPr>
          <p:cNvPr id="48130" name="Picture 2" descr="http://chemed.chem.purdue.edu/genchem/topicreview/bp/ch12/graphics/12_1.gif"/>
          <p:cNvPicPr>
            <a:picLocks noChangeAspect="1" noChangeArrowheads="1"/>
          </p:cNvPicPr>
          <p:nvPr/>
        </p:nvPicPr>
        <p:blipFill>
          <a:blip r:embed="rId2"/>
          <a:srcRect/>
          <a:stretch>
            <a:fillRect/>
          </a:stretch>
        </p:blipFill>
        <p:spPr bwMode="auto">
          <a:xfrm>
            <a:off x="533400" y="1600200"/>
            <a:ext cx="8001000" cy="4495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48130"/>
                                        </p:tgtEl>
                                        <p:attrNameLst>
                                          <p:attrName>style.visibility</p:attrName>
                                        </p:attrNameLst>
                                      </p:cBhvr>
                                      <p:to>
                                        <p:strVal val="visible"/>
                                      </p:to>
                                    </p:set>
                                    <p:animEffect transition="in" filter="barn(outVertical)">
                                      <p:cBhvr>
                                        <p:cTn id="7" dur="500"/>
                                        <p:tgtEl>
                                          <p:spTgt spid="48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512" y="116632"/>
            <a:ext cx="8856984" cy="1298575"/>
          </a:xfrm>
        </p:spPr>
        <p:txBody>
          <a:bodyPr>
            <a:normAutofit/>
          </a:bodyPr>
          <a:lstStyle/>
          <a:p>
            <a:r>
              <a:rPr lang="en-TT" sz="3200" b="1" dirty="0" smtClean="0">
                <a:ln w="12700">
                  <a:solidFill>
                    <a:sysClr val="windowText" lastClr="000000"/>
                  </a:solidFill>
                  <a:prstDash val="solid"/>
                </a:ln>
                <a:solidFill>
                  <a:srgbClr val="990099"/>
                </a:solidFill>
                <a:effectLst>
                  <a:outerShdw blurRad="41275" dist="20320" dir="1800000" algn="tl" rotWithShape="0">
                    <a:srgbClr val="000000">
                      <a:alpha val="40000"/>
                    </a:srgbClr>
                  </a:outerShdw>
                </a:effectLst>
                <a:latin typeface="Arial" pitchFamily="34" charset="0"/>
                <a:cs typeface="Arial" pitchFamily="34" charset="0"/>
              </a:rPr>
              <a:t>Position of the Transition Elements in the Modern Periodic Table</a:t>
            </a:r>
            <a:endParaRPr lang="en-TT" sz="3200" b="1" dirty="0">
              <a:ln w="12700">
                <a:solidFill>
                  <a:sysClr val="windowText" lastClr="000000"/>
                </a:solidFill>
                <a:prstDash val="solid"/>
              </a:ln>
              <a:solidFill>
                <a:srgbClr val="990099"/>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3" name="Subtitle 2"/>
          <p:cNvSpPr>
            <a:spLocks noGrp="1"/>
          </p:cNvSpPr>
          <p:nvPr>
            <p:ph type="subTitle" idx="1"/>
          </p:nvPr>
        </p:nvSpPr>
        <p:spPr>
          <a:xfrm>
            <a:off x="323528" y="1340768"/>
            <a:ext cx="8496944" cy="5256584"/>
          </a:xfrm>
        </p:spPr>
        <p:txBody>
          <a:bodyPr>
            <a:normAutofit lnSpcReduction="10000"/>
          </a:bodyPr>
          <a:lstStyle/>
          <a:p>
            <a:pPr algn="l"/>
            <a:r>
              <a:rPr lang="en-TT" sz="2800" dirty="0" smtClean="0">
                <a:solidFill>
                  <a:schemeClr val="tx1"/>
                </a:solidFill>
                <a:latin typeface="Arial" pitchFamily="34" charset="0"/>
                <a:cs typeface="Arial" pitchFamily="34" charset="0"/>
              </a:rPr>
              <a:t>The position of the transition elements are shown below.</a:t>
            </a:r>
          </a:p>
          <a:p>
            <a:pPr algn="l"/>
            <a:endParaRPr lang="en-TT" sz="2800" dirty="0">
              <a:solidFill>
                <a:schemeClr val="tx1"/>
              </a:solidFill>
              <a:latin typeface="Arial" pitchFamily="34" charset="0"/>
              <a:cs typeface="Arial" pitchFamily="34" charset="0"/>
            </a:endParaRPr>
          </a:p>
          <a:p>
            <a:pPr algn="l"/>
            <a:endParaRPr lang="en-TT" sz="4000" dirty="0" smtClean="0">
              <a:solidFill>
                <a:schemeClr val="tx1"/>
              </a:solidFill>
              <a:latin typeface="Arial" pitchFamily="34" charset="0"/>
              <a:cs typeface="Arial" pitchFamily="34" charset="0"/>
            </a:endParaRPr>
          </a:p>
          <a:p>
            <a:pPr algn="l"/>
            <a:endParaRPr lang="en-TT" sz="2800" dirty="0">
              <a:solidFill>
                <a:schemeClr val="tx1"/>
              </a:solidFill>
              <a:latin typeface="Arial" pitchFamily="34" charset="0"/>
              <a:cs typeface="Arial" pitchFamily="34" charset="0"/>
            </a:endParaRPr>
          </a:p>
          <a:p>
            <a:pPr algn="l"/>
            <a:endParaRPr lang="en-TT" sz="2800" dirty="0" smtClean="0">
              <a:solidFill>
                <a:schemeClr val="tx1"/>
              </a:solidFill>
              <a:latin typeface="Arial" pitchFamily="34" charset="0"/>
              <a:cs typeface="Arial" pitchFamily="34" charset="0"/>
            </a:endParaRPr>
          </a:p>
          <a:p>
            <a:pPr algn="l"/>
            <a:endParaRPr lang="en-TT" sz="2800" dirty="0">
              <a:solidFill>
                <a:schemeClr val="tx1"/>
              </a:solidFill>
              <a:latin typeface="Arial" pitchFamily="34" charset="0"/>
              <a:cs typeface="Arial" pitchFamily="34" charset="0"/>
            </a:endParaRPr>
          </a:p>
          <a:p>
            <a:pPr algn="l"/>
            <a:endParaRPr lang="en-TT" sz="2800" dirty="0" smtClean="0">
              <a:solidFill>
                <a:schemeClr val="tx1"/>
              </a:solidFill>
              <a:latin typeface="Arial" pitchFamily="34" charset="0"/>
              <a:cs typeface="Arial" pitchFamily="34" charset="0"/>
            </a:endParaRPr>
          </a:p>
          <a:p>
            <a:pPr algn="l"/>
            <a:endParaRPr lang="en-TT" sz="2800" dirty="0">
              <a:solidFill>
                <a:schemeClr val="tx1"/>
              </a:solidFill>
              <a:latin typeface="Arial" pitchFamily="34" charset="0"/>
              <a:cs typeface="Arial" pitchFamily="34" charset="0"/>
            </a:endParaRPr>
          </a:p>
          <a:p>
            <a:pPr algn="l"/>
            <a:r>
              <a:rPr lang="en-TT" sz="2800" dirty="0" smtClean="0">
                <a:solidFill>
                  <a:schemeClr val="tx1"/>
                </a:solidFill>
                <a:latin typeface="Arial" pitchFamily="34" charset="0"/>
                <a:cs typeface="Arial" pitchFamily="34" charset="0"/>
              </a:rPr>
              <a:t>Look at your periodic table. What are some examples of transition elements?</a:t>
            </a:r>
          </a:p>
        </p:txBody>
      </p:sp>
      <p:pic>
        <p:nvPicPr>
          <p:cNvPr id="4" name="Picture 3" descr="12_1.gif"/>
          <p:cNvPicPr>
            <a:picLocks noChangeAspect="1"/>
          </p:cNvPicPr>
          <p:nvPr/>
        </p:nvPicPr>
        <p:blipFill>
          <a:blip r:embed="rId2"/>
          <a:stretch>
            <a:fillRect/>
          </a:stretch>
        </p:blipFill>
        <p:spPr>
          <a:xfrm>
            <a:off x="1066800" y="2057400"/>
            <a:ext cx="6934200" cy="3581400"/>
          </a:xfrm>
          <a:prstGeom prst="rect">
            <a:avLst/>
          </a:prstGeom>
        </p:spPr>
      </p:pic>
    </p:spTree>
    <p:extLst>
      <p:ext uri="{BB962C8B-B14F-4D97-AF65-F5344CB8AC3E}">
        <p14:creationId xmlns:p14="http://schemas.microsoft.com/office/powerpoint/2010/main" val="1276534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512" y="116632"/>
            <a:ext cx="8856984" cy="1298575"/>
          </a:xfrm>
        </p:spPr>
        <p:txBody>
          <a:bodyPr>
            <a:normAutofit fontScale="90000"/>
          </a:bodyPr>
          <a:lstStyle/>
          <a:p>
            <a:r>
              <a:rPr lang="en-TT" sz="4000" b="1" dirty="0" smtClean="0">
                <a:ln w="12700">
                  <a:solidFill>
                    <a:sysClr val="windowText" lastClr="000000"/>
                  </a:solidFill>
                  <a:prstDash val="solid"/>
                </a:ln>
                <a:solidFill>
                  <a:srgbClr val="990099"/>
                </a:solidFill>
                <a:effectLst>
                  <a:outerShdw blurRad="41275" dist="20320" dir="1800000" algn="tl" rotWithShape="0">
                    <a:srgbClr val="000000">
                      <a:alpha val="40000"/>
                    </a:srgbClr>
                  </a:outerShdw>
                </a:effectLst>
                <a:latin typeface="Arial" pitchFamily="34" charset="0"/>
                <a:cs typeface="Arial" pitchFamily="34" charset="0"/>
              </a:rPr>
              <a:t>Position of the Transition Elements in the Modern Periodic Table</a:t>
            </a:r>
            <a:endParaRPr lang="en-TT" sz="4000" b="1" dirty="0">
              <a:ln w="12700">
                <a:solidFill>
                  <a:sysClr val="windowText" lastClr="000000"/>
                </a:solidFill>
                <a:prstDash val="solid"/>
              </a:ln>
              <a:solidFill>
                <a:srgbClr val="990099"/>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3" name="Subtitle 2"/>
          <p:cNvSpPr>
            <a:spLocks noGrp="1"/>
          </p:cNvSpPr>
          <p:nvPr>
            <p:ph type="subTitle" idx="1"/>
          </p:nvPr>
        </p:nvSpPr>
        <p:spPr>
          <a:xfrm>
            <a:off x="323528" y="1340768"/>
            <a:ext cx="8496944" cy="5256584"/>
          </a:xfrm>
        </p:spPr>
        <p:txBody>
          <a:bodyPr>
            <a:normAutofit/>
          </a:bodyPr>
          <a:lstStyle/>
          <a:p>
            <a:pPr algn="l"/>
            <a:endParaRPr lang="en-TT" sz="2800" dirty="0">
              <a:solidFill>
                <a:schemeClr val="tx1"/>
              </a:solidFill>
              <a:latin typeface="Arial" pitchFamily="34" charset="0"/>
              <a:cs typeface="Arial" pitchFamily="34" charset="0"/>
            </a:endParaRPr>
          </a:p>
          <a:p>
            <a:pPr algn="l"/>
            <a:r>
              <a:rPr lang="en-TT" sz="2800" dirty="0" smtClean="0">
                <a:solidFill>
                  <a:schemeClr val="tx1"/>
                </a:solidFill>
                <a:latin typeface="Arial" pitchFamily="34" charset="0"/>
                <a:cs typeface="Arial" pitchFamily="34" charset="0"/>
              </a:rPr>
              <a:t>The </a:t>
            </a:r>
            <a:r>
              <a:rPr lang="en-TT" sz="2800" dirty="0" smtClean="0">
                <a:solidFill>
                  <a:srgbClr val="FF0000"/>
                </a:solidFill>
                <a:latin typeface="Arial" pitchFamily="34" charset="0"/>
                <a:cs typeface="Arial" pitchFamily="34" charset="0"/>
              </a:rPr>
              <a:t>inner transition elements </a:t>
            </a:r>
            <a:r>
              <a:rPr lang="en-TT" sz="2800" dirty="0" smtClean="0">
                <a:solidFill>
                  <a:schemeClr val="tx1"/>
                </a:solidFill>
                <a:latin typeface="Arial" pitchFamily="34" charset="0"/>
                <a:cs typeface="Arial" pitchFamily="34" charset="0"/>
              </a:rPr>
              <a:t>are usually dropped out of their proper places, and written separately at the </a:t>
            </a:r>
            <a:r>
              <a:rPr lang="en-TT" sz="2800" dirty="0" smtClean="0">
                <a:solidFill>
                  <a:srgbClr val="FF0000"/>
                </a:solidFill>
                <a:latin typeface="Arial" pitchFamily="34" charset="0"/>
                <a:cs typeface="Arial" pitchFamily="34" charset="0"/>
              </a:rPr>
              <a:t>bottom</a:t>
            </a:r>
            <a:r>
              <a:rPr lang="en-TT" sz="2800" dirty="0" smtClean="0">
                <a:solidFill>
                  <a:schemeClr val="tx1"/>
                </a:solidFill>
                <a:latin typeface="Arial" pitchFamily="34" charset="0"/>
                <a:cs typeface="Arial" pitchFamily="34" charset="0"/>
              </a:rPr>
              <a:t> of the Periodic Table. </a:t>
            </a:r>
          </a:p>
          <a:p>
            <a:pPr algn="l"/>
            <a:endParaRPr lang="en-TT" sz="2800" dirty="0">
              <a:solidFill>
                <a:schemeClr val="tx1"/>
              </a:solidFill>
              <a:latin typeface="Arial" pitchFamily="34" charset="0"/>
              <a:cs typeface="Arial" pitchFamily="34" charset="0"/>
            </a:endParaRPr>
          </a:p>
          <a:p>
            <a:pPr algn="l"/>
            <a:r>
              <a:rPr lang="en-TT" sz="2800" dirty="0" smtClean="0">
                <a:solidFill>
                  <a:schemeClr val="tx1"/>
                </a:solidFill>
                <a:latin typeface="Arial" pitchFamily="34" charset="0"/>
                <a:cs typeface="Arial" pitchFamily="34" charset="0"/>
              </a:rPr>
              <a:t>The reason for this is not very subtle. If you put them where they should be, everything has to be drawn </a:t>
            </a:r>
            <a:r>
              <a:rPr lang="en-TT" sz="2800" dirty="0" smtClean="0">
                <a:solidFill>
                  <a:srgbClr val="FF0000"/>
                </a:solidFill>
                <a:latin typeface="Arial" pitchFamily="34" charset="0"/>
                <a:cs typeface="Arial" pitchFamily="34" charset="0"/>
              </a:rPr>
              <a:t>slightly smaller </a:t>
            </a:r>
            <a:r>
              <a:rPr lang="en-TT" sz="2800" dirty="0" smtClean="0">
                <a:solidFill>
                  <a:schemeClr val="tx1"/>
                </a:solidFill>
                <a:latin typeface="Arial" pitchFamily="34" charset="0"/>
                <a:cs typeface="Arial" pitchFamily="34" charset="0"/>
              </a:rPr>
              <a:t>to fit on the page. </a:t>
            </a:r>
          </a:p>
          <a:p>
            <a:pPr algn="l"/>
            <a:endParaRPr lang="en-TT" sz="2800" dirty="0">
              <a:solidFill>
                <a:schemeClr val="tx1"/>
              </a:solidFill>
              <a:latin typeface="Arial" pitchFamily="34" charset="0"/>
              <a:cs typeface="Arial" pitchFamily="34" charset="0"/>
            </a:endParaRPr>
          </a:p>
          <a:p>
            <a:pPr algn="l"/>
            <a:r>
              <a:rPr lang="en-TT" sz="2800" dirty="0" smtClean="0">
                <a:solidFill>
                  <a:schemeClr val="tx1"/>
                </a:solidFill>
                <a:latin typeface="Arial" pitchFamily="34" charset="0"/>
                <a:cs typeface="Arial" pitchFamily="34" charset="0"/>
              </a:rPr>
              <a:t>That makes it more </a:t>
            </a:r>
            <a:r>
              <a:rPr lang="en-TT" sz="2800" dirty="0" smtClean="0">
                <a:solidFill>
                  <a:srgbClr val="FF0000"/>
                </a:solidFill>
                <a:latin typeface="Arial" pitchFamily="34" charset="0"/>
                <a:cs typeface="Arial" pitchFamily="34" charset="0"/>
              </a:rPr>
              <a:t>difficult to read</a:t>
            </a:r>
            <a:r>
              <a:rPr lang="en-TT" sz="2800" dirty="0" smtClean="0">
                <a:solidFill>
                  <a:schemeClr val="tx1"/>
                </a:solidFill>
                <a:latin typeface="Arial" pitchFamily="34" charset="0"/>
                <a:cs typeface="Arial" pitchFamily="34" charset="0"/>
              </a:rPr>
              <a:t>.</a:t>
            </a:r>
            <a:endParaRPr lang="en-TT" sz="28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963985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1000"/>
                                        <p:tgtEl>
                                          <p:spTgt spid="3">
                                            <p:txEl>
                                              <p:pRg st="5" end="5"/>
                                            </p:txEl>
                                          </p:spTgt>
                                        </p:tgtEl>
                                      </p:cBhvr>
                                    </p:animEffect>
                                    <p:anim calcmode="lin" valueType="num">
                                      <p:cBhvr>
                                        <p:cTn id="1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23528" y="260648"/>
            <a:ext cx="8496944" cy="6336704"/>
          </a:xfrm>
        </p:spPr>
        <p:txBody>
          <a:bodyPr>
            <a:normAutofit/>
          </a:bodyPr>
          <a:lstStyle/>
          <a:p>
            <a:pPr algn="l"/>
            <a:r>
              <a:rPr lang="en-TT" sz="2800" dirty="0" smtClean="0">
                <a:solidFill>
                  <a:schemeClr val="tx1"/>
                </a:solidFill>
                <a:latin typeface="Arial" pitchFamily="34" charset="0"/>
                <a:cs typeface="Arial" pitchFamily="34" charset="0"/>
              </a:rPr>
              <a:t>Most periodic tables stop at the end of the second inner transition series.</a:t>
            </a:r>
          </a:p>
          <a:p>
            <a:pPr algn="l"/>
            <a:endParaRPr lang="en-TT" sz="2800" dirty="0">
              <a:solidFill>
                <a:schemeClr val="tx1"/>
              </a:solidFill>
              <a:latin typeface="Arial" pitchFamily="34" charset="0"/>
              <a:cs typeface="Arial" pitchFamily="34" charset="0"/>
            </a:endParaRPr>
          </a:p>
          <a:p>
            <a:pPr algn="l"/>
            <a:r>
              <a:rPr lang="en-TT" sz="2800" dirty="0" smtClean="0">
                <a:solidFill>
                  <a:schemeClr val="tx1"/>
                </a:solidFill>
                <a:latin typeface="Arial" pitchFamily="34" charset="0"/>
                <a:cs typeface="Arial" pitchFamily="34" charset="0"/>
              </a:rPr>
              <a:t>Some continue beyond that to include a small number of more recently discovered elements.</a:t>
            </a:r>
          </a:p>
          <a:p>
            <a:pPr algn="l"/>
            <a:endParaRPr lang="en-TT" sz="2800" dirty="0">
              <a:solidFill>
                <a:schemeClr val="tx1"/>
              </a:solidFill>
              <a:latin typeface="Arial" pitchFamily="34" charset="0"/>
              <a:cs typeface="Arial" pitchFamily="34" charset="0"/>
            </a:endParaRPr>
          </a:p>
          <a:p>
            <a:pPr algn="l"/>
            <a:r>
              <a:rPr lang="en-TT" sz="2800" dirty="0" smtClean="0">
                <a:solidFill>
                  <a:srgbClr val="FF0000"/>
                </a:solidFill>
                <a:latin typeface="Arial" pitchFamily="34" charset="0"/>
                <a:cs typeface="Arial" pitchFamily="34" charset="0"/>
              </a:rPr>
              <a:t>New elements </a:t>
            </a:r>
            <a:r>
              <a:rPr lang="en-TT" sz="2800" dirty="0" smtClean="0">
                <a:solidFill>
                  <a:schemeClr val="tx1"/>
                </a:solidFill>
                <a:latin typeface="Arial" pitchFamily="34" charset="0"/>
                <a:cs typeface="Arial" pitchFamily="34" charset="0"/>
              </a:rPr>
              <a:t>are still being discovered, although they are </a:t>
            </a:r>
            <a:r>
              <a:rPr lang="en-TT" sz="2800" dirty="0" smtClean="0">
                <a:solidFill>
                  <a:srgbClr val="FF0000"/>
                </a:solidFill>
                <a:latin typeface="Arial" pitchFamily="34" charset="0"/>
                <a:cs typeface="Arial" pitchFamily="34" charset="0"/>
              </a:rPr>
              <a:t>highly radioactive </a:t>
            </a:r>
            <a:r>
              <a:rPr lang="en-TT" sz="2800" dirty="0" smtClean="0">
                <a:solidFill>
                  <a:schemeClr val="tx1"/>
                </a:solidFill>
                <a:latin typeface="Arial" pitchFamily="34" charset="0"/>
                <a:cs typeface="Arial" pitchFamily="34" charset="0"/>
              </a:rPr>
              <a:t>and have </a:t>
            </a:r>
            <a:r>
              <a:rPr lang="en-TT" sz="2800" dirty="0" smtClean="0">
                <a:solidFill>
                  <a:srgbClr val="FF0000"/>
                </a:solidFill>
                <a:latin typeface="Arial" pitchFamily="34" charset="0"/>
                <a:cs typeface="Arial" pitchFamily="34" charset="0"/>
              </a:rPr>
              <a:t>incredibly short existences</a:t>
            </a:r>
            <a:r>
              <a:rPr lang="en-TT" sz="2800" dirty="0" smtClean="0">
                <a:solidFill>
                  <a:schemeClr val="tx1"/>
                </a:solidFill>
                <a:latin typeface="Arial" pitchFamily="34" charset="0"/>
                <a:cs typeface="Arial" pitchFamily="34" charset="0"/>
              </a:rPr>
              <a:t>. Knowing where they are in the Periodic Table, however, means that you can make good predictions about what their </a:t>
            </a:r>
            <a:r>
              <a:rPr lang="en-TT" sz="2800" dirty="0" smtClean="0">
                <a:solidFill>
                  <a:srgbClr val="FF0000"/>
                </a:solidFill>
                <a:latin typeface="Arial" pitchFamily="34" charset="0"/>
                <a:cs typeface="Arial" pitchFamily="34" charset="0"/>
              </a:rPr>
              <a:t>properties</a:t>
            </a:r>
            <a:r>
              <a:rPr lang="en-TT" sz="2800" dirty="0" smtClean="0">
                <a:solidFill>
                  <a:schemeClr val="tx1"/>
                </a:solidFill>
                <a:latin typeface="Arial" pitchFamily="34" charset="0"/>
                <a:cs typeface="Arial" pitchFamily="34" charset="0"/>
              </a:rPr>
              <a:t> would be.</a:t>
            </a:r>
            <a:endParaRPr lang="en-TT" sz="28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163632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anim calcmode="lin" valueType="num">
                                      <p:cBhvr>
                                        <p:cTn id="1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116632"/>
            <a:ext cx="7772400" cy="893961"/>
          </a:xfrm>
        </p:spPr>
        <p:txBody>
          <a:bodyPr>
            <a:normAutofit fontScale="90000"/>
          </a:bodyPr>
          <a:lstStyle/>
          <a:p>
            <a:r>
              <a:rPr lang="en-TT" sz="6000" b="1" dirty="0" smtClean="0">
                <a:ln w="12700">
                  <a:solidFill>
                    <a:sysClr val="windowText" lastClr="000000"/>
                  </a:solidFill>
                  <a:prstDash val="solid"/>
                </a:ln>
                <a:solidFill>
                  <a:srgbClr val="439EA3"/>
                </a:solidFill>
                <a:effectLst>
                  <a:outerShdw blurRad="41275" dist="20320" dir="1800000" algn="tl" rotWithShape="0">
                    <a:srgbClr val="000000">
                      <a:alpha val="40000"/>
                    </a:srgbClr>
                  </a:outerShdw>
                </a:effectLst>
                <a:latin typeface="Arial" pitchFamily="34" charset="0"/>
                <a:cs typeface="Arial" pitchFamily="34" charset="0"/>
              </a:rPr>
              <a:t>What is a </a:t>
            </a:r>
            <a:r>
              <a:rPr lang="en-TT" sz="6000" b="1" dirty="0">
                <a:ln w="12700">
                  <a:solidFill>
                    <a:sysClr val="windowText" lastClr="000000"/>
                  </a:solidFill>
                  <a:prstDash val="solid"/>
                </a:ln>
                <a:solidFill>
                  <a:srgbClr val="439EA3"/>
                </a:solidFill>
                <a:effectLst>
                  <a:outerShdw blurRad="41275" dist="20320" dir="1800000" algn="tl" rotWithShape="0">
                    <a:srgbClr val="000000">
                      <a:alpha val="40000"/>
                    </a:srgbClr>
                  </a:outerShdw>
                </a:effectLst>
                <a:latin typeface="Arial" pitchFamily="34" charset="0"/>
                <a:cs typeface="Arial" pitchFamily="34" charset="0"/>
              </a:rPr>
              <a:t>T</a:t>
            </a:r>
            <a:r>
              <a:rPr lang="en-TT" sz="6000" b="1" dirty="0" smtClean="0">
                <a:ln w="12700">
                  <a:solidFill>
                    <a:sysClr val="windowText" lastClr="000000"/>
                  </a:solidFill>
                  <a:prstDash val="solid"/>
                </a:ln>
                <a:solidFill>
                  <a:srgbClr val="439EA3"/>
                </a:solidFill>
                <a:effectLst>
                  <a:outerShdw blurRad="41275" dist="20320" dir="1800000" algn="tl" rotWithShape="0">
                    <a:srgbClr val="000000">
                      <a:alpha val="40000"/>
                    </a:srgbClr>
                  </a:outerShdw>
                </a:effectLst>
                <a:latin typeface="Arial" pitchFamily="34" charset="0"/>
                <a:cs typeface="Arial" pitchFamily="34" charset="0"/>
              </a:rPr>
              <a:t>rend?</a:t>
            </a:r>
            <a:endParaRPr lang="en-TT" sz="6000" b="1" dirty="0">
              <a:ln w="12700">
                <a:solidFill>
                  <a:sysClr val="windowText" lastClr="000000"/>
                </a:solidFill>
                <a:prstDash val="solid"/>
              </a:ln>
              <a:solidFill>
                <a:srgbClr val="439EA3"/>
              </a:solidFill>
              <a:effectLst>
                <a:outerShdw blurRad="41275" dist="20320" dir="1800000" algn="tl" rotWithShape="0">
                  <a:srgbClr val="000000">
                    <a:alpha val="40000"/>
                  </a:srgbClr>
                </a:outerShdw>
              </a:effectLst>
              <a:latin typeface="Arial" pitchFamily="34" charset="0"/>
              <a:cs typeface="Arial"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217428"/>
            <a:ext cx="7056784" cy="5379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690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heel(8)">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260648"/>
            <a:ext cx="7772400" cy="1470025"/>
          </a:xfrm>
        </p:spPr>
        <p:txBody>
          <a:bodyPr>
            <a:normAutofit fontScale="90000"/>
          </a:bodyPr>
          <a:lstStyle/>
          <a:p>
            <a:r>
              <a:rPr lang="en-TT" sz="6000" b="1" dirty="0" smtClean="0">
                <a:ln w="12700">
                  <a:solidFill>
                    <a:sysClr val="windowText" lastClr="000000"/>
                  </a:solidFill>
                  <a:prstDash val="solid"/>
                </a:ln>
                <a:solidFill>
                  <a:schemeClr val="accent1"/>
                </a:solidFill>
                <a:effectLst>
                  <a:outerShdw blurRad="41275" dist="20320" dir="1800000" algn="tl" rotWithShape="0">
                    <a:srgbClr val="000000">
                      <a:alpha val="40000"/>
                    </a:srgbClr>
                  </a:outerShdw>
                </a:effectLst>
                <a:latin typeface="Arial" pitchFamily="34" charset="0"/>
                <a:cs typeface="Arial" pitchFamily="34" charset="0"/>
              </a:rPr>
              <a:t>Periodic Table Trends</a:t>
            </a:r>
            <a:endParaRPr lang="en-TT" sz="6000" b="1" dirty="0">
              <a:ln w="12700">
                <a:solidFill>
                  <a:sysClr val="windowText" lastClr="000000"/>
                </a:solidFill>
                <a:prstDash val="solid"/>
              </a:ln>
              <a:solidFill>
                <a:schemeClr val="accent1"/>
              </a:solidFill>
              <a:effectLst>
                <a:outerShdw blurRad="41275" dist="20320" dir="1800000" algn="tl" rotWithShape="0">
                  <a:srgbClr val="000000">
                    <a:alpha val="40000"/>
                  </a:srgbClr>
                </a:outerShdw>
              </a:effectLst>
              <a:latin typeface="Arial" pitchFamily="34" charset="0"/>
              <a:cs typeface="Arial"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556792"/>
            <a:ext cx="8424936" cy="4694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930351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1703" y="30591"/>
            <a:ext cx="7772400" cy="1224136"/>
          </a:xfrm>
        </p:spPr>
        <p:txBody>
          <a:bodyPr>
            <a:normAutofit fontScale="90000"/>
          </a:bodyPr>
          <a:lstStyle/>
          <a:p>
            <a:r>
              <a:rPr lang="en-TT" sz="6000" b="1" dirty="0" smtClean="0">
                <a:ln w="12700">
                  <a:solidFill>
                    <a:sysClr val="windowText" lastClr="000000"/>
                  </a:solidFill>
                  <a:prstDash val="solid"/>
                </a:ln>
                <a:solidFill>
                  <a:srgbClr val="7030A0"/>
                </a:solidFill>
                <a:effectLst>
                  <a:outerShdw blurRad="41275" dist="20320" dir="1800000" algn="tl" rotWithShape="0">
                    <a:srgbClr val="000000">
                      <a:alpha val="40000"/>
                    </a:srgbClr>
                  </a:outerShdw>
                </a:effectLst>
                <a:latin typeface="Arial" pitchFamily="34" charset="0"/>
                <a:cs typeface="Arial" pitchFamily="34" charset="0"/>
              </a:rPr>
              <a:t>Periodic Table Trends</a:t>
            </a:r>
            <a:endParaRPr lang="en-TT" sz="6000" b="1" dirty="0">
              <a:ln w="12700">
                <a:solidFill>
                  <a:sysClr val="windowText" lastClr="000000"/>
                </a:solidFill>
                <a:prstDash val="solid"/>
              </a:ln>
              <a:solidFill>
                <a:srgbClr val="7030A0"/>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3" name="TextBox 2"/>
          <p:cNvSpPr txBox="1"/>
          <p:nvPr/>
        </p:nvSpPr>
        <p:spPr>
          <a:xfrm>
            <a:off x="375436" y="3573016"/>
            <a:ext cx="8424935" cy="3108543"/>
          </a:xfrm>
          <a:prstGeom prst="rect">
            <a:avLst/>
          </a:prstGeom>
          <a:noFill/>
        </p:spPr>
        <p:txBody>
          <a:bodyPr wrap="square" rtlCol="0">
            <a:spAutoFit/>
          </a:bodyPr>
          <a:lstStyle/>
          <a:p>
            <a:r>
              <a:rPr lang="en-TT" sz="2800" dirty="0" smtClean="0">
                <a:solidFill>
                  <a:prstClr val="black"/>
                </a:solidFill>
                <a:latin typeface="Arial" pitchFamily="34" charset="0"/>
                <a:cs typeface="Arial" pitchFamily="34" charset="0"/>
              </a:rPr>
              <a:t>The Periodic Table is arranged according to the Periodic Law. </a:t>
            </a:r>
          </a:p>
          <a:p>
            <a:endParaRPr lang="en-TT" sz="2800" dirty="0">
              <a:solidFill>
                <a:prstClr val="black"/>
              </a:solidFill>
              <a:latin typeface="Arial" pitchFamily="34" charset="0"/>
              <a:cs typeface="Arial" pitchFamily="34" charset="0"/>
            </a:endParaRPr>
          </a:p>
          <a:p>
            <a:r>
              <a:rPr lang="en-TT" sz="2800" dirty="0" smtClean="0">
                <a:solidFill>
                  <a:prstClr val="black"/>
                </a:solidFill>
                <a:latin typeface="Arial" pitchFamily="34" charset="0"/>
                <a:cs typeface="Arial" pitchFamily="34" charset="0"/>
              </a:rPr>
              <a:t>The Periodic Law states that when elements are arranged in order of increasing atomic number, their physical and chemical properties show a periodic pattern. </a:t>
            </a:r>
            <a:endParaRPr lang="en-TT" sz="2800" dirty="0">
              <a:solidFill>
                <a:prstClr val="black"/>
              </a:solidFill>
              <a:latin typeface="Arial" pitchFamily="34" charset="0"/>
              <a:cs typeface="Arial"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27784" y="1311411"/>
            <a:ext cx="3384376" cy="2082197"/>
          </a:xfrm>
          <a:prstGeom prst="rect">
            <a:avLst/>
          </a:prstGeom>
        </p:spPr>
      </p:pic>
    </p:spTree>
    <p:extLst>
      <p:ext uri="{BB962C8B-B14F-4D97-AF65-F5344CB8AC3E}">
        <p14:creationId xmlns:p14="http://schemas.microsoft.com/office/powerpoint/2010/main" val="1287656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504" y="0"/>
            <a:ext cx="8928992" cy="1008112"/>
          </a:xfrm>
        </p:spPr>
        <p:txBody>
          <a:bodyPr>
            <a:noAutofit/>
          </a:bodyPr>
          <a:lstStyle/>
          <a:p>
            <a:r>
              <a:rPr lang="en-TT" sz="4000" b="1" dirty="0" smtClean="0">
                <a:ln w="12700">
                  <a:solidFill>
                    <a:sysClr val="windowText" lastClr="000000"/>
                  </a:solidFill>
                  <a:prstDash val="solid"/>
                </a:ln>
                <a:solidFill>
                  <a:srgbClr val="FF0000"/>
                </a:solidFill>
                <a:effectLst>
                  <a:outerShdw blurRad="41275" dist="20320" dir="1800000" algn="tl" rotWithShape="0">
                    <a:srgbClr val="000000">
                      <a:alpha val="40000"/>
                    </a:srgbClr>
                  </a:outerShdw>
                </a:effectLst>
                <a:latin typeface="Arial" pitchFamily="34" charset="0"/>
                <a:cs typeface="Arial" pitchFamily="34" charset="0"/>
              </a:rPr>
              <a:t>Activity – Trends in Atomic Radius</a:t>
            </a:r>
            <a:endParaRPr lang="en-TT" sz="4000" b="1" dirty="0">
              <a:ln w="12700">
                <a:solidFill>
                  <a:sysClr val="windowText" lastClr="000000"/>
                </a:solidFill>
                <a:prstDash val="solid"/>
              </a:ln>
              <a:solidFill>
                <a:srgbClr val="FF0000"/>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3" name="TextBox 2"/>
          <p:cNvSpPr txBox="1"/>
          <p:nvPr/>
        </p:nvSpPr>
        <p:spPr>
          <a:xfrm>
            <a:off x="395536" y="908720"/>
            <a:ext cx="8424935" cy="1384995"/>
          </a:xfrm>
          <a:prstGeom prst="rect">
            <a:avLst/>
          </a:prstGeom>
          <a:noFill/>
        </p:spPr>
        <p:txBody>
          <a:bodyPr wrap="square" rtlCol="0">
            <a:spAutoFit/>
          </a:bodyPr>
          <a:lstStyle/>
          <a:p>
            <a:r>
              <a:rPr lang="en-TT" sz="2800" dirty="0" smtClean="0">
                <a:solidFill>
                  <a:prstClr val="black"/>
                </a:solidFill>
                <a:latin typeface="Arial" pitchFamily="34" charset="0"/>
                <a:cs typeface="Arial" pitchFamily="34" charset="0"/>
              </a:rPr>
              <a:t>Look at the partial Periodic Table below.</a:t>
            </a:r>
          </a:p>
          <a:p>
            <a:r>
              <a:rPr lang="en-TT" sz="2800" dirty="0" smtClean="0">
                <a:solidFill>
                  <a:prstClr val="black"/>
                </a:solidFill>
                <a:latin typeface="Arial" pitchFamily="34" charset="0"/>
                <a:cs typeface="Arial" pitchFamily="34" charset="0"/>
              </a:rPr>
              <a:t>The values are the atomic radius in pm. Copy the table and answer the questions which follow.</a:t>
            </a:r>
            <a:endParaRPr lang="en-TT" sz="2800" dirty="0">
              <a:solidFill>
                <a:prstClr val="black"/>
              </a:solidFill>
              <a:latin typeface="Arial" pitchFamily="34" charset="0"/>
              <a:cs typeface="Arial"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7116452"/>
              </p:ext>
            </p:extLst>
          </p:nvPr>
        </p:nvGraphicFramePr>
        <p:xfrm>
          <a:off x="863587" y="2437731"/>
          <a:ext cx="7488832" cy="4105883"/>
        </p:xfrm>
        <a:graphic>
          <a:graphicData uri="http://schemas.openxmlformats.org/drawingml/2006/table">
            <a:tbl>
              <a:tblPr firstRow="1" bandRow="1">
                <a:tableStyleId>{5C22544A-7EE6-4342-B048-85BDC9FD1C3A}</a:tableStyleId>
              </a:tblPr>
              <a:tblGrid>
                <a:gridCol w="1497766"/>
                <a:gridCol w="1497766"/>
                <a:gridCol w="1497766"/>
                <a:gridCol w="1497766"/>
                <a:gridCol w="1497768"/>
              </a:tblGrid>
              <a:tr h="793532">
                <a:tc>
                  <a:txBody>
                    <a:bodyPr/>
                    <a:lstStyle/>
                    <a:p>
                      <a:r>
                        <a:rPr lang="en-TT" sz="2200" b="0" dirty="0" smtClean="0">
                          <a:solidFill>
                            <a:schemeClr val="tx1"/>
                          </a:solidFill>
                          <a:latin typeface="Arial" pitchFamily="34" charset="0"/>
                          <a:cs typeface="Arial" pitchFamily="34" charset="0"/>
                        </a:rPr>
                        <a:t>Li</a:t>
                      </a:r>
                    </a:p>
                    <a:p>
                      <a:r>
                        <a:rPr lang="en-TT" sz="2200" b="0" dirty="0" smtClean="0">
                          <a:solidFill>
                            <a:schemeClr val="tx1"/>
                          </a:solidFill>
                          <a:latin typeface="Arial" pitchFamily="34" charset="0"/>
                          <a:cs typeface="Arial" pitchFamily="34" charset="0"/>
                        </a:rPr>
                        <a:t>145</a:t>
                      </a:r>
                      <a:endParaRPr lang="en-TT" sz="2200" b="0" dirty="0">
                        <a:solidFill>
                          <a:schemeClr val="tx1"/>
                        </a:solidFill>
                        <a:latin typeface="Arial" pitchFamily="34" charset="0"/>
                        <a:cs typeface="Arial" pitchFamily="34" charset="0"/>
                      </a:endParaRPr>
                    </a:p>
                  </a:txBody>
                  <a:tcPr>
                    <a:solidFill>
                      <a:schemeClr val="accent1">
                        <a:lumMod val="40000"/>
                        <a:lumOff val="60000"/>
                      </a:schemeClr>
                    </a:solidFill>
                  </a:tcPr>
                </a:tc>
                <a:tc>
                  <a:txBody>
                    <a:bodyPr/>
                    <a:lstStyle/>
                    <a:p>
                      <a:r>
                        <a:rPr lang="en-TT" sz="2200" b="0" dirty="0" smtClean="0">
                          <a:solidFill>
                            <a:schemeClr val="tx1"/>
                          </a:solidFill>
                          <a:latin typeface="Arial" pitchFamily="34" charset="0"/>
                          <a:cs typeface="Arial" pitchFamily="34" charset="0"/>
                        </a:rPr>
                        <a:t>Be</a:t>
                      </a:r>
                    </a:p>
                    <a:p>
                      <a:r>
                        <a:rPr lang="en-TT" sz="2200" b="0" dirty="0" smtClean="0">
                          <a:solidFill>
                            <a:schemeClr val="tx1"/>
                          </a:solidFill>
                          <a:latin typeface="Arial" pitchFamily="34" charset="0"/>
                          <a:cs typeface="Arial" pitchFamily="34" charset="0"/>
                        </a:rPr>
                        <a:t>112</a:t>
                      </a:r>
                      <a:endParaRPr lang="en-TT" sz="2200" b="0" dirty="0">
                        <a:solidFill>
                          <a:schemeClr val="tx1"/>
                        </a:solidFill>
                        <a:latin typeface="Arial" pitchFamily="34" charset="0"/>
                        <a:cs typeface="Arial" pitchFamily="34" charset="0"/>
                      </a:endParaRPr>
                    </a:p>
                  </a:txBody>
                  <a:tcPr>
                    <a:solidFill>
                      <a:schemeClr val="accent1">
                        <a:lumMod val="40000"/>
                        <a:lumOff val="60000"/>
                      </a:schemeClr>
                    </a:solidFill>
                  </a:tcPr>
                </a:tc>
                <a:tc>
                  <a:txBody>
                    <a:bodyPr/>
                    <a:lstStyle/>
                    <a:p>
                      <a:r>
                        <a:rPr lang="en-TT" sz="2200" b="0" dirty="0" smtClean="0">
                          <a:solidFill>
                            <a:schemeClr val="tx1"/>
                          </a:solidFill>
                          <a:latin typeface="Arial" pitchFamily="34" charset="0"/>
                          <a:cs typeface="Arial" pitchFamily="34" charset="0"/>
                        </a:rPr>
                        <a:t>B</a:t>
                      </a:r>
                    </a:p>
                    <a:p>
                      <a:r>
                        <a:rPr lang="en-TT" sz="2200" b="0" dirty="0" smtClean="0">
                          <a:solidFill>
                            <a:schemeClr val="tx1"/>
                          </a:solidFill>
                          <a:latin typeface="Arial" pitchFamily="34" charset="0"/>
                          <a:cs typeface="Arial" pitchFamily="34" charset="0"/>
                        </a:rPr>
                        <a:t>85</a:t>
                      </a:r>
                      <a:endParaRPr lang="en-TT" sz="2200" b="0" dirty="0">
                        <a:solidFill>
                          <a:schemeClr val="tx1"/>
                        </a:solidFill>
                        <a:latin typeface="Arial" pitchFamily="34" charset="0"/>
                        <a:cs typeface="Arial" pitchFamily="34" charset="0"/>
                      </a:endParaRPr>
                    </a:p>
                  </a:txBody>
                  <a:tcPr>
                    <a:solidFill>
                      <a:schemeClr val="accent1">
                        <a:lumMod val="40000"/>
                        <a:lumOff val="60000"/>
                      </a:schemeClr>
                    </a:solidFill>
                  </a:tcPr>
                </a:tc>
                <a:tc>
                  <a:txBody>
                    <a:bodyPr/>
                    <a:lstStyle/>
                    <a:p>
                      <a:r>
                        <a:rPr lang="en-TT" sz="2200" b="0" dirty="0" smtClean="0">
                          <a:solidFill>
                            <a:schemeClr val="tx1"/>
                          </a:solidFill>
                          <a:latin typeface="Arial" pitchFamily="34" charset="0"/>
                          <a:cs typeface="Arial" pitchFamily="34" charset="0"/>
                        </a:rPr>
                        <a:t>C</a:t>
                      </a:r>
                    </a:p>
                  </a:txBody>
                  <a:tcPr>
                    <a:solidFill>
                      <a:schemeClr val="accent1">
                        <a:lumMod val="40000"/>
                        <a:lumOff val="60000"/>
                      </a:schemeClr>
                    </a:solidFill>
                  </a:tcPr>
                </a:tc>
                <a:tc>
                  <a:txBody>
                    <a:bodyPr/>
                    <a:lstStyle/>
                    <a:p>
                      <a:r>
                        <a:rPr lang="en-TT" sz="2200" b="0" dirty="0" smtClean="0">
                          <a:solidFill>
                            <a:schemeClr val="tx1"/>
                          </a:solidFill>
                          <a:latin typeface="Arial" pitchFamily="34" charset="0"/>
                          <a:cs typeface="Arial" pitchFamily="34" charset="0"/>
                        </a:rPr>
                        <a:t>N</a:t>
                      </a:r>
                    </a:p>
                    <a:p>
                      <a:r>
                        <a:rPr lang="en-TT" sz="2200" b="0" dirty="0" smtClean="0">
                          <a:solidFill>
                            <a:schemeClr val="tx1"/>
                          </a:solidFill>
                          <a:latin typeface="Arial" pitchFamily="34" charset="0"/>
                          <a:cs typeface="Arial" pitchFamily="34" charset="0"/>
                        </a:rPr>
                        <a:t>65</a:t>
                      </a:r>
                      <a:endParaRPr lang="en-TT" sz="2200" b="0" dirty="0">
                        <a:solidFill>
                          <a:schemeClr val="tx1"/>
                        </a:solidFill>
                        <a:latin typeface="Arial" pitchFamily="34" charset="0"/>
                        <a:cs typeface="Arial" pitchFamily="34" charset="0"/>
                      </a:endParaRPr>
                    </a:p>
                  </a:txBody>
                  <a:tcPr>
                    <a:solidFill>
                      <a:schemeClr val="accent1">
                        <a:lumMod val="40000"/>
                        <a:lumOff val="60000"/>
                      </a:schemeClr>
                    </a:solidFill>
                  </a:tcPr>
                </a:tc>
              </a:tr>
              <a:tr h="931755">
                <a:tc>
                  <a:txBody>
                    <a:bodyPr/>
                    <a:lstStyle/>
                    <a:p>
                      <a:r>
                        <a:rPr lang="en-TT" sz="2200" dirty="0" smtClean="0">
                          <a:latin typeface="Arial" pitchFamily="34" charset="0"/>
                          <a:cs typeface="Arial" pitchFamily="34" charset="0"/>
                        </a:rPr>
                        <a:t>Na</a:t>
                      </a:r>
                    </a:p>
                    <a:p>
                      <a:r>
                        <a:rPr lang="en-TT" sz="2200" dirty="0" smtClean="0">
                          <a:latin typeface="Arial" pitchFamily="34" charset="0"/>
                          <a:cs typeface="Arial" pitchFamily="34" charset="0"/>
                        </a:rPr>
                        <a:t>186</a:t>
                      </a:r>
                      <a:endParaRPr lang="en-TT" sz="2200" dirty="0">
                        <a:latin typeface="Arial" pitchFamily="34" charset="0"/>
                        <a:cs typeface="Arial" pitchFamily="34" charset="0"/>
                      </a:endParaRPr>
                    </a:p>
                  </a:txBody>
                  <a:tcPr>
                    <a:solidFill>
                      <a:schemeClr val="accent1">
                        <a:lumMod val="40000"/>
                        <a:lumOff val="60000"/>
                      </a:schemeClr>
                    </a:solidFill>
                  </a:tcPr>
                </a:tc>
                <a:tc>
                  <a:txBody>
                    <a:bodyPr/>
                    <a:lstStyle/>
                    <a:p>
                      <a:r>
                        <a:rPr lang="en-TT" sz="2200" dirty="0" smtClean="0">
                          <a:latin typeface="Arial" pitchFamily="34" charset="0"/>
                          <a:cs typeface="Arial" pitchFamily="34" charset="0"/>
                        </a:rPr>
                        <a:t>Mg</a:t>
                      </a:r>
                    </a:p>
                    <a:p>
                      <a:r>
                        <a:rPr lang="en-TT" sz="2200" dirty="0" smtClean="0">
                          <a:latin typeface="Arial" pitchFamily="34" charset="0"/>
                          <a:cs typeface="Arial" pitchFamily="34" charset="0"/>
                        </a:rPr>
                        <a:t>150</a:t>
                      </a:r>
                      <a:endParaRPr lang="en-TT" sz="2200" dirty="0">
                        <a:latin typeface="Arial" pitchFamily="34" charset="0"/>
                        <a:cs typeface="Arial" pitchFamily="34" charset="0"/>
                      </a:endParaRPr>
                    </a:p>
                  </a:txBody>
                  <a:tcPr>
                    <a:solidFill>
                      <a:schemeClr val="accent1">
                        <a:lumMod val="40000"/>
                        <a:lumOff val="60000"/>
                      </a:schemeClr>
                    </a:solidFill>
                  </a:tcPr>
                </a:tc>
                <a:tc>
                  <a:txBody>
                    <a:bodyPr/>
                    <a:lstStyle/>
                    <a:p>
                      <a:r>
                        <a:rPr lang="en-TT" sz="2200" dirty="0" smtClean="0">
                          <a:latin typeface="Arial" pitchFamily="34" charset="0"/>
                          <a:cs typeface="Arial" pitchFamily="34" charset="0"/>
                        </a:rPr>
                        <a:t>Al</a:t>
                      </a:r>
                    </a:p>
                  </a:txBody>
                  <a:tcPr>
                    <a:solidFill>
                      <a:schemeClr val="accent1">
                        <a:lumMod val="40000"/>
                        <a:lumOff val="60000"/>
                      </a:schemeClr>
                    </a:solidFill>
                  </a:tcPr>
                </a:tc>
                <a:tc>
                  <a:txBody>
                    <a:bodyPr/>
                    <a:lstStyle/>
                    <a:p>
                      <a:r>
                        <a:rPr lang="en-TT" sz="2200" dirty="0" smtClean="0">
                          <a:latin typeface="Arial" pitchFamily="34" charset="0"/>
                          <a:cs typeface="Arial" pitchFamily="34" charset="0"/>
                        </a:rPr>
                        <a:t>Si</a:t>
                      </a:r>
                    </a:p>
                    <a:p>
                      <a:r>
                        <a:rPr lang="en-TT" sz="2200" dirty="0" smtClean="0">
                          <a:latin typeface="Arial" pitchFamily="34" charset="0"/>
                          <a:cs typeface="Arial" pitchFamily="34" charset="0"/>
                        </a:rPr>
                        <a:t>110</a:t>
                      </a:r>
                      <a:endParaRPr lang="en-TT" sz="2200" dirty="0">
                        <a:latin typeface="Arial" pitchFamily="34" charset="0"/>
                        <a:cs typeface="Arial" pitchFamily="34" charset="0"/>
                      </a:endParaRPr>
                    </a:p>
                  </a:txBody>
                  <a:tcPr>
                    <a:solidFill>
                      <a:schemeClr val="accent1">
                        <a:lumMod val="40000"/>
                        <a:lumOff val="60000"/>
                      </a:schemeClr>
                    </a:solidFill>
                  </a:tcPr>
                </a:tc>
                <a:tc>
                  <a:txBody>
                    <a:bodyPr/>
                    <a:lstStyle/>
                    <a:p>
                      <a:r>
                        <a:rPr lang="en-TT" sz="2200" dirty="0" smtClean="0">
                          <a:latin typeface="Arial" pitchFamily="34" charset="0"/>
                          <a:cs typeface="Arial" pitchFamily="34" charset="0"/>
                        </a:rPr>
                        <a:t>P</a:t>
                      </a:r>
                    </a:p>
                    <a:p>
                      <a:r>
                        <a:rPr lang="en-TT" sz="2200" dirty="0" smtClean="0">
                          <a:latin typeface="Arial" pitchFamily="34" charset="0"/>
                          <a:cs typeface="Arial" pitchFamily="34" charset="0"/>
                        </a:rPr>
                        <a:t>100</a:t>
                      </a:r>
                      <a:endParaRPr lang="en-TT" sz="2200" dirty="0">
                        <a:latin typeface="Arial" pitchFamily="34" charset="0"/>
                        <a:cs typeface="Arial" pitchFamily="34" charset="0"/>
                      </a:endParaRPr>
                    </a:p>
                  </a:txBody>
                  <a:tcPr>
                    <a:solidFill>
                      <a:schemeClr val="accent1">
                        <a:lumMod val="40000"/>
                        <a:lumOff val="60000"/>
                      </a:schemeClr>
                    </a:solidFill>
                  </a:tcPr>
                </a:tc>
              </a:tr>
              <a:tr h="793532">
                <a:tc>
                  <a:txBody>
                    <a:bodyPr/>
                    <a:lstStyle/>
                    <a:p>
                      <a:r>
                        <a:rPr lang="en-TT" sz="2200" dirty="0" smtClean="0">
                          <a:latin typeface="Arial" pitchFamily="34" charset="0"/>
                          <a:cs typeface="Arial" pitchFamily="34" charset="0"/>
                        </a:rPr>
                        <a:t>K</a:t>
                      </a:r>
                    </a:p>
                    <a:p>
                      <a:r>
                        <a:rPr lang="en-TT" sz="2200" dirty="0" smtClean="0">
                          <a:latin typeface="Arial" pitchFamily="34" charset="0"/>
                          <a:cs typeface="Arial" pitchFamily="34" charset="0"/>
                        </a:rPr>
                        <a:t>220</a:t>
                      </a:r>
                    </a:p>
                  </a:txBody>
                  <a:tcPr>
                    <a:solidFill>
                      <a:schemeClr val="accent1">
                        <a:lumMod val="40000"/>
                        <a:lumOff val="60000"/>
                      </a:schemeClr>
                    </a:solidFill>
                  </a:tcPr>
                </a:tc>
                <a:tc>
                  <a:txBody>
                    <a:bodyPr/>
                    <a:lstStyle/>
                    <a:p>
                      <a:r>
                        <a:rPr lang="en-TT" sz="2200" dirty="0" err="1" smtClean="0">
                          <a:latin typeface="Arial" pitchFamily="34" charset="0"/>
                          <a:cs typeface="Arial" pitchFamily="34" charset="0"/>
                        </a:rPr>
                        <a:t>Ca</a:t>
                      </a:r>
                      <a:endParaRPr lang="en-TT" sz="2200" dirty="0" smtClean="0">
                        <a:latin typeface="Arial" pitchFamily="34" charset="0"/>
                        <a:cs typeface="Arial" pitchFamily="34" charset="0"/>
                      </a:endParaRPr>
                    </a:p>
                    <a:p>
                      <a:endParaRPr lang="en-TT" sz="2200" dirty="0" smtClean="0">
                        <a:latin typeface="Arial" pitchFamily="34" charset="0"/>
                        <a:cs typeface="Arial" pitchFamily="34" charset="0"/>
                      </a:endParaRPr>
                    </a:p>
                  </a:txBody>
                  <a:tcPr>
                    <a:solidFill>
                      <a:schemeClr val="accent1">
                        <a:lumMod val="40000"/>
                        <a:lumOff val="60000"/>
                      </a:schemeClr>
                    </a:solidFill>
                  </a:tcPr>
                </a:tc>
                <a:tc>
                  <a:txBody>
                    <a:bodyPr/>
                    <a:lstStyle/>
                    <a:p>
                      <a:r>
                        <a:rPr lang="en-TT" sz="1800" dirty="0" smtClean="0">
                          <a:latin typeface="Arial" pitchFamily="34" charset="0"/>
                          <a:cs typeface="Arial" pitchFamily="34" charset="0"/>
                        </a:rPr>
                        <a:t>          1pm</a:t>
                      </a:r>
                      <a:r>
                        <a:rPr lang="en-TT" sz="1800" baseline="0" dirty="0" smtClean="0">
                          <a:latin typeface="Arial" pitchFamily="34" charset="0"/>
                          <a:cs typeface="Arial" pitchFamily="34" charset="0"/>
                        </a:rPr>
                        <a:t> =</a:t>
                      </a:r>
                      <a:endParaRPr lang="en-TT" sz="1800" dirty="0">
                        <a:latin typeface="Arial" pitchFamily="34" charset="0"/>
                        <a:cs typeface="Arial" pitchFamily="34" charset="0"/>
                      </a:endParaRPr>
                    </a:p>
                  </a:txBody>
                  <a:tcPr>
                    <a:noFill/>
                  </a:tcPr>
                </a:tc>
                <a:tc>
                  <a:txBody>
                    <a:bodyPr/>
                    <a:lstStyle/>
                    <a:p>
                      <a:r>
                        <a:rPr kumimoji="0" lang="en-TT" sz="1800" b="0" i="0" u="none" strike="noStrike" kern="1200" cap="none" spc="0" normalizeH="0" baseline="0" noProof="0" dirty="0" smtClean="0">
                          <a:ln>
                            <a:noFill/>
                          </a:ln>
                          <a:solidFill>
                            <a:srgbClr val="222222"/>
                          </a:solidFill>
                          <a:effectLst/>
                          <a:uLnTx/>
                          <a:uFillTx/>
                          <a:latin typeface="Arial" pitchFamily="34" charset="0"/>
                          <a:ea typeface="+mn-ea"/>
                          <a:cs typeface="Arial" pitchFamily="34" charset="0"/>
                        </a:rPr>
                        <a:t>1/1000000000000</a:t>
                      </a:r>
                      <a:endParaRPr lang="en-TT" sz="2200" dirty="0"/>
                    </a:p>
                  </a:txBody>
                  <a:tcPr>
                    <a:noFill/>
                  </a:tcPr>
                </a:tc>
                <a:tc>
                  <a:txBody>
                    <a:bodyPr/>
                    <a:lstStyle/>
                    <a:p>
                      <a:r>
                        <a:rPr kumimoji="0" lang="en-TT" sz="1800" b="0" i="0" u="none" strike="noStrike" kern="1200" cap="none" spc="0" normalizeH="0" baseline="0" noProof="0" dirty="0" smtClean="0">
                          <a:ln>
                            <a:noFill/>
                          </a:ln>
                          <a:solidFill>
                            <a:srgbClr val="222222"/>
                          </a:solidFill>
                          <a:effectLst/>
                          <a:uLnTx/>
                          <a:uFillTx/>
                          <a:latin typeface="Arial" pitchFamily="34" charset="0"/>
                          <a:ea typeface="+mn-ea"/>
                          <a:cs typeface="Arial" pitchFamily="34" charset="0"/>
                        </a:rPr>
                        <a:t>of a metre</a:t>
                      </a:r>
                      <a:endParaRPr lang="en-TT" sz="2200" dirty="0"/>
                    </a:p>
                  </a:txBody>
                  <a:tcPr>
                    <a:noFill/>
                  </a:tcPr>
                </a:tc>
              </a:tr>
              <a:tr h="793532">
                <a:tc>
                  <a:txBody>
                    <a:bodyPr/>
                    <a:lstStyle/>
                    <a:p>
                      <a:r>
                        <a:rPr lang="en-TT" sz="2200" dirty="0" err="1" smtClean="0">
                          <a:latin typeface="Arial" pitchFamily="34" charset="0"/>
                          <a:cs typeface="Arial" pitchFamily="34" charset="0"/>
                        </a:rPr>
                        <a:t>Rb</a:t>
                      </a:r>
                      <a:endParaRPr lang="en-TT" sz="2200" dirty="0" smtClean="0">
                        <a:latin typeface="Arial" pitchFamily="34" charset="0"/>
                        <a:cs typeface="Arial" pitchFamily="34" charset="0"/>
                      </a:endParaRPr>
                    </a:p>
                    <a:p>
                      <a:r>
                        <a:rPr lang="en-TT" sz="2200" dirty="0" smtClean="0">
                          <a:latin typeface="Arial" pitchFamily="34" charset="0"/>
                          <a:cs typeface="Arial" pitchFamily="34" charset="0"/>
                        </a:rPr>
                        <a:t>248</a:t>
                      </a:r>
                      <a:endParaRPr lang="en-TT" sz="2200" dirty="0">
                        <a:latin typeface="Arial" pitchFamily="34" charset="0"/>
                        <a:cs typeface="Arial" pitchFamily="34" charset="0"/>
                      </a:endParaRPr>
                    </a:p>
                  </a:txBody>
                  <a:tcPr>
                    <a:solidFill>
                      <a:schemeClr val="accent1">
                        <a:lumMod val="40000"/>
                        <a:lumOff val="60000"/>
                      </a:schemeClr>
                    </a:solidFill>
                  </a:tcPr>
                </a:tc>
                <a:tc>
                  <a:txBody>
                    <a:bodyPr/>
                    <a:lstStyle/>
                    <a:p>
                      <a:r>
                        <a:rPr lang="en-TT" sz="2200" dirty="0" err="1" smtClean="0">
                          <a:latin typeface="Arial" pitchFamily="34" charset="0"/>
                          <a:cs typeface="Arial" pitchFamily="34" charset="0"/>
                        </a:rPr>
                        <a:t>Sr</a:t>
                      </a:r>
                      <a:endParaRPr lang="en-TT" sz="2200" dirty="0" smtClean="0">
                        <a:latin typeface="Arial" pitchFamily="34" charset="0"/>
                        <a:cs typeface="Arial" pitchFamily="34" charset="0"/>
                      </a:endParaRPr>
                    </a:p>
                    <a:p>
                      <a:r>
                        <a:rPr lang="en-TT" sz="2200" dirty="0" smtClean="0">
                          <a:latin typeface="Arial" pitchFamily="34" charset="0"/>
                          <a:cs typeface="Arial" pitchFamily="34" charset="0"/>
                        </a:rPr>
                        <a:t>215</a:t>
                      </a:r>
                      <a:endParaRPr lang="en-TT" sz="2200" dirty="0">
                        <a:latin typeface="Arial" pitchFamily="34" charset="0"/>
                        <a:cs typeface="Arial" pitchFamily="34" charset="0"/>
                      </a:endParaRPr>
                    </a:p>
                  </a:txBody>
                  <a:tcPr>
                    <a:solidFill>
                      <a:schemeClr val="accent1">
                        <a:lumMod val="40000"/>
                        <a:lumOff val="60000"/>
                      </a:schemeClr>
                    </a:solidFill>
                  </a:tcPr>
                </a:tc>
                <a:tc>
                  <a:txBody>
                    <a:bodyPr/>
                    <a:lstStyle/>
                    <a:p>
                      <a:endParaRPr lang="en-TT" sz="2200" dirty="0"/>
                    </a:p>
                  </a:txBody>
                  <a:tcPr>
                    <a:noFill/>
                  </a:tcPr>
                </a:tc>
                <a:tc>
                  <a:txBody>
                    <a:bodyPr/>
                    <a:lstStyle/>
                    <a:p>
                      <a:r>
                        <a:rPr lang="en-TT" sz="1800" dirty="0" smtClean="0">
                          <a:latin typeface="Arial" pitchFamily="34" charset="0"/>
                          <a:cs typeface="Arial" pitchFamily="34" charset="0"/>
                        </a:rPr>
                        <a:t>(one trillionth)</a:t>
                      </a:r>
                      <a:endParaRPr lang="en-TT" sz="1800" dirty="0">
                        <a:latin typeface="Arial" pitchFamily="34" charset="0"/>
                        <a:cs typeface="Arial" pitchFamily="34" charset="0"/>
                      </a:endParaRPr>
                    </a:p>
                  </a:txBody>
                  <a:tcPr>
                    <a:noFill/>
                  </a:tcPr>
                </a:tc>
                <a:tc>
                  <a:txBody>
                    <a:bodyPr/>
                    <a:lstStyle/>
                    <a:p>
                      <a:endParaRPr lang="en-TT" sz="2200" dirty="0"/>
                    </a:p>
                  </a:txBody>
                  <a:tcPr>
                    <a:noFill/>
                  </a:tcPr>
                </a:tc>
              </a:tr>
              <a:tr h="793532">
                <a:tc>
                  <a:txBody>
                    <a:bodyPr/>
                    <a:lstStyle/>
                    <a:p>
                      <a:r>
                        <a:rPr lang="en-TT" sz="2200" dirty="0" smtClean="0">
                          <a:latin typeface="Arial" pitchFamily="34" charset="0"/>
                          <a:cs typeface="Arial" pitchFamily="34" charset="0"/>
                        </a:rPr>
                        <a:t>Cs</a:t>
                      </a:r>
                    </a:p>
                    <a:p>
                      <a:r>
                        <a:rPr lang="en-TT" sz="2200" dirty="0" smtClean="0">
                          <a:latin typeface="Arial" pitchFamily="34" charset="0"/>
                          <a:cs typeface="Arial" pitchFamily="34" charset="0"/>
                        </a:rPr>
                        <a:t>260</a:t>
                      </a:r>
                      <a:endParaRPr lang="en-TT" sz="2200" dirty="0">
                        <a:latin typeface="Arial" pitchFamily="34" charset="0"/>
                        <a:cs typeface="Arial" pitchFamily="34" charset="0"/>
                      </a:endParaRPr>
                    </a:p>
                  </a:txBody>
                  <a:tcPr>
                    <a:solidFill>
                      <a:schemeClr val="accent1">
                        <a:lumMod val="40000"/>
                        <a:lumOff val="60000"/>
                      </a:schemeClr>
                    </a:solidFill>
                  </a:tcPr>
                </a:tc>
                <a:tc>
                  <a:txBody>
                    <a:bodyPr/>
                    <a:lstStyle/>
                    <a:p>
                      <a:r>
                        <a:rPr lang="en-TT" sz="2200" dirty="0" smtClean="0">
                          <a:latin typeface="Arial" pitchFamily="34" charset="0"/>
                          <a:cs typeface="Arial" pitchFamily="34" charset="0"/>
                        </a:rPr>
                        <a:t>Ba</a:t>
                      </a:r>
                    </a:p>
                    <a:p>
                      <a:r>
                        <a:rPr lang="en-TT" sz="2200" dirty="0" smtClean="0">
                          <a:latin typeface="Arial" pitchFamily="34" charset="0"/>
                          <a:cs typeface="Arial" pitchFamily="34" charset="0"/>
                        </a:rPr>
                        <a:t>215</a:t>
                      </a:r>
                      <a:endParaRPr lang="en-TT" sz="2200" dirty="0">
                        <a:latin typeface="Arial" pitchFamily="34" charset="0"/>
                        <a:cs typeface="Arial" pitchFamily="34" charset="0"/>
                      </a:endParaRPr>
                    </a:p>
                  </a:txBody>
                  <a:tcPr>
                    <a:solidFill>
                      <a:schemeClr val="accent1">
                        <a:lumMod val="40000"/>
                        <a:lumOff val="60000"/>
                      </a:schemeClr>
                    </a:solidFill>
                  </a:tcPr>
                </a:tc>
                <a:tc>
                  <a:txBody>
                    <a:bodyPr/>
                    <a:lstStyle/>
                    <a:p>
                      <a:endParaRPr lang="en-TT" sz="2200" dirty="0"/>
                    </a:p>
                  </a:txBody>
                  <a:tcPr>
                    <a:noFill/>
                  </a:tcPr>
                </a:tc>
                <a:tc>
                  <a:txBody>
                    <a:bodyPr/>
                    <a:lstStyle/>
                    <a:p>
                      <a:endParaRPr lang="en-TT" sz="2200" dirty="0"/>
                    </a:p>
                  </a:txBody>
                  <a:tcPr>
                    <a:noFill/>
                  </a:tcPr>
                </a:tc>
                <a:tc>
                  <a:txBody>
                    <a:bodyPr/>
                    <a:lstStyle/>
                    <a:p>
                      <a:endParaRPr lang="en-TT" sz="2200" dirty="0"/>
                    </a:p>
                  </a:txBody>
                  <a:tcPr>
                    <a:noFill/>
                  </a:tcPr>
                </a:tc>
              </a:tr>
            </a:tbl>
          </a:graphicData>
        </a:graphic>
      </p:graphicFrame>
    </p:spTree>
    <p:extLst>
      <p:ext uri="{BB962C8B-B14F-4D97-AF65-F5344CB8AC3E}">
        <p14:creationId xmlns:p14="http://schemas.microsoft.com/office/powerpoint/2010/main" val="400630516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5535" y="188640"/>
            <a:ext cx="8424935" cy="6524863"/>
          </a:xfrm>
          <a:prstGeom prst="rect">
            <a:avLst/>
          </a:prstGeom>
          <a:noFill/>
        </p:spPr>
        <p:txBody>
          <a:bodyPr wrap="square" rtlCol="0">
            <a:spAutoFit/>
          </a:bodyPr>
          <a:lstStyle/>
          <a:p>
            <a:r>
              <a:rPr lang="en-TT" sz="2600" dirty="0" smtClean="0">
                <a:solidFill>
                  <a:prstClr val="black"/>
                </a:solidFill>
                <a:latin typeface="Arial" pitchFamily="34" charset="0"/>
                <a:cs typeface="Arial" pitchFamily="34" charset="0"/>
              </a:rPr>
              <a:t>1. What appears to be the trend in atomic radius as you move from left to right in a row? </a:t>
            </a:r>
          </a:p>
          <a:p>
            <a:r>
              <a:rPr lang="en-TT" sz="2600" dirty="0" smtClean="0">
                <a:solidFill>
                  <a:srgbClr val="FF0000"/>
                </a:solidFill>
                <a:latin typeface="Arial" pitchFamily="34" charset="0"/>
                <a:cs typeface="Arial" pitchFamily="34" charset="0"/>
              </a:rPr>
              <a:t>(Atomic radius decreases across a row)</a:t>
            </a:r>
          </a:p>
          <a:p>
            <a:r>
              <a:rPr lang="en-TT" sz="2600" dirty="0" smtClean="0">
                <a:solidFill>
                  <a:prstClr val="black"/>
                </a:solidFill>
                <a:latin typeface="Arial" pitchFamily="34" charset="0"/>
                <a:cs typeface="Arial" pitchFamily="34" charset="0"/>
              </a:rPr>
              <a:t>2. What appears to be the trend in atomic radius as you move down a column? </a:t>
            </a:r>
          </a:p>
          <a:p>
            <a:r>
              <a:rPr lang="en-TT" sz="2600" dirty="0" smtClean="0">
                <a:solidFill>
                  <a:srgbClr val="FF0000"/>
                </a:solidFill>
                <a:latin typeface="Arial" pitchFamily="34" charset="0"/>
                <a:cs typeface="Arial" pitchFamily="34" charset="0"/>
              </a:rPr>
              <a:t>(Atomic radius increases down a group)</a:t>
            </a:r>
          </a:p>
          <a:p>
            <a:r>
              <a:rPr lang="en-TT" sz="2600" dirty="0">
                <a:solidFill>
                  <a:prstClr val="black"/>
                </a:solidFill>
                <a:latin typeface="Arial" pitchFamily="34" charset="0"/>
                <a:cs typeface="Arial" pitchFamily="34" charset="0"/>
              </a:rPr>
              <a:t>3. Predict the </a:t>
            </a:r>
            <a:r>
              <a:rPr lang="en-TT" sz="2600" dirty="0" smtClean="0">
                <a:solidFill>
                  <a:prstClr val="black"/>
                </a:solidFill>
                <a:latin typeface="Arial" pitchFamily="34" charset="0"/>
                <a:cs typeface="Arial" pitchFamily="34" charset="0"/>
              </a:rPr>
              <a:t>atomic </a:t>
            </a:r>
            <a:r>
              <a:rPr lang="en-TT" sz="2600" dirty="0">
                <a:solidFill>
                  <a:prstClr val="black"/>
                </a:solidFill>
                <a:latin typeface="Arial" pitchFamily="34" charset="0"/>
                <a:cs typeface="Arial" pitchFamily="34" charset="0"/>
              </a:rPr>
              <a:t>radius </a:t>
            </a:r>
            <a:r>
              <a:rPr lang="en-TT" sz="2600" dirty="0" smtClean="0">
                <a:solidFill>
                  <a:prstClr val="black"/>
                </a:solidFill>
                <a:latin typeface="Arial" pitchFamily="34" charset="0"/>
                <a:cs typeface="Arial" pitchFamily="34" charset="0"/>
              </a:rPr>
              <a:t>C.</a:t>
            </a:r>
          </a:p>
          <a:p>
            <a:r>
              <a:rPr lang="en-TT" sz="2600" dirty="0" smtClean="0">
                <a:solidFill>
                  <a:srgbClr val="FF0000"/>
                </a:solidFill>
                <a:latin typeface="Arial" pitchFamily="34" charset="0"/>
                <a:cs typeface="Arial" pitchFamily="34" charset="0"/>
              </a:rPr>
              <a:t>(70pm)</a:t>
            </a:r>
            <a:endParaRPr lang="en-TT" sz="2600" dirty="0">
              <a:solidFill>
                <a:srgbClr val="FF0000"/>
              </a:solidFill>
              <a:latin typeface="Arial" pitchFamily="34" charset="0"/>
              <a:cs typeface="Arial" pitchFamily="34" charset="0"/>
            </a:endParaRPr>
          </a:p>
          <a:p>
            <a:r>
              <a:rPr lang="en-TT" sz="2600" dirty="0" smtClean="0">
                <a:solidFill>
                  <a:prstClr val="black"/>
                </a:solidFill>
                <a:latin typeface="Arial" pitchFamily="34" charset="0"/>
                <a:cs typeface="Arial" pitchFamily="34" charset="0"/>
              </a:rPr>
              <a:t>4. Predict the atomic radius of Al.</a:t>
            </a:r>
          </a:p>
          <a:p>
            <a:r>
              <a:rPr lang="en-TT" sz="2600" dirty="0" smtClean="0">
                <a:solidFill>
                  <a:srgbClr val="FF0000"/>
                </a:solidFill>
                <a:latin typeface="Arial" pitchFamily="34" charset="0"/>
                <a:cs typeface="Arial" pitchFamily="34" charset="0"/>
              </a:rPr>
              <a:t>(125pm)</a:t>
            </a:r>
          </a:p>
          <a:p>
            <a:r>
              <a:rPr lang="en-TT" sz="2600" dirty="0" smtClean="0">
                <a:solidFill>
                  <a:prstClr val="black"/>
                </a:solidFill>
                <a:latin typeface="Arial" pitchFamily="34" charset="0"/>
                <a:cs typeface="Arial" pitchFamily="34" charset="0"/>
              </a:rPr>
              <a:t>5. Predict the atomic radius of Ca.</a:t>
            </a:r>
          </a:p>
          <a:p>
            <a:r>
              <a:rPr lang="en-TT" sz="2600" dirty="0" smtClean="0">
                <a:solidFill>
                  <a:srgbClr val="FF0000"/>
                </a:solidFill>
                <a:latin typeface="Arial" pitchFamily="34" charset="0"/>
                <a:cs typeface="Arial" pitchFamily="34" charset="0"/>
              </a:rPr>
              <a:t>(180pm)</a:t>
            </a:r>
            <a:endParaRPr lang="en-TT" sz="2600" dirty="0">
              <a:solidFill>
                <a:srgbClr val="FF0000"/>
              </a:solidFill>
              <a:latin typeface="Arial" pitchFamily="34" charset="0"/>
              <a:cs typeface="Arial" pitchFamily="34" charset="0"/>
            </a:endParaRPr>
          </a:p>
          <a:p>
            <a:r>
              <a:rPr lang="en-TT" sz="2600" dirty="0" smtClean="0">
                <a:solidFill>
                  <a:prstClr val="black"/>
                </a:solidFill>
                <a:latin typeface="Arial" pitchFamily="34" charset="0"/>
                <a:cs typeface="Arial" pitchFamily="34" charset="0"/>
              </a:rPr>
              <a:t>6. </a:t>
            </a:r>
            <a:r>
              <a:rPr lang="en-TT" sz="2600" dirty="0">
                <a:solidFill>
                  <a:prstClr val="black"/>
                </a:solidFill>
                <a:latin typeface="Arial" pitchFamily="34" charset="0"/>
                <a:cs typeface="Arial" pitchFamily="34" charset="0"/>
              </a:rPr>
              <a:t>Is the pattern of atomic radius absolute or general (always true or generally true)? </a:t>
            </a:r>
            <a:endParaRPr lang="en-TT" sz="2600" dirty="0" smtClean="0">
              <a:solidFill>
                <a:prstClr val="black"/>
              </a:solidFill>
              <a:latin typeface="Arial" pitchFamily="34" charset="0"/>
              <a:cs typeface="Arial" pitchFamily="34" charset="0"/>
            </a:endParaRPr>
          </a:p>
          <a:p>
            <a:r>
              <a:rPr lang="en-TT" sz="2600" dirty="0" smtClean="0">
                <a:solidFill>
                  <a:srgbClr val="FF0000"/>
                </a:solidFill>
                <a:latin typeface="Arial" pitchFamily="34" charset="0"/>
                <a:cs typeface="Arial" pitchFamily="34" charset="0"/>
              </a:rPr>
              <a:t>(general)</a:t>
            </a:r>
            <a:endParaRPr lang="en-TT" sz="2600" dirty="0">
              <a:solidFill>
                <a:srgbClr val="FF0000"/>
              </a:solidFill>
              <a:latin typeface="Arial" pitchFamily="34" charset="0"/>
              <a:cs typeface="Arial" pitchFamily="34" charset="0"/>
            </a:endParaRPr>
          </a:p>
          <a:p>
            <a:endParaRPr lang="en-TT" sz="2800"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498614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1000"/>
                                        <p:tgtEl>
                                          <p:spTgt spid="3">
                                            <p:txEl>
                                              <p:pRg st="7" end="7"/>
                                            </p:txEl>
                                          </p:spTgt>
                                        </p:tgtEl>
                                      </p:cBhvr>
                                    </p:animEffect>
                                    <p:anim calcmode="lin" valueType="num">
                                      <p:cBhvr>
                                        <p:cTn id="2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fade">
                                      <p:cBhvr>
                                        <p:cTn id="35" dur="1000"/>
                                        <p:tgtEl>
                                          <p:spTgt spid="3">
                                            <p:txEl>
                                              <p:pRg st="9" end="9"/>
                                            </p:txEl>
                                          </p:spTgt>
                                        </p:tgtEl>
                                      </p:cBhvr>
                                    </p:animEffect>
                                    <p:anim calcmode="lin" valueType="num">
                                      <p:cBhvr>
                                        <p:cTn id="36"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11" end="11"/>
                                            </p:txEl>
                                          </p:spTgt>
                                        </p:tgtEl>
                                        <p:attrNameLst>
                                          <p:attrName>style.visibility</p:attrName>
                                        </p:attrNameLst>
                                      </p:cBhvr>
                                      <p:to>
                                        <p:strVal val="visible"/>
                                      </p:to>
                                    </p:set>
                                    <p:animEffect transition="in" filter="fade">
                                      <p:cBhvr>
                                        <p:cTn id="42" dur="1000"/>
                                        <p:tgtEl>
                                          <p:spTgt spid="3">
                                            <p:txEl>
                                              <p:pRg st="11" end="11"/>
                                            </p:txEl>
                                          </p:spTgt>
                                        </p:tgtEl>
                                      </p:cBhvr>
                                    </p:animEffect>
                                    <p:anim calcmode="lin" valueType="num">
                                      <p:cBhvr>
                                        <p:cTn id="43"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23528" y="188640"/>
            <a:ext cx="8568952" cy="6552728"/>
          </a:xfrm>
        </p:spPr>
        <p:txBody>
          <a:bodyPr>
            <a:normAutofit/>
          </a:bodyPr>
          <a:lstStyle/>
          <a:p>
            <a:pPr algn="l"/>
            <a:endParaRPr lang="en-TT" sz="2800" dirty="0" smtClean="0">
              <a:solidFill>
                <a:schemeClr val="tx1"/>
              </a:solidFill>
              <a:latin typeface="Arial" pitchFamily="34" charset="0"/>
              <a:cs typeface="Arial" pitchFamily="34" charset="0"/>
            </a:endParaRPr>
          </a:p>
          <a:p>
            <a:pPr algn="l"/>
            <a:r>
              <a:rPr lang="en-TT" sz="2800" dirty="0" smtClean="0">
                <a:solidFill>
                  <a:schemeClr val="tx1"/>
                </a:solidFill>
                <a:latin typeface="Arial" pitchFamily="34" charset="0"/>
                <a:cs typeface="Arial" pitchFamily="34" charset="0"/>
              </a:rPr>
              <a:t>3. What do you notice about the </a:t>
            </a:r>
            <a:r>
              <a:rPr lang="en-TT" sz="2800" dirty="0" smtClean="0">
                <a:solidFill>
                  <a:srgbClr val="FF0000"/>
                </a:solidFill>
                <a:latin typeface="Arial" pitchFamily="34" charset="0"/>
                <a:cs typeface="Arial" pitchFamily="34" charset="0"/>
              </a:rPr>
              <a:t>number of valence electrons</a:t>
            </a:r>
            <a:r>
              <a:rPr lang="en-TT" sz="2800" dirty="0" smtClean="0">
                <a:solidFill>
                  <a:schemeClr val="tx1"/>
                </a:solidFill>
                <a:latin typeface="Arial" pitchFamily="34" charset="0"/>
                <a:cs typeface="Arial" pitchFamily="34" charset="0"/>
              </a:rPr>
              <a:t> as you move from </a:t>
            </a:r>
            <a:r>
              <a:rPr lang="en-TT" sz="2800" dirty="0" smtClean="0">
                <a:solidFill>
                  <a:srgbClr val="FF0000"/>
                </a:solidFill>
                <a:latin typeface="Arial" pitchFamily="34" charset="0"/>
                <a:cs typeface="Arial" pitchFamily="34" charset="0"/>
              </a:rPr>
              <a:t>left to right across a row or period</a:t>
            </a:r>
            <a:r>
              <a:rPr lang="en-TT" sz="2800" dirty="0" smtClean="0">
                <a:solidFill>
                  <a:schemeClr val="tx1"/>
                </a:solidFill>
                <a:latin typeface="Arial" pitchFamily="34" charset="0"/>
                <a:cs typeface="Arial" pitchFamily="34" charset="0"/>
              </a:rPr>
              <a:t> in the periodic table? </a:t>
            </a:r>
          </a:p>
          <a:p>
            <a:pPr algn="l"/>
            <a:r>
              <a:rPr lang="en-TT" sz="2800" dirty="0" smtClean="0">
                <a:solidFill>
                  <a:schemeClr val="tx1"/>
                </a:solidFill>
                <a:latin typeface="Arial" pitchFamily="34" charset="0"/>
                <a:cs typeface="Arial" pitchFamily="34" charset="0"/>
              </a:rPr>
              <a:t>(Na</a:t>
            </a:r>
            <a:r>
              <a:rPr lang="en-TT" sz="2800" dirty="0" smtClean="0">
                <a:solidFill>
                  <a:schemeClr val="tx1"/>
                </a:solidFill>
                <a:latin typeface="Symbol"/>
              </a:rPr>
              <a:t>®</a:t>
            </a:r>
            <a:r>
              <a:rPr lang="en-TT" sz="2800" dirty="0" smtClean="0">
                <a:solidFill>
                  <a:schemeClr val="tx1"/>
                </a:solidFill>
                <a:latin typeface="Arial" pitchFamily="34" charset="0"/>
                <a:cs typeface="Arial" pitchFamily="34" charset="0"/>
              </a:rPr>
              <a:t> Mg</a:t>
            </a:r>
            <a:r>
              <a:rPr lang="en-TT" sz="2800" dirty="0" smtClean="0">
                <a:solidFill>
                  <a:schemeClr val="tx1"/>
                </a:solidFill>
                <a:latin typeface="Symbol"/>
              </a:rPr>
              <a:t>®</a:t>
            </a:r>
            <a:r>
              <a:rPr lang="en-TT" sz="2800" dirty="0" smtClean="0">
                <a:solidFill>
                  <a:schemeClr val="tx1"/>
                </a:solidFill>
                <a:latin typeface="Arial" pitchFamily="34" charset="0"/>
                <a:cs typeface="Arial" pitchFamily="34" charset="0"/>
              </a:rPr>
              <a:t> Al</a:t>
            </a:r>
            <a:r>
              <a:rPr lang="en-TT" sz="2800" dirty="0" smtClean="0">
                <a:solidFill>
                  <a:schemeClr val="tx1"/>
                </a:solidFill>
                <a:latin typeface="Symbol"/>
              </a:rPr>
              <a:t>®</a:t>
            </a:r>
            <a:r>
              <a:rPr lang="en-TT" sz="2800" dirty="0" smtClean="0">
                <a:solidFill>
                  <a:schemeClr val="tx1"/>
                </a:solidFill>
                <a:latin typeface="Arial" pitchFamily="34" charset="0"/>
                <a:cs typeface="Arial" pitchFamily="34" charset="0"/>
              </a:rPr>
              <a:t> Si</a:t>
            </a:r>
            <a:r>
              <a:rPr lang="en-TT" sz="2800" dirty="0" smtClean="0">
                <a:solidFill>
                  <a:schemeClr val="tx1"/>
                </a:solidFill>
                <a:latin typeface="Symbol"/>
              </a:rPr>
              <a:t>®</a:t>
            </a:r>
            <a:r>
              <a:rPr lang="en-TT" sz="2800" dirty="0" smtClean="0">
                <a:solidFill>
                  <a:schemeClr val="tx1"/>
                </a:solidFill>
                <a:latin typeface="Arial" pitchFamily="34" charset="0"/>
                <a:cs typeface="Arial" pitchFamily="34" charset="0"/>
              </a:rPr>
              <a:t> P</a:t>
            </a:r>
            <a:r>
              <a:rPr lang="en-TT" sz="2800" dirty="0" smtClean="0">
                <a:solidFill>
                  <a:schemeClr val="tx1"/>
                </a:solidFill>
                <a:latin typeface="Symbol"/>
              </a:rPr>
              <a:t>® </a:t>
            </a:r>
            <a:r>
              <a:rPr lang="en-TT" sz="2800" dirty="0" smtClean="0">
                <a:solidFill>
                  <a:schemeClr val="tx1"/>
                </a:solidFill>
                <a:latin typeface="Arial" pitchFamily="34" charset="0"/>
                <a:cs typeface="Arial" pitchFamily="34" charset="0"/>
              </a:rPr>
              <a:t>S</a:t>
            </a:r>
            <a:r>
              <a:rPr lang="en-TT" sz="2800" dirty="0" smtClean="0">
                <a:solidFill>
                  <a:schemeClr val="tx1"/>
                </a:solidFill>
                <a:latin typeface="Symbol"/>
              </a:rPr>
              <a:t>® </a:t>
            </a:r>
            <a:r>
              <a:rPr lang="en-TT" sz="2800" dirty="0" smtClean="0">
                <a:solidFill>
                  <a:schemeClr val="tx1"/>
                </a:solidFill>
                <a:latin typeface="Arial" pitchFamily="34" charset="0"/>
                <a:cs typeface="Arial" pitchFamily="34" charset="0"/>
              </a:rPr>
              <a:t>Cl</a:t>
            </a:r>
            <a:r>
              <a:rPr lang="en-TT" sz="2800" dirty="0" smtClean="0">
                <a:solidFill>
                  <a:schemeClr val="tx1"/>
                </a:solidFill>
                <a:latin typeface="Symbol"/>
              </a:rPr>
              <a:t>® </a:t>
            </a:r>
            <a:r>
              <a:rPr lang="en-TT" sz="2800" dirty="0" smtClean="0">
                <a:solidFill>
                  <a:schemeClr val="tx1"/>
                </a:solidFill>
                <a:latin typeface="Arial" pitchFamily="34" charset="0"/>
                <a:cs typeface="Arial" pitchFamily="34" charset="0"/>
              </a:rPr>
              <a:t> Ar)</a:t>
            </a:r>
          </a:p>
          <a:p>
            <a:pPr algn="l"/>
            <a:endParaRPr lang="en-TT" sz="2800" dirty="0" smtClean="0">
              <a:solidFill>
                <a:schemeClr val="tx1"/>
              </a:solidFill>
              <a:latin typeface="Arial" pitchFamily="34" charset="0"/>
              <a:cs typeface="Arial" pitchFamily="34" charset="0"/>
            </a:endParaRPr>
          </a:p>
          <a:p>
            <a:pPr algn="l"/>
            <a:endParaRPr lang="en-TT" sz="2800" dirty="0" smtClean="0">
              <a:solidFill>
                <a:schemeClr val="tx1"/>
              </a:solidFill>
              <a:latin typeface="Arial" pitchFamily="34" charset="0"/>
              <a:cs typeface="Arial" pitchFamily="34" charset="0"/>
            </a:endParaRPr>
          </a:p>
          <a:p>
            <a:pPr algn="l"/>
            <a:r>
              <a:rPr lang="en-TT" sz="2800" dirty="0" smtClean="0">
                <a:solidFill>
                  <a:schemeClr val="tx1"/>
                </a:solidFill>
                <a:latin typeface="Arial" pitchFamily="34" charset="0"/>
                <a:cs typeface="Arial" pitchFamily="34" charset="0"/>
              </a:rPr>
              <a:t>4. What do you notice about the </a:t>
            </a:r>
            <a:r>
              <a:rPr lang="en-TT" sz="2800" dirty="0" smtClean="0">
                <a:solidFill>
                  <a:srgbClr val="FF0000"/>
                </a:solidFill>
                <a:latin typeface="Arial" pitchFamily="34" charset="0"/>
                <a:cs typeface="Arial" pitchFamily="34" charset="0"/>
              </a:rPr>
              <a:t>number of energy levels or shells </a:t>
            </a:r>
            <a:r>
              <a:rPr lang="en-TT" sz="2800" dirty="0" smtClean="0">
                <a:solidFill>
                  <a:schemeClr val="tx1"/>
                </a:solidFill>
                <a:latin typeface="Arial" pitchFamily="34" charset="0"/>
                <a:cs typeface="Arial" pitchFamily="34" charset="0"/>
              </a:rPr>
              <a:t>as you move </a:t>
            </a:r>
            <a:r>
              <a:rPr lang="en-TT" sz="2800" dirty="0" smtClean="0">
                <a:solidFill>
                  <a:srgbClr val="FF0000"/>
                </a:solidFill>
                <a:latin typeface="Arial" pitchFamily="34" charset="0"/>
                <a:cs typeface="Arial" pitchFamily="34" charset="0"/>
              </a:rPr>
              <a:t>down a group or column </a:t>
            </a:r>
            <a:r>
              <a:rPr lang="en-TT" sz="2800" dirty="0" smtClean="0">
                <a:solidFill>
                  <a:schemeClr val="tx1"/>
                </a:solidFill>
                <a:latin typeface="Arial" pitchFamily="34" charset="0"/>
                <a:cs typeface="Arial" pitchFamily="34" charset="0"/>
              </a:rPr>
              <a:t>in the periodic table? </a:t>
            </a:r>
          </a:p>
          <a:p>
            <a:pPr algn="l"/>
            <a:r>
              <a:rPr lang="en-TT" sz="2800" dirty="0" smtClean="0">
                <a:solidFill>
                  <a:schemeClr val="tx1"/>
                </a:solidFill>
                <a:latin typeface="Arial" pitchFamily="34" charset="0"/>
                <a:cs typeface="Arial" pitchFamily="34" charset="0"/>
              </a:rPr>
              <a:t>(H</a:t>
            </a:r>
            <a:r>
              <a:rPr lang="en-TT" sz="2800" dirty="0" smtClean="0">
                <a:solidFill>
                  <a:schemeClr val="tx1"/>
                </a:solidFill>
                <a:latin typeface="Symbol"/>
              </a:rPr>
              <a:t>®</a:t>
            </a:r>
            <a:r>
              <a:rPr lang="en-TT" sz="2800" dirty="0" smtClean="0">
                <a:solidFill>
                  <a:schemeClr val="tx1"/>
                </a:solidFill>
                <a:latin typeface="Arial" pitchFamily="34" charset="0"/>
                <a:cs typeface="Arial" pitchFamily="34" charset="0"/>
              </a:rPr>
              <a:t> Li</a:t>
            </a:r>
            <a:r>
              <a:rPr lang="en-TT" sz="2800" dirty="0" smtClean="0">
                <a:solidFill>
                  <a:schemeClr val="tx1"/>
                </a:solidFill>
                <a:latin typeface="Symbol"/>
              </a:rPr>
              <a:t>® </a:t>
            </a:r>
            <a:r>
              <a:rPr lang="en-TT" sz="2800" dirty="0" smtClean="0">
                <a:solidFill>
                  <a:schemeClr val="tx1"/>
                </a:solidFill>
                <a:latin typeface="Arial" pitchFamily="34" charset="0"/>
                <a:cs typeface="Arial" pitchFamily="34" charset="0"/>
              </a:rPr>
              <a:t> Na)</a:t>
            </a:r>
            <a:endParaRPr lang="en-TT" sz="28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382265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1000"/>
                                        <p:tgtEl>
                                          <p:spTgt spid="3">
                                            <p:txEl>
                                              <p:pRg st="5" end="5"/>
                                            </p:txEl>
                                          </p:spTgt>
                                        </p:tgtEl>
                                      </p:cBhvr>
                                    </p:animEffect>
                                    <p:anim calcmode="lin" valueType="num">
                                      <p:cBhvr>
                                        <p:cTn id="1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1000"/>
                                        <p:tgtEl>
                                          <p:spTgt spid="3">
                                            <p:txEl>
                                              <p:pRg st="6" end="6"/>
                                            </p:txEl>
                                          </p:spTgt>
                                        </p:tgtEl>
                                      </p:cBhvr>
                                    </p:animEffect>
                                    <p:anim calcmode="lin" valueType="num">
                                      <p:cBhvr>
                                        <p:cTn id="2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74146"/>
            <a:ext cx="7772400" cy="1008112"/>
          </a:xfrm>
        </p:spPr>
        <p:txBody>
          <a:bodyPr>
            <a:noAutofit/>
          </a:bodyPr>
          <a:lstStyle/>
          <a:p>
            <a:r>
              <a:rPr lang="en-TT" sz="4000" b="1" dirty="0" smtClean="0">
                <a:ln w="12700">
                  <a:solidFill>
                    <a:sysClr val="windowText" lastClr="000000"/>
                  </a:solidFill>
                  <a:prstDash val="solid"/>
                </a:ln>
                <a:solidFill>
                  <a:schemeClr val="accent1"/>
                </a:solidFill>
                <a:effectLst>
                  <a:outerShdw blurRad="41275" dist="20320" dir="1800000" algn="tl" rotWithShape="0">
                    <a:srgbClr val="000000">
                      <a:alpha val="40000"/>
                    </a:srgbClr>
                  </a:outerShdw>
                </a:effectLst>
                <a:latin typeface="Arial" pitchFamily="34" charset="0"/>
                <a:cs typeface="Arial" pitchFamily="34" charset="0"/>
              </a:rPr>
              <a:t>Electronic Configuration &amp; The Periodic Table</a:t>
            </a:r>
            <a:endParaRPr lang="en-TT" sz="4000" b="1" dirty="0">
              <a:ln w="12700">
                <a:solidFill>
                  <a:sysClr val="windowText" lastClr="000000"/>
                </a:solidFill>
                <a:prstDash val="solid"/>
              </a:ln>
              <a:solidFill>
                <a:schemeClr val="accent1"/>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3" name="TextBox 2"/>
          <p:cNvSpPr txBox="1"/>
          <p:nvPr/>
        </p:nvSpPr>
        <p:spPr>
          <a:xfrm>
            <a:off x="251520" y="1195618"/>
            <a:ext cx="5256585" cy="5262979"/>
          </a:xfrm>
          <a:prstGeom prst="rect">
            <a:avLst/>
          </a:prstGeom>
          <a:noFill/>
        </p:spPr>
        <p:txBody>
          <a:bodyPr wrap="square" rtlCol="0">
            <a:spAutoFit/>
          </a:bodyPr>
          <a:lstStyle/>
          <a:p>
            <a:r>
              <a:rPr lang="en-TT" sz="2800" dirty="0" smtClean="0">
                <a:solidFill>
                  <a:prstClr val="black"/>
                </a:solidFill>
                <a:latin typeface="Arial" pitchFamily="34" charset="0"/>
                <a:cs typeface="Arial" pitchFamily="34" charset="0"/>
              </a:rPr>
              <a:t>Elements in the </a:t>
            </a:r>
            <a:r>
              <a:rPr lang="en-TT" sz="2800" dirty="0" smtClean="0">
                <a:solidFill>
                  <a:srgbClr val="FF0000"/>
                </a:solidFill>
                <a:latin typeface="Arial" pitchFamily="34" charset="0"/>
                <a:cs typeface="Arial" pitchFamily="34" charset="0"/>
              </a:rPr>
              <a:t>same group </a:t>
            </a:r>
            <a:r>
              <a:rPr lang="en-TT" sz="2800" dirty="0" smtClean="0">
                <a:solidFill>
                  <a:prstClr val="black"/>
                </a:solidFill>
                <a:latin typeface="Arial" pitchFamily="34" charset="0"/>
                <a:cs typeface="Arial" pitchFamily="34" charset="0"/>
              </a:rPr>
              <a:t>display </a:t>
            </a:r>
            <a:r>
              <a:rPr lang="en-TT" sz="2800" dirty="0" smtClean="0">
                <a:solidFill>
                  <a:srgbClr val="FF0000"/>
                </a:solidFill>
                <a:latin typeface="Arial" pitchFamily="34" charset="0"/>
                <a:cs typeface="Arial" pitchFamily="34" charset="0"/>
              </a:rPr>
              <a:t>similar chemical properties</a:t>
            </a:r>
            <a:r>
              <a:rPr lang="en-TT" sz="2800" dirty="0" smtClean="0">
                <a:solidFill>
                  <a:prstClr val="black"/>
                </a:solidFill>
                <a:latin typeface="Arial" pitchFamily="34" charset="0"/>
                <a:cs typeface="Arial" pitchFamily="34" charset="0"/>
              </a:rPr>
              <a:t> because they have </a:t>
            </a:r>
            <a:r>
              <a:rPr lang="en-TT" sz="2800" dirty="0" smtClean="0">
                <a:solidFill>
                  <a:srgbClr val="FF0000"/>
                </a:solidFill>
                <a:latin typeface="Arial" pitchFamily="34" charset="0"/>
                <a:cs typeface="Arial" pitchFamily="34" charset="0"/>
              </a:rPr>
              <a:t>similar electronic configurations</a:t>
            </a:r>
            <a:r>
              <a:rPr lang="en-TT" sz="2800" dirty="0" smtClean="0">
                <a:solidFill>
                  <a:prstClr val="black"/>
                </a:solidFill>
                <a:latin typeface="Arial" pitchFamily="34" charset="0"/>
                <a:cs typeface="Arial" pitchFamily="34" charset="0"/>
              </a:rPr>
              <a:t>.</a:t>
            </a:r>
          </a:p>
          <a:p>
            <a:endParaRPr lang="en-TT" sz="2800" dirty="0">
              <a:solidFill>
                <a:prstClr val="black"/>
              </a:solidFill>
              <a:latin typeface="Arial" pitchFamily="34" charset="0"/>
              <a:cs typeface="Arial" pitchFamily="34" charset="0"/>
            </a:endParaRPr>
          </a:p>
          <a:p>
            <a:r>
              <a:rPr lang="en-TT" sz="2800" dirty="0" smtClean="0">
                <a:solidFill>
                  <a:prstClr val="black"/>
                </a:solidFill>
                <a:latin typeface="Arial" pitchFamily="34" charset="0"/>
                <a:cs typeface="Arial" pitchFamily="34" charset="0"/>
              </a:rPr>
              <a:t>There are seven periods in the periodic table. As you move along a </a:t>
            </a:r>
            <a:r>
              <a:rPr lang="en-TT" sz="2800" dirty="0" smtClean="0">
                <a:solidFill>
                  <a:srgbClr val="FF0000"/>
                </a:solidFill>
                <a:latin typeface="Arial" pitchFamily="34" charset="0"/>
                <a:cs typeface="Arial" pitchFamily="34" charset="0"/>
              </a:rPr>
              <a:t>period</a:t>
            </a:r>
            <a:r>
              <a:rPr lang="en-TT" sz="2800" dirty="0" smtClean="0">
                <a:solidFill>
                  <a:prstClr val="black"/>
                </a:solidFill>
                <a:latin typeface="Arial" pitchFamily="34" charset="0"/>
                <a:cs typeface="Arial" pitchFamily="34" charset="0"/>
              </a:rPr>
              <a:t>, the properties of the elements slowly change, from </a:t>
            </a:r>
            <a:r>
              <a:rPr lang="en-TT" sz="2800" dirty="0" smtClean="0">
                <a:solidFill>
                  <a:srgbClr val="FF0000"/>
                </a:solidFill>
                <a:latin typeface="Arial" pitchFamily="34" charset="0"/>
                <a:cs typeface="Arial" pitchFamily="34" charset="0"/>
              </a:rPr>
              <a:t>metals on the left </a:t>
            </a:r>
            <a:r>
              <a:rPr lang="en-TT" sz="2800" dirty="0" smtClean="0">
                <a:solidFill>
                  <a:prstClr val="black"/>
                </a:solidFill>
                <a:latin typeface="Arial" pitchFamily="34" charset="0"/>
                <a:cs typeface="Arial" pitchFamily="34" charset="0"/>
              </a:rPr>
              <a:t>hand side to </a:t>
            </a:r>
            <a:r>
              <a:rPr lang="en-TT" sz="2800" dirty="0" smtClean="0">
                <a:solidFill>
                  <a:srgbClr val="FF0000"/>
                </a:solidFill>
                <a:latin typeface="Arial" pitchFamily="34" charset="0"/>
                <a:cs typeface="Arial" pitchFamily="34" charset="0"/>
              </a:rPr>
              <a:t>non-metals on the right </a:t>
            </a:r>
            <a:r>
              <a:rPr lang="en-TT" sz="2800" dirty="0" smtClean="0">
                <a:solidFill>
                  <a:prstClr val="black"/>
                </a:solidFill>
                <a:latin typeface="Arial" pitchFamily="34" charset="0"/>
                <a:cs typeface="Arial" pitchFamily="34" charset="0"/>
              </a:rPr>
              <a:t>hand side.</a:t>
            </a:r>
            <a:endParaRPr lang="en-TT" sz="2800" dirty="0">
              <a:solidFill>
                <a:prstClr val="black"/>
              </a:solidFill>
              <a:latin typeface="Arial" pitchFamily="34" charset="0"/>
              <a:cs typeface="Arial" pitchFamily="34" charset="0"/>
            </a:endParaRP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1263638"/>
            <a:ext cx="3024336" cy="5126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2997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1803" y="116632"/>
            <a:ext cx="7772400" cy="792088"/>
          </a:xfrm>
        </p:spPr>
        <p:txBody>
          <a:bodyPr>
            <a:noAutofit/>
          </a:bodyPr>
          <a:lstStyle/>
          <a:p>
            <a:r>
              <a:rPr lang="en-TT" sz="4000" b="1" dirty="0" smtClean="0">
                <a:ln w="12700">
                  <a:solidFill>
                    <a:sysClr val="windowText" lastClr="000000"/>
                  </a:solidFill>
                  <a:prstDash val="solid"/>
                </a:ln>
                <a:solidFill>
                  <a:srgbClr val="C32796"/>
                </a:solidFill>
                <a:effectLst>
                  <a:outerShdw blurRad="41275" dist="20320" dir="1800000" algn="tl" rotWithShape="0">
                    <a:srgbClr val="000000">
                      <a:alpha val="40000"/>
                    </a:srgbClr>
                  </a:outerShdw>
                </a:effectLst>
                <a:latin typeface="Arial" pitchFamily="34" charset="0"/>
                <a:cs typeface="Arial" pitchFamily="34" charset="0"/>
              </a:rPr>
              <a:t>Trends in Groups &amp; Periods</a:t>
            </a:r>
            <a:endParaRPr lang="en-TT" sz="4000" b="1" dirty="0">
              <a:ln w="12700">
                <a:solidFill>
                  <a:sysClr val="windowText" lastClr="000000"/>
                </a:solidFill>
                <a:prstDash val="solid"/>
              </a:ln>
              <a:solidFill>
                <a:srgbClr val="C32796"/>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3" name="TextBox 2"/>
          <p:cNvSpPr txBox="1"/>
          <p:nvPr/>
        </p:nvSpPr>
        <p:spPr>
          <a:xfrm>
            <a:off x="403145" y="836712"/>
            <a:ext cx="8424935" cy="5970865"/>
          </a:xfrm>
          <a:prstGeom prst="rect">
            <a:avLst/>
          </a:prstGeom>
          <a:noFill/>
        </p:spPr>
        <p:txBody>
          <a:bodyPr wrap="square" rtlCol="0">
            <a:spAutoFit/>
          </a:bodyPr>
          <a:lstStyle/>
          <a:p>
            <a:endParaRPr lang="en-TT" b="1" dirty="0">
              <a:solidFill>
                <a:prstClr val="black"/>
              </a:solidFill>
              <a:latin typeface="Arial" pitchFamily="34" charset="0"/>
              <a:cs typeface="Arial" pitchFamily="34" charset="0"/>
            </a:endParaRPr>
          </a:p>
          <a:p>
            <a:r>
              <a:rPr lang="en-TT" sz="2800" dirty="0" smtClean="0">
                <a:solidFill>
                  <a:prstClr val="black"/>
                </a:solidFill>
                <a:latin typeface="Arial" pitchFamily="34" charset="0"/>
                <a:cs typeface="Arial" pitchFamily="34" charset="0"/>
              </a:rPr>
              <a:t>The elements in the periodic table are arranged in such a manner that there are </a:t>
            </a:r>
            <a:r>
              <a:rPr lang="en-TT" sz="2800" dirty="0" smtClean="0">
                <a:solidFill>
                  <a:srgbClr val="FF0000"/>
                </a:solidFill>
                <a:latin typeface="Arial" pitchFamily="34" charset="0"/>
                <a:cs typeface="Arial" pitchFamily="34" charset="0"/>
              </a:rPr>
              <a:t>trends</a:t>
            </a:r>
            <a:r>
              <a:rPr lang="en-TT" sz="2800" dirty="0" smtClean="0">
                <a:solidFill>
                  <a:prstClr val="black"/>
                </a:solidFill>
                <a:latin typeface="Arial" pitchFamily="34" charset="0"/>
                <a:cs typeface="Arial" pitchFamily="34" charset="0"/>
              </a:rPr>
              <a:t> in their </a:t>
            </a:r>
            <a:r>
              <a:rPr lang="en-TT" sz="2800" dirty="0" smtClean="0">
                <a:solidFill>
                  <a:srgbClr val="FF0000"/>
                </a:solidFill>
                <a:latin typeface="Arial" pitchFamily="34" charset="0"/>
                <a:cs typeface="Arial" pitchFamily="34" charset="0"/>
              </a:rPr>
              <a:t>physical</a:t>
            </a:r>
            <a:r>
              <a:rPr lang="en-TT" sz="2800" dirty="0" smtClean="0">
                <a:solidFill>
                  <a:prstClr val="black"/>
                </a:solidFill>
                <a:latin typeface="Arial" pitchFamily="34" charset="0"/>
                <a:cs typeface="Arial" pitchFamily="34" charset="0"/>
              </a:rPr>
              <a:t> </a:t>
            </a:r>
            <a:r>
              <a:rPr lang="en-TT" sz="2800" dirty="0" smtClean="0">
                <a:solidFill>
                  <a:srgbClr val="FF0000"/>
                </a:solidFill>
                <a:latin typeface="Arial" pitchFamily="34" charset="0"/>
                <a:cs typeface="Arial" pitchFamily="34" charset="0"/>
              </a:rPr>
              <a:t>and chemical properties </a:t>
            </a:r>
            <a:r>
              <a:rPr lang="en-TT" sz="2800" dirty="0" smtClean="0">
                <a:solidFill>
                  <a:prstClr val="black"/>
                </a:solidFill>
                <a:latin typeface="Arial" pitchFamily="34" charset="0"/>
                <a:cs typeface="Arial" pitchFamily="34" charset="0"/>
              </a:rPr>
              <a:t>in a particular </a:t>
            </a:r>
            <a:r>
              <a:rPr lang="en-TT" sz="2800" dirty="0" smtClean="0">
                <a:solidFill>
                  <a:srgbClr val="FF0000"/>
                </a:solidFill>
                <a:latin typeface="Arial" pitchFamily="34" charset="0"/>
                <a:cs typeface="Arial" pitchFamily="34" charset="0"/>
              </a:rPr>
              <a:t>group </a:t>
            </a:r>
            <a:r>
              <a:rPr lang="en-TT" sz="2800" dirty="0" smtClean="0">
                <a:solidFill>
                  <a:prstClr val="black"/>
                </a:solidFill>
                <a:latin typeface="Arial" pitchFamily="34" charset="0"/>
                <a:cs typeface="Arial" pitchFamily="34" charset="0"/>
              </a:rPr>
              <a:t>and in a particular </a:t>
            </a:r>
            <a:r>
              <a:rPr lang="en-TT" sz="2800" dirty="0" smtClean="0">
                <a:solidFill>
                  <a:srgbClr val="FF0000"/>
                </a:solidFill>
                <a:latin typeface="Arial" pitchFamily="34" charset="0"/>
                <a:cs typeface="Arial" pitchFamily="34" charset="0"/>
              </a:rPr>
              <a:t>period</a:t>
            </a:r>
            <a:r>
              <a:rPr lang="en-TT" sz="2800" dirty="0" smtClean="0">
                <a:solidFill>
                  <a:prstClr val="black"/>
                </a:solidFill>
                <a:latin typeface="Arial" pitchFamily="34" charset="0"/>
                <a:cs typeface="Arial" pitchFamily="34" charset="0"/>
              </a:rPr>
              <a:t>.</a:t>
            </a:r>
          </a:p>
          <a:p>
            <a:endParaRPr lang="en-TT" sz="2800" dirty="0">
              <a:solidFill>
                <a:prstClr val="black"/>
              </a:solidFill>
              <a:latin typeface="Arial" pitchFamily="34" charset="0"/>
              <a:cs typeface="Arial" pitchFamily="34" charset="0"/>
            </a:endParaRPr>
          </a:p>
          <a:p>
            <a:r>
              <a:rPr lang="en-TT" sz="2800" dirty="0" smtClean="0">
                <a:solidFill>
                  <a:prstClr val="black"/>
                </a:solidFill>
                <a:latin typeface="Arial" pitchFamily="34" charset="0"/>
                <a:cs typeface="Arial" pitchFamily="34" charset="0"/>
              </a:rPr>
              <a:t>Look at the </a:t>
            </a:r>
            <a:r>
              <a:rPr lang="en-TT" sz="2800" dirty="0" smtClean="0">
                <a:solidFill>
                  <a:srgbClr val="FF0000"/>
                </a:solidFill>
                <a:latin typeface="Arial" pitchFamily="34" charset="0"/>
                <a:cs typeface="Arial" pitchFamily="34" charset="0"/>
              </a:rPr>
              <a:t>electronic configuration </a:t>
            </a:r>
            <a:r>
              <a:rPr lang="en-TT" sz="2800" dirty="0" smtClean="0">
                <a:solidFill>
                  <a:prstClr val="black"/>
                </a:solidFill>
                <a:latin typeface="Arial" pitchFamily="34" charset="0"/>
                <a:cs typeface="Arial" pitchFamily="34" charset="0"/>
              </a:rPr>
              <a:t>of the elements in your periodic table, are there:</a:t>
            </a:r>
          </a:p>
          <a:p>
            <a:endParaRPr lang="en-TT" sz="2800" dirty="0" smtClean="0">
              <a:solidFill>
                <a:prstClr val="black"/>
              </a:solidFill>
              <a:latin typeface="Arial" pitchFamily="34" charset="0"/>
              <a:cs typeface="Arial" pitchFamily="34" charset="0"/>
            </a:endParaRPr>
          </a:p>
          <a:p>
            <a:pPr marL="457200" indent="-457200">
              <a:buFont typeface="Arial" pitchFamily="34" charset="0"/>
              <a:buChar char="•"/>
            </a:pPr>
            <a:r>
              <a:rPr lang="en-TT" sz="2800" dirty="0" smtClean="0">
                <a:solidFill>
                  <a:prstClr val="black"/>
                </a:solidFill>
                <a:latin typeface="Arial" pitchFamily="34" charset="0"/>
                <a:cs typeface="Arial" pitchFamily="34" charset="0"/>
              </a:rPr>
              <a:t>any </a:t>
            </a:r>
            <a:r>
              <a:rPr lang="en-TT" sz="2800" dirty="0" smtClean="0">
                <a:solidFill>
                  <a:srgbClr val="FF0000"/>
                </a:solidFill>
                <a:latin typeface="Arial" pitchFamily="34" charset="0"/>
                <a:cs typeface="Arial" pitchFamily="34" charset="0"/>
              </a:rPr>
              <a:t>similarities</a:t>
            </a:r>
            <a:r>
              <a:rPr lang="en-TT" sz="2800" dirty="0" smtClean="0">
                <a:solidFill>
                  <a:prstClr val="black"/>
                </a:solidFill>
                <a:latin typeface="Arial" pitchFamily="34" charset="0"/>
                <a:cs typeface="Arial" pitchFamily="34" charset="0"/>
              </a:rPr>
              <a:t> between the elements in the </a:t>
            </a:r>
            <a:r>
              <a:rPr lang="en-TT" sz="2800" dirty="0" smtClean="0">
                <a:solidFill>
                  <a:srgbClr val="FF0000"/>
                </a:solidFill>
                <a:latin typeface="Arial" pitchFamily="34" charset="0"/>
                <a:cs typeface="Arial" pitchFamily="34" charset="0"/>
              </a:rPr>
              <a:t>same</a:t>
            </a:r>
            <a:r>
              <a:rPr lang="en-TT" sz="2800" dirty="0" smtClean="0">
                <a:solidFill>
                  <a:prstClr val="black"/>
                </a:solidFill>
                <a:latin typeface="Arial" pitchFamily="34" charset="0"/>
                <a:cs typeface="Arial" pitchFamily="34" charset="0"/>
              </a:rPr>
              <a:t> </a:t>
            </a:r>
            <a:r>
              <a:rPr lang="en-TT" sz="2800" dirty="0" smtClean="0">
                <a:solidFill>
                  <a:srgbClr val="FF0000"/>
                </a:solidFill>
                <a:latin typeface="Arial" pitchFamily="34" charset="0"/>
                <a:cs typeface="Arial" pitchFamily="34" charset="0"/>
              </a:rPr>
              <a:t>period</a:t>
            </a:r>
            <a:r>
              <a:rPr lang="en-TT" sz="2800" dirty="0" smtClean="0">
                <a:solidFill>
                  <a:prstClr val="black"/>
                </a:solidFill>
                <a:latin typeface="Arial" pitchFamily="34" charset="0"/>
                <a:cs typeface="Arial" pitchFamily="34" charset="0"/>
              </a:rPr>
              <a:t>?</a:t>
            </a:r>
          </a:p>
          <a:p>
            <a:pPr marL="457200" indent="-457200">
              <a:buFont typeface="Arial" pitchFamily="34" charset="0"/>
              <a:buChar char="•"/>
            </a:pPr>
            <a:endParaRPr lang="en-TT" sz="2800" dirty="0" smtClean="0">
              <a:solidFill>
                <a:prstClr val="black"/>
              </a:solidFill>
              <a:latin typeface="Arial" pitchFamily="34" charset="0"/>
              <a:cs typeface="Arial" pitchFamily="34" charset="0"/>
            </a:endParaRPr>
          </a:p>
          <a:p>
            <a:pPr marL="457200" indent="-457200">
              <a:buFont typeface="Arial" pitchFamily="34" charset="0"/>
              <a:buChar char="•"/>
            </a:pPr>
            <a:r>
              <a:rPr lang="en-TT" sz="2800" dirty="0" smtClean="0">
                <a:solidFill>
                  <a:prstClr val="black"/>
                </a:solidFill>
                <a:latin typeface="Arial" pitchFamily="34" charset="0"/>
                <a:cs typeface="Arial" pitchFamily="34" charset="0"/>
              </a:rPr>
              <a:t>any </a:t>
            </a:r>
            <a:r>
              <a:rPr lang="en-TT" sz="2800" dirty="0" smtClean="0">
                <a:solidFill>
                  <a:srgbClr val="FF0000"/>
                </a:solidFill>
                <a:latin typeface="Arial" pitchFamily="34" charset="0"/>
                <a:cs typeface="Arial" pitchFamily="34" charset="0"/>
              </a:rPr>
              <a:t>similarities</a:t>
            </a:r>
            <a:r>
              <a:rPr lang="en-TT" sz="2800" dirty="0" smtClean="0">
                <a:solidFill>
                  <a:prstClr val="black"/>
                </a:solidFill>
                <a:latin typeface="Arial" pitchFamily="34" charset="0"/>
                <a:cs typeface="Arial" pitchFamily="34" charset="0"/>
              </a:rPr>
              <a:t> between the elements in the </a:t>
            </a:r>
            <a:r>
              <a:rPr lang="en-TT" sz="2800" dirty="0" smtClean="0">
                <a:solidFill>
                  <a:srgbClr val="FF0000"/>
                </a:solidFill>
                <a:latin typeface="Arial" pitchFamily="34" charset="0"/>
                <a:cs typeface="Arial" pitchFamily="34" charset="0"/>
              </a:rPr>
              <a:t>same group</a:t>
            </a:r>
            <a:r>
              <a:rPr lang="en-TT" sz="2800" dirty="0" smtClean="0">
                <a:solidFill>
                  <a:prstClr val="black"/>
                </a:solidFill>
                <a:latin typeface="Arial" pitchFamily="34" charset="0"/>
                <a:cs typeface="Arial" pitchFamily="34" charset="0"/>
              </a:rPr>
              <a:t>?</a:t>
            </a:r>
            <a:endParaRPr lang="en-TT" sz="2800"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3146323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1000"/>
                                        <p:tgtEl>
                                          <p:spTgt spid="3">
                                            <p:txEl>
                                              <p:pRg st="5" end="5"/>
                                            </p:txEl>
                                          </p:spTgt>
                                        </p:tgtEl>
                                      </p:cBhvr>
                                    </p:animEffect>
                                    <p:anim calcmode="lin" valueType="num">
                                      <p:cBhvr>
                                        <p:cTn id="1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1000"/>
                                        <p:tgtEl>
                                          <p:spTgt spid="3">
                                            <p:txEl>
                                              <p:pRg st="7" end="7"/>
                                            </p:txEl>
                                          </p:spTgt>
                                        </p:tgtEl>
                                      </p:cBhvr>
                                    </p:animEffect>
                                    <p:anim calcmode="lin" valueType="num">
                                      <p:cBhvr>
                                        <p:cTn id="2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9412" y="260648"/>
            <a:ext cx="7772400" cy="792088"/>
          </a:xfrm>
        </p:spPr>
        <p:txBody>
          <a:bodyPr>
            <a:noAutofit/>
          </a:bodyPr>
          <a:lstStyle/>
          <a:p>
            <a:r>
              <a:rPr lang="en-TT" sz="4000" b="1" dirty="0" smtClean="0">
                <a:ln w="12700">
                  <a:solidFill>
                    <a:sysClr val="windowText" lastClr="000000"/>
                  </a:solidFill>
                  <a:prstDash val="solid"/>
                </a:ln>
                <a:solidFill>
                  <a:srgbClr val="0070C0"/>
                </a:solidFill>
                <a:effectLst>
                  <a:outerShdw blurRad="41275" dist="20320" dir="1800000" algn="tl" rotWithShape="0">
                    <a:srgbClr val="000000">
                      <a:alpha val="40000"/>
                    </a:srgbClr>
                  </a:outerShdw>
                </a:effectLst>
                <a:latin typeface="Arial" pitchFamily="34" charset="0"/>
                <a:cs typeface="Arial" pitchFamily="34" charset="0"/>
              </a:rPr>
              <a:t>Electronic Configuration of the first 20 Elements </a:t>
            </a:r>
            <a:endParaRPr lang="en-TT" sz="4000" b="1" dirty="0">
              <a:ln w="12700">
                <a:solidFill>
                  <a:sysClr val="windowText" lastClr="000000"/>
                </a:solidFill>
                <a:prstDash val="solid"/>
              </a:ln>
              <a:solidFill>
                <a:srgbClr val="0070C0"/>
              </a:solidFill>
              <a:effectLst>
                <a:outerShdw blurRad="41275" dist="20320" dir="1800000" algn="tl" rotWithShape="0">
                  <a:srgbClr val="000000">
                    <a:alpha val="40000"/>
                  </a:srgbClr>
                </a:outerShdw>
              </a:effectLst>
              <a:latin typeface="Arial" pitchFamily="34" charset="0"/>
              <a:cs typeface="Arial"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646742679"/>
              </p:ext>
            </p:extLst>
          </p:nvPr>
        </p:nvGraphicFramePr>
        <p:xfrm>
          <a:off x="179512" y="1412776"/>
          <a:ext cx="8712968" cy="5295700"/>
        </p:xfrm>
        <a:graphic>
          <a:graphicData uri="http://schemas.openxmlformats.org/drawingml/2006/table">
            <a:tbl>
              <a:tblPr firstRow="1" bandRow="1">
                <a:tableStyleId>{5C22544A-7EE6-4342-B048-85BDC9FD1C3A}</a:tableStyleId>
              </a:tblPr>
              <a:tblGrid>
                <a:gridCol w="1000913"/>
                <a:gridCol w="856895"/>
                <a:gridCol w="856895"/>
                <a:gridCol w="856895"/>
                <a:gridCol w="856895"/>
                <a:gridCol w="856895"/>
                <a:gridCol w="856895"/>
                <a:gridCol w="856895"/>
                <a:gridCol w="856895"/>
                <a:gridCol w="856895"/>
              </a:tblGrid>
              <a:tr h="866725">
                <a:tc>
                  <a:txBody>
                    <a:bodyPr/>
                    <a:lstStyle/>
                    <a:p>
                      <a:endParaRPr lang="en-TT" dirty="0"/>
                    </a:p>
                  </a:txBody>
                  <a:tcPr>
                    <a:solidFill>
                      <a:schemeClr val="bg1"/>
                    </a:solidFill>
                  </a:tcPr>
                </a:tc>
                <a:tc gridSpan="9">
                  <a:txBody>
                    <a:bodyPr/>
                    <a:lstStyle/>
                    <a:p>
                      <a:pPr algn="ctr"/>
                      <a:r>
                        <a:rPr lang="en-TT" sz="2800" dirty="0" smtClean="0">
                          <a:latin typeface="Arial" pitchFamily="34" charset="0"/>
                          <a:cs typeface="Arial" pitchFamily="34" charset="0"/>
                        </a:rPr>
                        <a:t>GROUPS</a:t>
                      </a:r>
                      <a:endParaRPr lang="en-TT" sz="2800" dirty="0">
                        <a:latin typeface="Arial" pitchFamily="34" charset="0"/>
                        <a:cs typeface="Arial" pitchFamily="34" charset="0"/>
                      </a:endParaRPr>
                    </a:p>
                  </a:txBody>
                  <a:tcPr/>
                </a:tc>
                <a:tc hMerge="1">
                  <a:txBody>
                    <a:bodyPr/>
                    <a:lstStyle/>
                    <a:p>
                      <a:endParaRPr lang="en-TT" dirty="0"/>
                    </a:p>
                  </a:txBody>
                  <a:tcPr/>
                </a:tc>
                <a:tc hMerge="1">
                  <a:txBody>
                    <a:bodyPr/>
                    <a:lstStyle/>
                    <a:p>
                      <a:endParaRPr lang="en-TT" dirty="0"/>
                    </a:p>
                  </a:txBody>
                  <a:tcPr/>
                </a:tc>
                <a:tc hMerge="1">
                  <a:txBody>
                    <a:bodyPr/>
                    <a:lstStyle/>
                    <a:p>
                      <a:endParaRPr lang="en-TT" dirty="0"/>
                    </a:p>
                  </a:txBody>
                  <a:tcPr/>
                </a:tc>
                <a:tc hMerge="1">
                  <a:txBody>
                    <a:bodyPr/>
                    <a:lstStyle/>
                    <a:p>
                      <a:endParaRPr lang="en-TT" dirty="0"/>
                    </a:p>
                  </a:txBody>
                  <a:tcPr/>
                </a:tc>
                <a:tc hMerge="1">
                  <a:txBody>
                    <a:bodyPr/>
                    <a:lstStyle/>
                    <a:p>
                      <a:endParaRPr lang="en-TT" dirty="0"/>
                    </a:p>
                  </a:txBody>
                  <a:tcPr/>
                </a:tc>
                <a:tc hMerge="1">
                  <a:txBody>
                    <a:bodyPr/>
                    <a:lstStyle/>
                    <a:p>
                      <a:endParaRPr lang="en-TT" dirty="0"/>
                    </a:p>
                  </a:txBody>
                  <a:tcPr/>
                </a:tc>
                <a:tc hMerge="1">
                  <a:txBody>
                    <a:bodyPr/>
                    <a:lstStyle/>
                    <a:p>
                      <a:endParaRPr lang="en-TT" dirty="0"/>
                    </a:p>
                  </a:txBody>
                  <a:tcPr/>
                </a:tc>
                <a:tc hMerge="1">
                  <a:txBody>
                    <a:bodyPr/>
                    <a:lstStyle/>
                    <a:p>
                      <a:endParaRPr lang="en-TT" dirty="0"/>
                    </a:p>
                  </a:txBody>
                  <a:tcPr/>
                </a:tc>
              </a:tr>
              <a:tr h="866725">
                <a:tc rowSpan="5">
                  <a:txBody>
                    <a:bodyPr/>
                    <a:lstStyle/>
                    <a:p>
                      <a:pPr algn="r"/>
                      <a:endParaRPr lang="en-TT" dirty="0"/>
                    </a:p>
                  </a:txBody>
                  <a:tcPr marR="144000"/>
                </a:tc>
                <a:tc>
                  <a:txBody>
                    <a:bodyPr/>
                    <a:lstStyle/>
                    <a:p>
                      <a:endParaRPr lang="en-TT" dirty="0"/>
                    </a:p>
                  </a:txBody>
                  <a:tcPr>
                    <a:solidFill>
                      <a:schemeClr val="bg2"/>
                    </a:solidFill>
                  </a:tcPr>
                </a:tc>
                <a:tc>
                  <a:txBody>
                    <a:bodyPr/>
                    <a:lstStyle/>
                    <a:p>
                      <a:r>
                        <a:rPr lang="en-TT" dirty="0" smtClean="0">
                          <a:latin typeface="Arial" pitchFamily="34" charset="0"/>
                          <a:cs typeface="Arial" pitchFamily="34" charset="0"/>
                        </a:rPr>
                        <a:t>I</a:t>
                      </a:r>
                      <a:endParaRPr lang="en-TT" dirty="0">
                        <a:latin typeface="Arial" pitchFamily="34" charset="0"/>
                        <a:cs typeface="Arial" pitchFamily="34" charset="0"/>
                      </a:endParaRPr>
                    </a:p>
                  </a:txBody>
                  <a:tcPr>
                    <a:solidFill>
                      <a:schemeClr val="bg2"/>
                    </a:solidFill>
                  </a:tcPr>
                </a:tc>
                <a:tc>
                  <a:txBody>
                    <a:bodyPr/>
                    <a:lstStyle/>
                    <a:p>
                      <a:r>
                        <a:rPr lang="en-TT" dirty="0" smtClean="0">
                          <a:latin typeface="Arial" pitchFamily="34" charset="0"/>
                          <a:cs typeface="Arial" pitchFamily="34" charset="0"/>
                        </a:rPr>
                        <a:t>II</a:t>
                      </a:r>
                      <a:endParaRPr lang="en-TT" dirty="0">
                        <a:latin typeface="Arial" pitchFamily="34" charset="0"/>
                        <a:cs typeface="Arial" pitchFamily="34" charset="0"/>
                      </a:endParaRPr>
                    </a:p>
                  </a:txBody>
                  <a:tcPr>
                    <a:solidFill>
                      <a:schemeClr val="bg2"/>
                    </a:solidFill>
                  </a:tcPr>
                </a:tc>
                <a:tc>
                  <a:txBody>
                    <a:bodyPr/>
                    <a:lstStyle/>
                    <a:p>
                      <a:r>
                        <a:rPr lang="en-TT" dirty="0" smtClean="0">
                          <a:latin typeface="Arial" pitchFamily="34" charset="0"/>
                          <a:cs typeface="Arial" pitchFamily="34" charset="0"/>
                        </a:rPr>
                        <a:t>III</a:t>
                      </a:r>
                      <a:endParaRPr lang="en-TT" dirty="0">
                        <a:latin typeface="Arial" pitchFamily="34" charset="0"/>
                        <a:cs typeface="Arial" pitchFamily="34" charset="0"/>
                      </a:endParaRPr>
                    </a:p>
                  </a:txBody>
                  <a:tcPr>
                    <a:solidFill>
                      <a:schemeClr val="bg2"/>
                    </a:solidFill>
                  </a:tcPr>
                </a:tc>
                <a:tc>
                  <a:txBody>
                    <a:bodyPr/>
                    <a:lstStyle/>
                    <a:p>
                      <a:r>
                        <a:rPr lang="en-TT" dirty="0" smtClean="0">
                          <a:latin typeface="Arial" pitchFamily="34" charset="0"/>
                          <a:cs typeface="Arial" pitchFamily="34" charset="0"/>
                        </a:rPr>
                        <a:t>IV</a:t>
                      </a:r>
                      <a:endParaRPr lang="en-TT" dirty="0">
                        <a:latin typeface="Arial" pitchFamily="34" charset="0"/>
                        <a:cs typeface="Arial" pitchFamily="34" charset="0"/>
                      </a:endParaRPr>
                    </a:p>
                  </a:txBody>
                  <a:tcPr>
                    <a:solidFill>
                      <a:schemeClr val="bg2"/>
                    </a:solidFill>
                  </a:tcPr>
                </a:tc>
                <a:tc>
                  <a:txBody>
                    <a:bodyPr/>
                    <a:lstStyle/>
                    <a:p>
                      <a:r>
                        <a:rPr lang="en-TT" dirty="0" smtClean="0">
                          <a:latin typeface="Arial" pitchFamily="34" charset="0"/>
                          <a:cs typeface="Arial" pitchFamily="34" charset="0"/>
                        </a:rPr>
                        <a:t>V</a:t>
                      </a:r>
                      <a:endParaRPr lang="en-TT" dirty="0">
                        <a:latin typeface="Arial" pitchFamily="34" charset="0"/>
                        <a:cs typeface="Arial" pitchFamily="34" charset="0"/>
                      </a:endParaRPr>
                    </a:p>
                  </a:txBody>
                  <a:tcPr>
                    <a:solidFill>
                      <a:schemeClr val="bg2"/>
                    </a:solidFill>
                  </a:tcPr>
                </a:tc>
                <a:tc>
                  <a:txBody>
                    <a:bodyPr/>
                    <a:lstStyle/>
                    <a:p>
                      <a:r>
                        <a:rPr lang="en-TT" dirty="0" smtClean="0">
                          <a:latin typeface="Arial" pitchFamily="34" charset="0"/>
                          <a:cs typeface="Arial" pitchFamily="34" charset="0"/>
                        </a:rPr>
                        <a:t>VI</a:t>
                      </a:r>
                      <a:endParaRPr lang="en-TT" dirty="0">
                        <a:latin typeface="Arial" pitchFamily="34" charset="0"/>
                        <a:cs typeface="Arial" pitchFamily="34" charset="0"/>
                      </a:endParaRPr>
                    </a:p>
                  </a:txBody>
                  <a:tcPr>
                    <a:solidFill>
                      <a:schemeClr val="bg2"/>
                    </a:solidFill>
                  </a:tcPr>
                </a:tc>
                <a:tc>
                  <a:txBody>
                    <a:bodyPr/>
                    <a:lstStyle/>
                    <a:p>
                      <a:r>
                        <a:rPr lang="en-TT" dirty="0" smtClean="0">
                          <a:latin typeface="Arial" pitchFamily="34" charset="0"/>
                          <a:cs typeface="Arial" pitchFamily="34" charset="0"/>
                        </a:rPr>
                        <a:t>VII</a:t>
                      </a:r>
                      <a:endParaRPr lang="en-TT" dirty="0">
                        <a:latin typeface="Arial" pitchFamily="34" charset="0"/>
                        <a:cs typeface="Arial" pitchFamily="34" charset="0"/>
                      </a:endParaRPr>
                    </a:p>
                  </a:txBody>
                  <a:tcPr>
                    <a:solidFill>
                      <a:schemeClr val="bg2"/>
                    </a:solidFill>
                  </a:tcPr>
                </a:tc>
                <a:tc>
                  <a:txBody>
                    <a:bodyPr/>
                    <a:lstStyle/>
                    <a:p>
                      <a:r>
                        <a:rPr lang="en-TT" dirty="0" smtClean="0">
                          <a:latin typeface="Arial" pitchFamily="34" charset="0"/>
                          <a:cs typeface="Arial" pitchFamily="34" charset="0"/>
                        </a:rPr>
                        <a:t>0</a:t>
                      </a:r>
                      <a:endParaRPr lang="en-TT" dirty="0">
                        <a:latin typeface="Arial" pitchFamily="34" charset="0"/>
                        <a:cs typeface="Arial" pitchFamily="34" charset="0"/>
                      </a:endParaRPr>
                    </a:p>
                  </a:txBody>
                  <a:tcPr>
                    <a:solidFill>
                      <a:schemeClr val="bg2"/>
                    </a:solidFill>
                  </a:tcPr>
                </a:tc>
              </a:tr>
              <a:tr h="866725">
                <a:tc vMerge="1">
                  <a:txBody>
                    <a:bodyPr/>
                    <a:lstStyle/>
                    <a:p>
                      <a:endParaRPr lang="en-TT" dirty="0"/>
                    </a:p>
                  </a:txBody>
                  <a:tcPr/>
                </a:tc>
                <a:tc>
                  <a:txBody>
                    <a:bodyPr/>
                    <a:lstStyle/>
                    <a:p>
                      <a:r>
                        <a:rPr lang="en-TT" dirty="0" smtClean="0">
                          <a:latin typeface="Arial" pitchFamily="34" charset="0"/>
                          <a:cs typeface="Arial" pitchFamily="34" charset="0"/>
                        </a:rPr>
                        <a:t>I</a:t>
                      </a:r>
                      <a:endParaRPr lang="en-TT" dirty="0">
                        <a:latin typeface="Arial" pitchFamily="34" charset="0"/>
                        <a:cs typeface="Arial" pitchFamily="34" charset="0"/>
                      </a:endParaRPr>
                    </a:p>
                  </a:txBody>
                  <a:tcPr>
                    <a:solidFill>
                      <a:schemeClr val="bg2"/>
                    </a:solidFill>
                  </a:tcPr>
                </a:tc>
                <a:tc>
                  <a:txBody>
                    <a:bodyPr/>
                    <a:lstStyle/>
                    <a:p>
                      <a:r>
                        <a:rPr lang="en-TT" dirty="0" smtClean="0">
                          <a:latin typeface="Arial" pitchFamily="34" charset="0"/>
                          <a:cs typeface="Arial" pitchFamily="34" charset="0"/>
                        </a:rPr>
                        <a:t>H</a:t>
                      </a:r>
                    </a:p>
                    <a:p>
                      <a:r>
                        <a:rPr lang="en-TT" dirty="0" smtClean="0">
                          <a:latin typeface="Arial" pitchFamily="34" charset="0"/>
                          <a:cs typeface="Arial" pitchFamily="34" charset="0"/>
                        </a:rPr>
                        <a:t>(1)</a:t>
                      </a:r>
                      <a:endParaRPr lang="en-TT" dirty="0">
                        <a:latin typeface="Arial" pitchFamily="34" charset="0"/>
                        <a:cs typeface="Arial" pitchFamily="34" charset="0"/>
                      </a:endParaRPr>
                    </a:p>
                  </a:txBody>
                  <a:tcPr>
                    <a:solidFill>
                      <a:schemeClr val="accent1">
                        <a:lumMod val="40000"/>
                        <a:lumOff val="60000"/>
                      </a:schemeClr>
                    </a:solidFill>
                  </a:tcPr>
                </a:tc>
                <a:tc>
                  <a:txBody>
                    <a:bodyPr/>
                    <a:lstStyle/>
                    <a:p>
                      <a:endParaRPr lang="en-TT" dirty="0">
                        <a:latin typeface="Arial" pitchFamily="34" charset="0"/>
                        <a:cs typeface="Arial" pitchFamily="34" charset="0"/>
                      </a:endParaRPr>
                    </a:p>
                  </a:txBody>
                  <a:tcPr>
                    <a:noFill/>
                  </a:tcPr>
                </a:tc>
                <a:tc>
                  <a:txBody>
                    <a:bodyPr/>
                    <a:lstStyle/>
                    <a:p>
                      <a:endParaRPr lang="en-TT" dirty="0">
                        <a:latin typeface="Arial" pitchFamily="34" charset="0"/>
                        <a:cs typeface="Arial" pitchFamily="34" charset="0"/>
                      </a:endParaRPr>
                    </a:p>
                  </a:txBody>
                  <a:tcPr>
                    <a:noFill/>
                  </a:tcPr>
                </a:tc>
                <a:tc>
                  <a:txBody>
                    <a:bodyPr/>
                    <a:lstStyle/>
                    <a:p>
                      <a:endParaRPr lang="en-TT" dirty="0">
                        <a:latin typeface="Arial" pitchFamily="34" charset="0"/>
                        <a:cs typeface="Arial" pitchFamily="34" charset="0"/>
                      </a:endParaRPr>
                    </a:p>
                  </a:txBody>
                  <a:tcPr>
                    <a:noFill/>
                  </a:tcPr>
                </a:tc>
                <a:tc>
                  <a:txBody>
                    <a:bodyPr/>
                    <a:lstStyle/>
                    <a:p>
                      <a:endParaRPr lang="en-TT" dirty="0">
                        <a:latin typeface="Arial" pitchFamily="34" charset="0"/>
                        <a:cs typeface="Arial" pitchFamily="34" charset="0"/>
                      </a:endParaRPr>
                    </a:p>
                  </a:txBody>
                  <a:tcPr>
                    <a:noFill/>
                  </a:tcPr>
                </a:tc>
                <a:tc>
                  <a:txBody>
                    <a:bodyPr/>
                    <a:lstStyle/>
                    <a:p>
                      <a:endParaRPr lang="en-TT" dirty="0">
                        <a:latin typeface="Arial" pitchFamily="34" charset="0"/>
                        <a:cs typeface="Arial" pitchFamily="34" charset="0"/>
                      </a:endParaRPr>
                    </a:p>
                  </a:txBody>
                  <a:tcPr>
                    <a:noFill/>
                  </a:tcPr>
                </a:tc>
                <a:tc>
                  <a:txBody>
                    <a:bodyPr/>
                    <a:lstStyle/>
                    <a:p>
                      <a:endParaRPr lang="en-TT" dirty="0">
                        <a:latin typeface="Arial" pitchFamily="34" charset="0"/>
                        <a:cs typeface="Arial" pitchFamily="34" charset="0"/>
                      </a:endParaRPr>
                    </a:p>
                  </a:txBody>
                  <a:tcPr>
                    <a:noFill/>
                  </a:tcPr>
                </a:tc>
                <a:tc>
                  <a:txBody>
                    <a:bodyPr/>
                    <a:lstStyle/>
                    <a:p>
                      <a:r>
                        <a:rPr lang="en-TT" dirty="0" smtClean="0">
                          <a:latin typeface="Arial" pitchFamily="34" charset="0"/>
                          <a:cs typeface="Arial" pitchFamily="34" charset="0"/>
                        </a:rPr>
                        <a:t>He</a:t>
                      </a:r>
                    </a:p>
                    <a:p>
                      <a:r>
                        <a:rPr lang="en-TT" dirty="0" smtClean="0">
                          <a:latin typeface="Arial" pitchFamily="34" charset="0"/>
                          <a:cs typeface="Arial" pitchFamily="34" charset="0"/>
                        </a:rPr>
                        <a:t>(2)</a:t>
                      </a:r>
                      <a:endParaRPr lang="en-TT" dirty="0">
                        <a:latin typeface="Arial" pitchFamily="34" charset="0"/>
                        <a:cs typeface="Arial" pitchFamily="34" charset="0"/>
                      </a:endParaRPr>
                    </a:p>
                  </a:txBody>
                  <a:tcPr>
                    <a:solidFill>
                      <a:schemeClr val="accent1">
                        <a:lumMod val="40000"/>
                        <a:lumOff val="60000"/>
                      </a:schemeClr>
                    </a:solidFill>
                  </a:tcPr>
                </a:tc>
              </a:tr>
              <a:tr h="866725">
                <a:tc vMerge="1">
                  <a:txBody>
                    <a:bodyPr/>
                    <a:lstStyle/>
                    <a:p>
                      <a:endParaRPr lang="en-TT" dirty="0"/>
                    </a:p>
                  </a:txBody>
                  <a:tcPr/>
                </a:tc>
                <a:tc>
                  <a:txBody>
                    <a:bodyPr/>
                    <a:lstStyle/>
                    <a:p>
                      <a:r>
                        <a:rPr lang="en-TT" dirty="0" smtClean="0">
                          <a:latin typeface="Arial" pitchFamily="34" charset="0"/>
                          <a:cs typeface="Arial" pitchFamily="34" charset="0"/>
                        </a:rPr>
                        <a:t>II</a:t>
                      </a:r>
                      <a:endParaRPr lang="en-TT" dirty="0">
                        <a:latin typeface="Arial" pitchFamily="34" charset="0"/>
                        <a:cs typeface="Arial" pitchFamily="34" charset="0"/>
                      </a:endParaRPr>
                    </a:p>
                  </a:txBody>
                  <a:tcPr>
                    <a:solidFill>
                      <a:schemeClr val="bg2"/>
                    </a:solidFill>
                  </a:tcPr>
                </a:tc>
                <a:tc>
                  <a:txBody>
                    <a:bodyPr/>
                    <a:lstStyle/>
                    <a:p>
                      <a:r>
                        <a:rPr lang="en-TT" dirty="0" smtClean="0">
                          <a:latin typeface="Arial" pitchFamily="34" charset="0"/>
                          <a:cs typeface="Arial" pitchFamily="34" charset="0"/>
                        </a:rPr>
                        <a:t>Li</a:t>
                      </a:r>
                    </a:p>
                    <a:p>
                      <a:r>
                        <a:rPr lang="en-TT" dirty="0" smtClean="0">
                          <a:latin typeface="Arial" pitchFamily="34" charset="0"/>
                          <a:cs typeface="Arial" pitchFamily="34" charset="0"/>
                        </a:rPr>
                        <a:t>(2,1)</a:t>
                      </a:r>
                      <a:endParaRPr lang="en-TT" dirty="0">
                        <a:latin typeface="Arial" pitchFamily="34" charset="0"/>
                        <a:cs typeface="Arial" pitchFamily="34" charset="0"/>
                      </a:endParaRPr>
                    </a:p>
                  </a:txBody>
                  <a:tcPr>
                    <a:solidFill>
                      <a:schemeClr val="accent1">
                        <a:lumMod val="40000"/>
                        <a:lumOff val="60000"/>
                      </a:schemeClr>
                    </a:solidFill>
                  </a:tcPr>
                </a:tc>
                <a:tc>
                  <a:txBody>
                    <a:bodyPr/>
                    <a:lstStyle/>
                    <a:p>
                      <a:r>
                        <a:rPr lang="en-TT" dirty="0" smtClean="0">
                          <a:latin typeface="Arial" pitchFamily="34" charset="0"/>
                          <a:cs typeface="Arial" pitchFamily="34" charset="0"/>
                        </a:rPr>
                        <a:t>Be</a:t>
                      </a:r>
                    </a:p>
                    <a:p>
                      <a:r>
                        <a:rPr lang="en-TT" dirty="0" smtClean="0">
                          <a:latin typeface="Arial" pitchFamily="34" charset="0"/>
                          <a:cs typeface="Arial" pitchFamily="34" charset="0"/>
                        </a:rPr>
                        <a:t>(2,2)</a:t>
                      </a:r>
                      <a:endParaRPr lang="en-TT" dirty="0">
                        <a:latin typeface="Arial" pitchFamily="34" charset="0"/>
                        <a:cs typeface="Arial" pitchFamily="34" charset="0"/>
                      </a:endParaRPr>
                    </a:p>
                  </a:txBody>
                  <a:tcPr>
                    <a:solidFill>
                      <a:schemeClr val="accent1">
                        <a:lumMod val="40000"/>
                        <a:lumOff val="60000"/>
                      </a:schemeClr>
                    </a:solidFill>
                  </a:tcPr>
                </a:tc>
                <a:tc>
                  <a:txBody>
                    <a:bodyPr/>
                    <a:lstStyle/>
                    <a:p>
                      <a:r>
                        <a:rPr lang="en-TT" dirty="0" smtClean="0">
                          <a:latin typeface="Arial" pitchFamily="34" charset="0"/>
                          <a:cs typeface="Arial" pitchFamily="34" charset="0"/>
                        </a:rPr>
                        <a:t>B</a:t>
                      </a:r>
                    </a:p>
                    <a:p>
                      <a:r>
                        <a:rPr lang="en-TT" dirty="0" smtClean="0">
                          <a:latin typeface="Arial" pitchFamily="34" charset="0"/>
                          <a:cs typeface="Arial" pitchFamily="34" charset="0"/>
                        </a:rPr>
                        <a:t>(2,3)</a:t>
                      </a:r>
                      <a:endParaRPr lang="en-TT" dirty="0">
                        <a:latin typeface="Arial" pitchFamily="34" charset="0"/>
                        <a:cs typeface="Arial" pitchFamily="34" charset="0"/>
                      </a:endParaRPr>
                    </a:p>
                  </a:txBody>
                  <a:tcPr>
                    <a:solidFill>
                      <a:schemeClr val="accent1">
                        <a:lumMod val="40000"/>
                        <a:lumOff val="60000"/>
                      </a:schemeClr>
                    </a:solidFill>
                  </a:tcPr>
                </a:tc>
                <a:tc>
                  <a:txBody>
                    <a:bodyPr/>
                    <a:lstStyle/>
                    <a:p>
                      <a:r>
                        <a:rPr lang="en-TT" dirty="0" smtClean="0">
                          <a:latin typeface="Arial" pitchFamily="34" charset="0"/>
                          <a:cs typeface="Arial" pitchFamily="34" charset="0"/>
                        </a:rPr>
                        <a:t>C</a:t>
                      </a:r>
                    </a:p>
                    <a:p>
                      <a:r>
                        <a:rPr lang="en-TT" dirty="0" smtClean="0">
                          <a:latin typeface="Arial" pitchFamily="34" charset="0"/>
                          <a:cs typeface="Arial" pitchFamily="34" charset="0"/>
                        </a:rPr>
                        <a:t>(2,4)</a:t>
                      </a:r>
                      <a:endParaRPr lang="en-TT" dirty="0">
                        <a:latin typeface="Arial" pitchFamily="34" charset="0"/>
                        <a:cs typeface="Arial" pitchFamily="34" charset="0"/>
                      </a:endParaRPr>
                    </a:p>
                  </a:txBody>
                  <a:tcPr>
                    <a:solidFill>
                      <a:schemeClr val="accent1">
                        <a:lumMod val="40000"/>
                        <a:lumOff val="60000"/>
                      </a:schemeClr>
                    </a:solidFill>
                  </a:tcPr>
                </a:tc>
                <a:tc>
                  <a:txBody>
                    <a:bodyPr/>
                    <a:lstStyle/>
                    <a:p>
                      <a:r>
                        <a:rPr lang="en-TT" dirty="0" smtClean="0">
                          <a:latin typeface="Arial" pitchFamily="34" charset="0"/>
                          <a:cs typeface="Arial" pitchFamily="34" charset="0"/>
                        </a:rPr>
                        <a:t>N</a:t>
                      </a:r>
                    </a:p>
                    <a:p>
                      <a:r>
                        <a:rPr lang="en-TT" dirty="0" smtClean="0">
                          <a:latin typeface="Arial" pitchFamily="34" charset="0"/>
                          <a:cs typeface="Arial" pitchFamily="34" charset="0"/>
                        </a:rPr>
                        <a:t>(2,5)</a:t>
                      </a:r>
                      <a:endParaRPr lang="en-TT" dirty="0">
                        <a:latin typeface="Arial" pitchFamily="34" charset="0"/>
                        <a:cs typeface="Arial" pitchFamily="34" charset="0"/>
                      </a:endParaRPr>
                    </a:p>
                  </a:txBody>
                  <a:tcPr>
                    <a:solidFill>
                      <a:schemeClr val="accent1">
                        <a:lumMod val="40000"/>
                        <a:lumOff val="60000"/>
                      </a:schemeClr>
                    </a:solidFill>
                  </a:tcPr>
                </a:tc>
                <a:tc>
                  <a:txBody>
                    <a:bodyPr/>
                    <a:lstStyle/>
                    <a:p>
                      <a:r>
                        <a:rPr lang="en-TT" dirty="0" smtClean="0">
                          <a:latin typeface="Arial" pitchFamily="34" charset="0"/>
                          <a:cs typeface="Arial" pitchFamily="34" charset="0"/>
                        </a:rPr>
                        <a:t>O</a:t>
                      </a:r>
                    </a:p>
                    <a:p>
                      <a:r>
                        <a:rPr lang="en-TT" dirty="0" smtClean="0">
                          <a:latin typeface="Arial" pitchFamily="34" charset="0"/>
                          <a:cs typeface="Arial" pitchFamily="34" charset="0"/>
                        </a:rPr>
                        <a:t>(2,6)</a:t>
                      </a:r>
                      <a:endParaRPr lang="en-TT" dirty="0">
                        <a:latin typeface="Arial" pitchFamily="34" charset="0"/>
                        <a:cs typeface="Arial" pitchFamily="34" charset="0"/>
                      </a:endParaRPr>
                    </a:p>
                  </a:txBody>
                  <a:tcPr>
                    <a:solidFill>
                      <a:schemeClr val="accent1">
                        <a:lumMod val="40000"/>
                        <a:lumOff val="60000"/>
                      </a:schemeClr>
                    </a:solidFill>
                  </a:tcPr>
                </a:tc>
                <a:tc>
                  <a:txBody>
                    <a:bodyPr/>
                    <a:lstStyle/>
                    <a:p>
                      <a:r>
                        <a:rPr lang="en-TT" dirty="0" smtClean="0">
                          <a:latin typeface="Arial" pitchFamily="34" charset="0"/>
                          <a:cs typeface="Arial" pitchFamily="34" charset="0"/>
                        </a:rPr>
                        <a:t>F</a:t>
                      </a:r>
                    </a:p>
                    <a:p>
                      <a:r>
                        <a:rPr lang="en-TT" dirty="0" smtClean="0">
                          <a:latin typeface="Arial" pitchFamily="34" charset="0"/>
                          <a:cs typeface="Arial" pitchFamily="34" charset="0"/>
                        </a:rPr>
                        <a:t>(2,7)</a:t>
                      </a:r>
                      <a:endParaRPr lang="en-TT" dirty="0">
                        <a:latin typeface="Arial" pitchFamily="34" charset="0"/>
                        <a:cs typeface="Arial" pitchFamily="34" charset="0"/>
                      </a:endParaRPr>
                    </a:p>
                  </a:txBody>
                  <a:tcPr>
                    <a:solidFill>
                      <a:schemeClr val="accent1">
                        <a:lumMod val="40000"/>
                        <a:lumOff val="60000"/>
                      </a:schemeClr>
                    </a:solidFill>
                  </a:tcPr>
                </a:tc>
                <a:tc>
                  <a:txBody>
                    <a:bodyPr/>
                    <a:lstStyle/>
                    <a:p>
                      <a:r>
                        <a:rPr lang="en-TT" dirty="0" smtClean="0">
                          <a:latin typeface="Arial" pitchFamily="34" charset="0"/>
                          <a:cs typeface="Arial" pitchFamily="34" charset="0"/>
                        </a:rPr>
                        <a:t>Ne</a:t>
                      </a:r>
                    </a:p>
                    <a:p>
                      <a:r>
                        <a:rPr lang="en-TT" dirty="0" smtClean="0">
                          <a:latin typeface="Arial" pitchFamily="34" charset="0"/>
                          <a:cs typeface="Arial" pitchFamily="34" charset="0"/>
                        </a:rPr>
                        <a:t>(2,8)</a:t>
                      </a:r>
                      <a:endParaRPr lang="en-TT" dirty="0">
                        <a:latin typeface="Arial" pitchFamily="34" charset="0"/>
                        <a:cs typeface="Arial" pitchFamily="34" charset="0"/>
                      </a:endParaRPr>
                    </a:p>
                  </a:txBody>
                  <a:tcPr>
                    <a:solidFill>
                      <a:schemeClr val="accent1">
                        <a:lumMod val="40000"/>
                        <a:lumOff val="60000"/>
                      </a:schemeClr>
                    </a:solidFill>
                  </a:tcPr>
                </a:tc>
              </a:tr>
              <a:tr h="866725">
                <a:tc vMerge="1">
                  <a:txBody>
                    <a:bodyPr/>
                    <a:lstStyle/>
                    <a:p>
                      <a:endParaRPr lang="en-TT" dirty="0"/>
                    </a:p>
                  </a:txBody>
                  <a:tcPr/>
                </a:tc>
                <a:tc>
                  <a:txBody>
                    <a:bodyPr/>
                    <a:lstStyle/>
                    <a:p>
                      <a:r>
                        <a:rPr lang="en-TT" dirty="0" smtClean="0">
                          <a:latin typeface="Arial" pitchFamily="34" charset="0"/>
                          <a:cs typeface="Arial" pitchFamily="34" charset="0"/>
                        </a:rPr>
                        <a:t>III</a:t>
                      </a:r>
                      <a:endParaRPr lang="en-TT" dirty="0">
                        <a:latin typeface="Arial" pitchFamily="34" charset="0"/>
                        <a:cs typeface="Arial" pitchFamily="34" charset="0"/>
                      </a:endParaRPr>
                    </a:p>
                  </a:txBody>
                  <a:tcPr>
                    <a:solidFill>
                      <a:schemeClr val="bg2"/>
                    </a:solidFill>
                  </a:tcPr>
                </a:tc>
                <a:tc>
                  <a:txBody>
                    <a:bodyPr/>
                    <a:lstStyle/>
                    <a:p>
                      <a:r>
                        <a:rPr lang="en-TT" dirty="0" smtClean="0">
                          <a:latin typeface="Arial" pitchFamily="34" charset="0"/>
                          <a:cs typeface="Arial" pitchFamily="34" charset="0"/>
                        </a:rPr>
                        <a:t>Na</a:t>
                      </a:r>
                    </a:p>
                    <a:p>
                      <a:r>
                        <a:rPr lang="en-TT" dirty="0" smtClean="0">
                          <a:latin typeface="Arial" pitchFamily="34" charset="0"/>
                          <a:cs typeface="Arial" pitchFamily="34" charset="0"/>
                        </a:rPr>
                        <a:t>(2,8,1)</a:t>
                      </a:r>
                      <a:endParaRPr lang="en-TT" dirty="0">
                        <a:latin typeface="Arial" pitchFamily="34" charset="0"/>
                        <a:cs typeface="Arial" pitchFamily="34" charset="0"/>
                      </a:endParaRPr>
                    </a:p>
                  </a:txBody>
                  <a:tcPr>
                    <a:solidFill>
                      <a:schemeClr val="accent1">
                        <a:lumMod val="40000"/>
                        <a:lumOff val="60000"/>
                      </a:schemeClr>
                    </a:solidFill>
                  </a:tcPr>
                </a:tc>
                <a:tc>
                  <a:txBody>
                    <a:bodyPr/>
                    <a:lstStyle/>
                    <a:p>
                      <a:r>
                        <a:rPr lang="en-TT" dirty="0" smtClean="0">
                          <a:latin typeface="Arial" pitchFamily="34" charset="0"/>
                          <a:cs typeface="Arial" pitchFamily="34" charset="0"/>
                        </a:rPr>
                        <a:t>Mg</a:t>
                      </a:r>
                    </a:p>
                    <a:p>
                      <a:r>
                        <a:rPr lang="en-TT" dirty="0" smtClean="0">
                          <a:latin typeface="Arial" pitchFamily="34" charset="0"/>
                          <a:cs typeface="Arial" pitchFamily="34" charset="0"/>
                        </a:rPr>
                        <a:t>(2,8,2)</a:t>
                      </a:r>
                      <a:endParaRPr lang="en-TT" dirty="0">
                        <a:latin typeface="Arial" pitchFamily="34" charset="0"/>
                        <a:cs typeface="Arial" pitchFamily="34" charset="0"/>
                      </a:endParaRPr>
                    </a:p>
                  </a:txBody>
                  <a:tcPr>
                    <a:solidFill>
                      <a:schemeClr val="accent1">
                        <a:lumMod val="40000"/>
                        <a:lumOff val="60000"/>
                      </a:schemeClr>
                    </a:solidFill>
                  </a:tcPr>
                </a:tc>
                <a:tc>
                  <a:txBody>
                    <a:bodyPr/>
                    <a:lstStyle/>
                    <a:p>
                      <a:r>
                        <a:rPr lang="en-TT" dirty="0" smtClean="0">
                          <a:latin typeface="Arial" pitchFamily="34" charset="0"/>
                          <a:cs typeface="Arial" pitchFamily="34" charset="0"/>
                        </a:rPr>
                        <a:t>Al</a:t>
                      </a:r>
                    </a:p>
                    <a:p>
                      <a:r>
                        <a:rPr lang="en-TT" dirty="0" smtClean="0">
                          <a:latin typeface="Arial" pitchFamily="34" charset="0"/>
                          <a:cs typeface="Arial" pitchFamily="34" charset="0"/>
                        </a:rPr>
                        <a:t>(2,</a:t>
                      </a:r>
                      <a:r>
                        <a:rPr lang="en-TT" baseline="0" dirty="0" smtClean="0">
                          <a:latin typeface="Arial" pitchFamily="34" charset="0"/>
                          <a:cs typeface="Arial" pitchFamily="34" charset="0"/>
                        </a:rPr>
                        <a:t>8,3)</a:t>
                      </a:r>
                      <a:endParaRPr lang="en-TT" dirty="0">
                        <a:latin typeface="Arial" pitchFamily="34" charset="0"/>
                        <a:cs typeface="Arial" pitchFamily="34" charset="0"/>
                      </a:endParaRPr>
                    </a:p>
                  </a:txBody>
                  <a:tcPr>
                    <a:solidFill>
                      <a:schemeClr val="accent1">
                        <a:lumMod val="40000"/>
                        <a:lumOff val="60000"/>
                      </a:schemeClr>
                    </a:solidFill>
                  </a:tcPr>
                </a:tc>
                <a:tc>
                  <a:txBody>
                    <a:bodyPr/>
                    <a:lstStyle/>
                    <a:p>
                      <a:r>
                        <a:rPr lang="en-TT" dirty="0" smtClean="0">
                          <a:latin typeface="Arial" pitchFamily="34" charset="0"/>
                          <a:cs typeface="Arial" pitchFamily="34" charset="0"/>
                        </a:rPr>
                        <a:t>Si</a:t>
                      </a:r>
                    </a:p>
                    <a:p>
                      <a:r>
                        <a:rPr lang="en-TT" dirty="0" smtClean="0">
                          <a:latin typeface="Arial" pitchFamily="34" charset="0"/>
                          <a:cs typeface="Arial" pitchFamily="34" charset="0"/>
                        </a:rPr>
                        <a:t>(2,8,4)</a:t>
                      </a:r>
                      <a:endParaRPr lang="en-TT" dirty="0">
                        <a:latin typeface="Arial" pitchFamily="34" charset="0"/>
                        <a:cs typeface="Arial" pitchFamily="34" charset="0"/>
                      </a:endParaRPr>
                    </a:p>
                  </a:txBody>
                  <a:tcPr>
                    <a:solidFill>
                      <a:schemeClr val="accent1">
                        <a:lumMod val="40000"/>
                        <a:lumOff val="60000"/>
                      </a:schemeClr>
                    </a:solidFill>
                  </a:tcPr>
                </a:tc>
                <a:tc>
                  <a:txBody>
                    <a:bodyPr/>
                    <a:lstStyle/>
                    <a:p>
                      <a:r>
                        <a:rPr lang="en-TT" dirty="0" smtClean="0">
                          <a:latin typeface="Arial" pitchFamily="34" charset="0"/>
                          <a:cs typeface="Arial" pitchFamily="34" charset="0"/>
                        </a:rPr>
                        <a:t>P</a:t>
                      </a:r>
                    </a:p>
                    <a:p>
                      <a:r>
                        <a:rPr lang="en-TT" dirty="0" smtClean="0">
                          <a:latin typeface="Arial" pitchFamily="34" charset="0"/>
                          <a:cs typeface="Arial" pitchFamily="34" charset="0"/>
                        </a:rPr>
                        <a:t>(2,8,5)</a:t>
                      </a:r>
                      <a:endParaRPr lang="en-TT" dirty="0">
                        <a:latin typeface="Arial" pitchFamily="34" charset="0"/>
                        <a:cs typeface="Arial" pitchFamily="34" charset="0"/>
                      </a:endParaRPr>
                    </a:p>
                  </a:txBody>
                  <a:tcPr>
                    <a:solidFill>
                      <a:schemeClr val="accent1">
                        <a:lumMod val="40000"/>
                        <a:lumOff val="60000"/>
                      </a:schemeClr>
                    </a:solidFill>
                  </a:tcPr>
                </a:tc>
                <a:tc>
                  <a:txBody>
                    <a:bodyPr/>
                    <a:lstStyle/>
                    <a:p>
                      <a:r>
                        <a:rPr lang="en-TT" dirty="0" smtClean="0">
                          <a:latin typeface="Arial" pitchFamily="34" charset="0"/>
                          <a:cs typeface="Arial" pitchFamily="34" charset="0"/>
                        </a:rPr>
                        <a:t>S</a:t>
                      </a:r>
                    </a:p>
                    <a:p>
                      <a:r>
                        <a:rPr lang="en-TT" dirty="0" smtClean="0">
                          <a:latin typeface="Arial" pitchFamily="34" charset="0"/>
                          <a:cs typeface="Arial" pitchFamily="34" charset="0"/>
                        </a:rPr>
                        <a:t>(2,8,6)</a:t>
                      </a:r>
                    </a:p>
                    <a:p>
                      <a:endParaRPr lang="en-TT" dirty="0">
                        <a:latin typeface="Arial" pitchFamily="34" charset="0"/>
                        <a:cs typeface="Arial" pitchFamily="34" charset="0"/>
                      </a:endParaRPr>
                    </a:p>
                  </a:txBody>
                  <a:tcPr>
                    <a:solidFill>
                      <a:schemeClr val="accent1">
                        <a:lumMod val="40000"/>
                        <a:lumOff val="60000"/>
                      </a:schemeClr>
                    </a:solidFill>
                  </a:tcPr>
                </a:tc>
                <a:tc>
                  <a:txBody>
                    <a:bodyPr/>
                    <a:lstStyle/>
                    <a:p>
                      <a:r>
                        <a:rPr lang="en-TT" dirty="0" err="1" smtClean="0">
                          <a:latin typeface="Arial" pitchFamily="34" charset="0"/>
                          <a:cs typeface="Arial" pitchFamily="34" charset="0"/>
                        </a:rPr>
                        <a:t>Cl</a:t>
                      </a:r>
                      <a:endParaRPr lang="en-TT" dirty="0" smtClean="0">
                        <a:latin typeface="Arial" pitchFamily="34" charset="0"/>
                        <a:cs typeface="Arial" pitchFamily="34" charset="0"/>
                      </a:endParaRPr>
                    </a:p>
                    <a:p>
                      <a:r>
                        <a:rPr lang="en-TT" dirty="0" smtClean="0">
                          <a:latin typeface="Arial" pitchFamily="34" charset="0"/>
                          <a:cs typeface="Arial" pitchFamily="34" charset="0"/>
                        </a:rPr>
                        <a:t>(2,8,7)</a:t>
                      </a:r>
                      <a:endParaRPr lang="en-TT" dirty="0">
                        <a:latin typeface="Arial" pitchFamily="34" charset="0"/>
                        <a:cs typeface="Arial" pitchFamily="34" charset="0"/>
                      </a:endParaRPr>
                    </a:p>
                  </a:txBody>
                  <a:tcPr>
                    <a:solidFill>
                      <a:schemeClr val="accent1">
                        <a:lumMod val="40000"/>
                        <a:lumOff val="60000"/>
                      </a:schemeClr>
                    </a:solidFill>
                  </a:tcPr>
                </a:tc>
                <a:tc>
                  <a:txBody>
                    <a:bodyPr/>
                    <a:lstStyle/>
                    <a:p>
                      <a:r>
                        <a:rPr lang="en-TT" dirty="0" err="1" smtClean="0">
                          <a:latin typeface="Arial" pitchFamily="34" charset="0"/>
                          <a:cs typeface="Arial" pitchFamily="34" charset="0"/>
                        </a:rPr>
                        <a:t>Ar</a:t>
                      </a:r>
                      <a:endParaRPr lang="en-TT" dirty="0" smtClean="0">
                        <a:latin typeface="Arial" pitchFamily="34" charset="0"/>
                        <a:cs typeface="Arial" pitchFamily="34" charset="0"/>
                      </a:endParaRPr>
                    </a:p>
                    <a:p>
                      <a:r>
                        <a:rPr lang="en-TT" dirty="0" smtClean="0">
                          <a:latin typeface="Arial" pitchFamily="34" charset="0"/>
                          <a:cs typeface="Arial" pitchFamily="34" charset="0"/>
                        </a:rPr>
                        <a:t>(2,8,8)</a:t>
                      </a:r>
                      <a:endParaRPr lang="en-TT" dirty="0">
                        <a:latin typeface="Arial" pitchFamily="34" charset="0"/>
                        <a:cs typeface="Arial" pitchFamily="34" charset="0"/>
                      </a:endParaRPr>
                    </a:p>
                  </a:txBody>
                  <a:tcPr>
                    <a:solidFill>
                      <a:schemeClr val="accent1">
                        <a:lumMod val="40000"/>
                        <a:lumOff val="60000"/>
                      </a:schemeClr>
                    </a:solidFill>
                  </a:tcPr>
                </a:tc>
              </a:tr>
              <a:tr h="866725">
                <a:tc vMerge="1">
                  <a:txBody>
                    <a:bodyPr/>
                    <a:lstStyle/>
                    <a:p>
                      <a:endParaRPr lang="en-TT" dirty="0"/>
                    </a:p>
                  </a:txBody>
                  <a:tcPr/>
                </a:tc>
                <a:tc>
                  <a:txBody>
                    <a:bodyPr/>
                    <a:lstStyle/>
                    <a:p>
                      <a:r>
                        <a:rPr lang="en-TT" dirty="0" smtClean="0">
                          <a:latin typeface="Arial" pitchFamily="34" charset="0"/>
                          <a:cs typeface="Arial" pitchFamily="34" charset="0"/>
                        </a:rPr>
                        <a:t>IV</a:t>
                      </a:r>
                      <a:endParaRPr lang="en-TT" dirty="0">
                        <a:latin typeface="Arial" pitchFamily="34" charset="0"/>
                        <a:cs typeface="Arial" pitchFamily="34" charset="0"/>
                      </a:endParaRPr>
                    </a:p>
                  </a:txBody>
                  <a:tcPr>
                    <a:solidFill>
                      <a:schemeClr val="bg2"/>
                    </a:solidFill>
                  </a:tcPr>
                </a:tc>
                <a:tc>
                  <a:txBody>
                    <a:bodyPr/>
                    <a:lstStyle/>
                    <a:p>
                      <a:r>
                        <a:rPr lang="en-TT" dirty="0" smtClean="0">
                          <a:latin typeface="Arial" pitchFamily="34" charset="0"/>
                          <a:cs typeface="Arial" pitchFamily="34" charset="0"/>
                        </a:rPr>
                        <a:t>K</a:t>
                      </a:r>
                    </a:p>
                    <a:p>
                      <a:r>
                        <a:rPr lang="en-TT" dirty="0" smtClean="0">
                          <a:latin typeface="Arial" pitchFamily="34" charset="0"/>
                          <a:cs typeface="Arial" pitchFamily="34" charset="0"/>
                        </a:rPr>
                        <a:t>(2,8,8,1)</a:t>
                      </a:r>
                      <a:endParaRPr lang="en-TT" dirty="0">
                        <a:latin typeface="Arial" pitchFamily="34" charset="0"/>
                        <a:cs typeface="Arial" pitchFamily="34" charset="0"/>
                      </a:endParaRPr>
                    </a:p>
                  </a:txBody>
                  <a:tcPr>
                    <a:solidFill>
                      <a:schemeClr val="accent1">
                        <a:lumMod val="40000"/>
                        <a:lumOff val="60000"/>
                      </a:schemeClr>
                    </a:solidFill>
                  </a:tcPr>
                </a:tc>
                <a:tc>
                  <a:txBody>
                    <a:bodyPr/>
                    <a:lstStyle/>
                    <a:p>
                      <a:r>
                        <a:rPr lang="en-TT" dirty="0" err="1" smtClean="0">
                          <a:latin typeface="Arial" pitchFamily="34" charset="0"/>
                          <a:cs typeface="Arial" pitchFamily="34" charset="0"/>
                        </a:rPr>
                        <a:t>Ca</a:t>
                      </a:r>
                      <a:endParaRPr lang="en-TT" dirty="0" smtClean="0">
                        <a:latin typeface="Arial" pitchFamily="34" charset="0"/>
                        <a:cs typeface="Arial" pitchFamily="34" charset="0"/>
                      </a:endParaRPr>
                    </a:p>
                    <a:p>
                      <a:r>
                        <a:rPr lang="en-TT" dirty="0" smtClean="0">
                          <a:latin typeface="Arial" pitchFamily="34" charset="0"/>
                          <a:cs typeface="Arial" pitchFamily="34" charset="0"/>
                        </a:rPr>
                        <a:t>(2,8,8,2)</a:t>
                      </a:r>
                      <a:endParaRPr lang="en-TT" dirty="0">
                        <a:latin typeface="Arial" pitchFamily="34" charset="0"/>
                        <a:cs typeface="Arial" pitchFamily="34" charset="0"/>
                      </a:endParaRPr>
                    </a:p>
                  </a:txBody>
                  <a:tcPr>
                    <a:solidFill>
                      <a:schemeClr val="accent1">
                        <a:lumMod val="40000"/>
                        <a:lumOff val="60000"/>
                      </a:schemeClr>
                    </a:solidFill>
                  </a:tcPr>
                </a:tc>
                <a:tc>
                  <a:txBody>
                    <a:bodyPr/>
                    <a:lstStyle/>
                    <a:p>
                      <a:endParaRPr lang="en-TT" dirty="0"/>
                    </a:p>
                  </a:txBody>
                  <a:tcPr>
                    <a:noFill/>
                  </a:tcPr>
                </a:tc>
                <a:tc>
                  <a:txBody>
                    <a:bodyPr/>
                    <a:lstStyle/>
                    <a:p>
                      <a:endParaRPr lang="en-TT" dirty="0"/>
                    </a:p>
                  </a:txBody>
                  <a:tcPr>
                    <a:noFill/>
                  </a:tcPr>
                </a:tc>
                <a:tc>
                  <a:txBody>
                    <a:bodyPr/>
                    <a:lstStyle/>
                    <a:p>
                      <a:endParaRPr lang="en-TT" dirty="0"/>
                    </a:p>
                  </a:txBody>
                  <a:tcPr>
                    <a:noFill/>
                  </a:tcPr>
                </a:tc>
                <a:tc>
                  <a:txBody>
                    <a:bodyPr/>
                    <a:lstStyle/>
                    <a:p>
                      <a:endParaRPr lang="en-TT" dirty="0"/>
                    </a:p>
                  </a:txBody>
                  <a:tcPr>
                    <a:noFill/>
                  </a:tcPr>
                </a:tc>
                <a:tc>
                  <a:txBody>
                    <a:bodyPr/>
                    <a:lstStyle/>
                    <a:p>
                      <a:endParaRPr lang="en-TT" dirty="0"/>
                    </a:p>
                  </a:txBody>
                  <a:tcPr>
                    <a:noFill/>
                  </a:tcPr>
                </a:tc>
                <a:tc>
                  <a:txBody>
                    <a:bodyPr/>
                    <a:lstStyle/>
                    <a:p>
                      <a:endParaRPr lang="en-TT" dirty="0"/>
                    </a:p>
                  </a:txBody>
                  <a:tcPr>
                    <a:noFill/>
                  </a:tcPr>
                </a:tc>
              </a:tr>
            </a:tbl>
          </a:graphicData>
        </a:graphic>
      </p:graphicFrame>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0906" y="2708920"/>
            <a:ext cx="576064" cy="3167963"/>
          </a:xfrm>
          <a:prstGeom prst="rect">
            <a:avLst/>
          </a:prstGeom>
        </p:spPr>
      </p:pic>
    </p:spTree>
    <p:extLst>
      <p:ext uri="{BB962C8B-B14F-4D97-AF65-F5344CB8AC3E}">
        <p14:creationId xmlns:p14="http://schemas.microsoft.com/office/powerpoint/2010/main" val="3247848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504" y="0"/>
            <a:ext cx="8784976" cy="1254001"/>
          </a:xfrm>
        </p:spPr>
        <p:txBody>
          <a:bodyPr>
            <a:normAutofit/>
          </a:bodyPr>
          <a:lstStyle/>
          <a:p>
            <a:r>
              <a:rPr lang="en-TT" sz="3200" b="1" dirty="0" smtClean="0">
                <a:ln w="12700">
                  <a:solidFill>
                    <a:sysClr val="windowText" lastClr="000000"/>
                  </a:solidFill>
                  <a:prstDash val="solid"/>
                </a:ln>
                <a:solidFill>
                  <a:srgbClr val="0070C0"/>
                </a:solidFill>
                <a:effectLst>
                  <a:outerShdw blurRad="41275" dist="20320" dir="1800000" algn="tl" rotWithShape="0">
                    <a:srgbClr val="000000">
                      <a:alpha val="40000"/>
                    </a:srgbClr>
                  </a:outerShdw>
                </a:effectLst>
                <a:latin typeface="Arial" pitchFamily="34" charset="0"/>
                <a:cs typeface="Arial" pitchFamily="34" charset="0"/>
              </a:rPr>
              <a:t>Similarities in Electronic Configuration of Elements in the same Group</a:t>
            </a:r>
            <a:endParaRPr lang="en-TT" sz="3200" b="1" dirty="0">
              <a:ln w="12700">
                <a:solidFill>
                  <a:sysClr val="windowText" lastClr="000000"/>
                </a:solidFill>
                <a:prstDash val="solid"/>
              </a:ln>
              <a:solidFill>
                <a:srgbClr val="0070C0"/>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3" name="Subtitle 2"/>
          <p:cNvSpPr>
            <a:spLocks noGrp="1"/>
          </p:cNvSpPr>
          <p:nvPr>
            <p:ph type="subTitle" idx="1"/>
          </p:nvPr>
        </p:nvSpPr>
        <p:spPr>
          <a:xfrm>
            <a:off x="395536" y="1423833"/>
            <a:ext cx="8496944" cy="5400600"/>
          </a:xfrm>
        </p:spPr>
        <p:txBody>
          <a:bodyPr>
            <a:normAutofit/>
          </a:bodyPr>
          <a:lstStyle/>
          <a:p>
            <a:pPr algn="l"/>
            <a:r>
              <a:rPr lang="en-TT" sz="2800" dirty="0" smtClean="0">
                <a:solidFill>
                  <a:schemeClr val="tx1"/>
                </a:solidFill>
                <a:latin typeface="Arial" pitchFamily="34" charset="0"/>
                <a:cs typeface="Arial" pitchFamily="34" charset="0"/>
              </a:rPr>
              <a:t>1. All elements in the </a:t>
            </a:r>
            <a:r>
              <a:rPr lang="en-TT" sz="2800" dirty="0" smtClean="0">
                <a:solidFill>
                  <a:srgbClr val="FF0000"/>
                </a:solidFill>
                <a:latin typeface="Arial" pitchFamily="34" charset="0"/>
                <a:cs typeface="Arial" pitchFamily="34" charset="0"/>
              </a:rPr>
              <a:t>same group </a:t>
            </a:r>
            <a:r>
              <a:rPr lang="en-TT" sz="2800" dirty="0" smtClean="0">
                <a:solidFill>
                  <a:schemeClr val="tx1"/>
                </a:solidFill>
                <a:latin typeface="Arial" pitchFamily="34" charset="0"/>
                <a:cs typeface="Arial" pitchFamily="34" charset="0"/>
              </a:rPr>
              <a:t>have the </a:t>
            </a:r>
            <a:r>
              <a:rPr lang="en-TT" sz="2800" dirty="0" smtClean="0">
                <a:solidFill>
                  <a:srgbClr val="FF0000"/>
                </a:solidFill>
                <a:latin typeface="Arial" pitchFamily="34" charset="0"/>
                <a:cs typeface="Arial" pitchFamily="34" charset="0"/>
              </a:rPr>
              <a:t>same number of electrons in the outermost shell</a:t>
            </a:r>
            <a:r>
              <a:rPr lang="en-TT" sz="2800" dirty="0" smtClean="0">
                <a:solidFill>
                  <a:schemeClr val="tx1"/>
                </a:solidFill>
                <a:latin typeface="Arial" pitchFamily="34" charset="0"/>
                <a:cs typeface="Arial" pitchFamily="34" charset="0"/>
              </a:rPr>
              <a:t>, i.e., they have the same number of </a:t>
            </a:r>
            <a:r>
              <a:rPr lang="en-TT" sz="2800" dirty="0" smtClean="0">
                <a:solidFill>
                  <a:srgbClr val="FF0000"/>
                </a:solidFill>
                <a:latin typeface="Arial" pitchFamily="34" charset="0"/>
                <a:cs typeface="Arial" pitchFamily="34" charset="0"/>
              </a:rPr>
              <a:t>valence electrons</a:t>
            </a:r>
            <a:r>
              <a:rPr lang="en-TT" sz="2800" dirty="0" smtClean="0">
                <a:solidFill>
                  <a:schemeClr val="tx1"/>
                </a:solidFill>
                <a:latin typeface="Arial" pitchFamily="34" charset="0"/>
                <a:cs typeface="Arial" pitchFamily="34" charset="0"/>
              </a:rPr>
              <a:t>.</a:t>
            </a:r>
          </a:p>
          <a:p>
            <a:pPr algn="l"/>
            <a:endParaRPr lang="en-TT" sz="2800" dirty="0" smtClean="0">
              <a:solidFill>
                <a:schemeClr val="tx1"/>
              </a:solidFill>
              <a:latin typeface="Arial" pitchFamily="34" charset="0"/>
              <a:cs typeface="Arial" pitchFamily="34" charset="0"/>
            </a:endParaRPr>
          </a:p>
          <a:p>
            <a:pPr algn="l"/>
            <a:r>
              <a:rPr lang="en-TT" sz="2800" dirty="0" smtClean="0">
                <a:solidFill>
                  <a:schemeClr val="tx1"/>
                </a:solidFill>
                <a:latin typeface="Arial" pitchFamily="34" charset="0"/>
                <a:cs typeface="Arial" pitchFamily="34" charset="0"/>
              </a:rPr>
              <a:t>2. The </a:t>
            </a:r>
            <a:r>
              <a:rPr lang="en-TT" sz="2800" dirty="0" smtClean="0">
                <a:solidFill>
                  <a:srgbClr val="FF0000"/>
                </a:solidFill>
                <a:latin typeface="Arial" pitchFamily="34" charset="0"/>
                <a:cs typeface="Arial" pitchFamily="34" charset="0"/>
              </a:rPr>
              <a:t>number</a:t>
            </a:r>
            <a:r>
              <a:rPr lang="en-TT" sz="2800" dirty="0" smtClean="0">
                <a:solidFill>
                  <a:schemeClr val="tx1"/>
                </a:solidFill>
                <a:latin typeface="Arial" pitchFamily="34" charset="0"/>
                <a:cs typeface="Arial" pitchFamily="34" charset="0"/>
              </a:rPr>
              <a:t> of </a:t>
            </a:r>
            <a:r>
              <a:rPr lang="en-TT" sz="2800" dirty="0" smtClean="0">
                <a:solidFill>
                  <a:srgbClr val="FF0000"/>
                </a:solidFill>
                <a:latin typeface="Arial" pitchFamily="34" charset="0"/>
                <a:cs typeface="Arial" pitchFamily="34" charset="0"/>
              </a:rPr>
              <a:t>valence electrons </a:t>
            </a:r>
            <a:r>
              <a:rPr lang="en-TT" sz="2800" dirty="0" smtClean="0">
                <a:solidFill>
                  <a:schemeClr val="tx1"/>
                </a:solidFill>
                <a:latin typeface="Arial" pitchFamily="34" charset="0"/>
                <a:cs typeface="Arial" pitchFamily="34" charset="0"/>
              </a:rPr>
              <a:t>is equal to the </a:t>
            </a:r>
            <a:r>
              <a:rPr lang="en-TT" sz="2800" dirty="0" smtClean="0">
                <a:solidFill>
                  <a:srgbClr val="FF0000"/>
                </a:solidFill>
                <a:latin typeface="Arial" pitchFamily="34" charset="0"/>
                <a:cs typeface="Arial" pitchFamily="34" charset="0"/>
              </a:rPr>
              <a:t>group number</a:t>
            </a:r>
            <a:r>
              <a:rPr lang="en-TT" sz="2800" dirty="0" smtClean="0">
                <a:solidFill>
                  <a:schemeClr val="tx1"/>
                </a:solidFill>
                <a:latin typeface="Arial" pitchFamily="34" charset="0"/>
                <a:cs typeface="Arial" pitchFamily="34" charset="0"/>
              </a:rPr>
              <a:t>.</a:t>
            </a:r>
          </a:p>
          <a:p>
            <a:pPr algn="l"/>
            <a:endParaRPr lang="en-TT" sz="2800" dirty="0">
              <a:solidFill>
                <a:schemeClr val="tx1"/>
              </a:solidFill>
              <a:latin typeface="Arial" pitchFamily="34" charset="0"/>
              <a:cs typeface="Arial" pitchFamily="34" charset="0"/>
            </a:endParaRPr>
          </a:p>
          <a:p>
            <a:pPr algn="l"/>
            <a:r>
              <a:rPr lang="en-TT" sz="2800" dirty="0" smtClean="0">
                <a:solidFill>
                  <a:schemeClr val="tx1"/>
                </a:solidFill>
                <a:latin typeface="Arial" pitchFamily="34" charset="0"/>
                <a:cs typeface="Arial" pitchFamily="34" charset="0"/>
              </a:rPr>
              <a:t>3. All elements in </a:t>
            </a:r>
            <a:r>
              <a:rPr lang="en-TT" sz="2800" dirty="0" smtClean="0">
                <a:solidFill>
                  <a:srgbClr val="FF0000"/>
                </a:solidFill>
                <a:latin typeface="Arial" pitchFamily="34" charset="0"/>
                <a:cs typeface="Arial" pitchFamily="34" charset="0"/>
              </a:rPr>
              <a:t>group 0</a:t>
            </a:r>
            <a:r>
              <a:rPr lang="en-TT" sz="2800" dirty="0" smtClean="0">
                <a:solidFill>
                  <a:schemeClr val="tx1"/>
                </a:solidFill>
                <a:latin typeface="Arial" pitchFamily="34" charset="0"/>
                <a:cs typeface="Arial" pitchFamily="34" charset="0"/>
              </a:rPr>
              <a:t> have a </a:t>
            </a:r>
            <a:r>
              <a:rPr lang="en-TT" sz="2800" dirty="0" smtClean="0">
                <a:solidFill>
                  <a:srgbClr val="FF0000"/>
                </a:solidFill>
                <a:latin typeface="Arial" pitchFamily="34" charset="0"/>
                <a:cs typeface="Arial" pitchFamily="34" charset="0"/>
              </a:rPr>
              <a:t>full outermost shell</a:t>
            </a:r>
            <a:r>
              <a:rPr lang="en-TT" sz="2800" dirty="0" smtClean="0">
                <a:solidFill>
                  <a:schemeClr val="tx1"/>
                </a:solidFill>
                <a:latin typeface="Arial" pitchFamily="34" charset="0"/>
                <a:cs typeface="Arial" pitchFamily="34" charset="0"/>
              </a:rPr>
              <a:t>.</a:t>
            </a:r>
            <a:endParaRPr lang="en-TT" sz="28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1951511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anim calcmode="lin" valueType="num">
                                      <p:cBhvr>
                                        <p:cTn id="1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504" y="0"/>
            <a:ext cx="8784976" cy="1254001"/>
          </a:xfrm>
        </p:spPr>
        <p:txBody>
          <a:bodyPr>
            <a:normAutofit/>
          </a:bodyPr>
          <a:lstStyle/>
          <a:p>
            <a:r>
              <a:rPr lang="en-TT" sz="3200" b="1" dirty="0" smtClean="0">
                <a:ln w="12700">
                  <a:solidFill>
                    <a:sysClr val="windowText" lastClr="000000"/>
                  </a:solidFill>
                  <a:prstDash val="solid"/>
                </a:ln>
                <a:solidFill>
                  <a:srgbClr val="0070C0"/>
                </a:solidFill>
                <a:effectLst>
                  <a:outerShdw blurRad="41275" dist="20320" dir="1800000" algn="tl" rotWithShape="0">
                    <a:srgbClr val="000000">
                      <a:alpha val="40000"/>
                    </a:srgbClr>
                  </a:outerShdw>
                </a:effectLst>
                <a:latin typeface="Arial" pitchFamily="34" charset="0"/>
                <a:cs typeface="Arial" pitchFamily="34" charset="0"/>
              </a:rPr>
              <a:t>Similarities in Electronic Configuration of Elements in the same Period</a:t>
            </a:r>
            <a:endParaRPr lang="en-TT" sz="3200" b="1" dirty="0">
              <a:ln w="12700">
                <a:solidFill>
                  <a:sysClr val="windowText" lastClr="000000"/>
                </a:solidFill>
                <a:prstDash val="solid"/>
              </a:ln>
              <a:solidFill>
                <a:srgbClr val="0070C0"/>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3" name="Subtitle 2"/>
          <p:cNvSpPr>
            <a:spLocks noGrp="1"/>
          </p:cNvSpPr>
          <p:nvPr>
            <p:ph type="subTitle" idx="1"/>
          </p:nvPr>
        </p:nvSpPr>
        <p:spPr>
          <a:xfrm>
            <a:off x="395536" y="1423833"/>
            <a:ext cx="8496944" cy="5245527"/>
          </a:xfrm>
        </p:spPr>
        <p:txBody>
          <a:bodyPr>
            <a:normAutofit/>
          </a:bodyPr>
          <a:lstStyle/>
          <a:p>
            <a:pPr algn="l"/>
            <a:r>
              <a:rPr lang="en-TT" sz="2800" dirty="0" smtClean="0">
                <a:solidFill>
                  <a:schemeClr val="tx1"/>
                </a:solidFill>
                <a:latin typeface="Arial" pitchFamily="34" charset="0"/>
                <a:cs typeface="Arial" pitchFamily="34" charset="0"/>
              </a:rPr>
              <a:t>1. All elements in the </a:t>
            </a:r>
            <a:r>
              <a:rPr lang="en-TT" sz="2800" dirty="0" smtClean="0">
                <a:solidFill>
                  <a:srgbClr val="FF0000"/>
                </a:solidFill>
                <a:latin typeface="Arial" pitchFamily="34" charset="0"/>
                <a:cs typeface="Arial" pitchFamily="34" charset="0"/>
              </a:rPr>
              <a:t>same period </a:t>
            </a:r>
            <a:r>
              <a:rPr lang="en-TT" sz="2800" dirty="0" smtClean="0">
                <a:solidFill>
                  <a:schemeClr val="tx1"/>
                </a:solidFill>
                <a:latin typeface="Arial" pitchFamily="34" charset="0"/>
                <a:cs typeface="Arial" pitchFamily="34" charset="0"/>
              </a:rPr>
              <a:t>have their </a:t>
            </a:r>
            <a:r>
              <a:rPr lang="en-TT" sz="2800" dirty="0" smtClean="0">
                <a:solidFill>
                  <a:srgbClr val="FF0000"/>
                </a:solidFill>
                <a:latin typeface="Arial" pitchFamily="34" charset="0"/>
                <a:cs typeface="Arial" pitchFamily="34" charset="0"/>
              </a:rPr>
              <a:t>outermost electrons </a:t>
            </a:r>
            <a:r>
              <a:rPr lang="en-TT" sz="2800" dirty="0" smtClean="0">
                <a:solidFill>
                  <a:schemeClr val="tx1"/>
                </a:solidFill>
                <a:latin typeface="Arial" pitchFamily="34" charset="0"/>
                <a:cs typeface="Arial" pitchFamily="34" charset="0"/>
              </a:rPr>
              <a:t>in the </a:t>
            </a:r>
            <a:r>
              <a:rPr lang="en-TT" sz="2800" dirty="0" smtClean="0">
                <a:solidFill>
                  <a:srgbClr val="FF0000"/>
                </a:solidFill>
                <a:latin typeface="Arial" pitchFamily="34" charset="0"/>
                <a:cs typeface="Arial" pitchFamily="34" charset="0"/>
              </a:rPr>
              <a:t>same shell</a:t>
            </a:r>
            <a:r>
              <a:rPr lang="en-TT" sz="2800" dirty="0" smtClean="0">
                <a:solidFill>
                  <a:schemeClr val="tx1"/>
                </a:solidFill>
                <a:latin typeface="Arial" pitchFamily="34" charset="0"/>
                <a:cs typeface="Arial" pitchFamily="34" charset="0"/>
              </a:rPr>
              <a:t>. For example, </a:t>
            </a:r>
            <a:r>
              <a:rPr lang="en-TT" sz="2800" dirty="0" smtClean="0">
                <a:solidFill>
                  <a:srgbClr val="FF0000"/>
                </a:solidFill>
                <a:latin typeface="Arial" pitchFamily="34" charset="0"/>
                <a:cs typeface="Arial" pitchFamily="34" charset="0"/>
              </a:rPr>
              <a:t>lithium and sulphur </a:t>
            </a:r>
            <a:r>
              <a:rPr lang="en-TT" sz="2800" dirty="0" smtClean="0">
                <a:solidFill>
                  <a:schemeClr val="tx1"/>
                </a:solidFill>
                <a:latin typeface="Arial" pitchFamily="34" charset="0"/>
                <a:cs typeface="Arial" pitchFamily="34" charset="0"/>
              </a:rPr>
              <a:t>are both in </a:t>
            </a:r>
            <a:r>
              <a:rPr lang="en-TT" sz="2800" dirty="0" smtClean="0">
                <a:solidFill>
                  <a:srgbClr val="FF0000"/>
                </a:solidFill>
                <a:latin typeface="Arial" pitchFamily="34" charset="0"/>
                <a:cs typeface="Arial" pitchFamily="34" charset="0"/>
              </a:rPr>
              <a:t>Period 2</a:t>
            </a:r>
            <a:r>
              <a:rPr lang="en-TT" sz="2800" dirty="0" smtClean="0">
                <a:solidFill>
                  <a:schemeClr val="tx1"/>
                </a:solidFill>
                <a:latin typeface="Arial" pitchFamily="34" charset="0"/>
                <a:cs typeface="Arial" pitchFamily="34" charset="0"/>
              </a:rPr>
              <a:t> and their outermost electrons are in the </a:t>
            </a:r>
            <a:r>
              <a:rPr lang="en-TT" sz="2800" dirty="0" smtClean="0">
                <a:solidFill>
                  <a:srgbClr val="FF0000"/>
                </a:solidFill>
                <a:latin typeface="Arial" pitchFamily="34" charset="0"/>
                <a:cs typeface="Arial" pitchFamily="34" charset="0"/>
              </a:rPr>
              <a:t>second </a:t>
            </a:r>
            <a:r>
              <a:rPr lang="en-TT" sz="2800" dirty="0" smtClean="0">
                <a:solidFill>
                  <a:schemeClr val="tx1"/>
                </a:solidFill>
                <a:latin typeface="Arial" pitchFamily="34" charset="0"/>
                <a:cs typeface="Arial" pitchFamily="34" charset="0"/>
              </a:rPr>
              <a:t>shell.</a:t>
            </a:r>
          </a:p>
          <a:p>
            <a:pPr algn="l"/>
            <a:endParaRPr lang="en-TT" sz="2800" dirty="0" smtClean="0">
              <a:solidFill>
                <a:schemeClr val="tx1"/>
              </a:solidFill>
              <a:latin typeface="Arial" pitchFamily="34" charset="0"/>
              <a:cs typeface="Arial" pitchFamily="34" charset="0"/>
            </a:endParaRPr>
          </a:p>
          <a:p>
            <a:pPr algn="l"/>
            <a:r>
              <a:rPr lang="en-TT" sz="2800" dirty="0" smtClean="0">
                <a:solidFill>
                  <a:schemeClr val="tx1"/>
                </a:solidFill>
                <a:latin typeface="Arial" pitchFamily="34" charset="0"/>
                <a:cs typeface="Arial" pitchFamily="34" charset="0"/>
              </a:rPr>
              <a:t>2. The </a:t>
            </a:r>
            <a:r>
              <a:rPr lang="en-TT" sz="2800" dirty="0" smtClean="0">
                <a:solidFill>
                  <a:srgbClr val="FF0000"/>
                </a:solidFill>
                <a:latin typeface="Arial" pitchFamily="34" charset="0"/>
                <a:cs typeface="Arial" pitchFamily="34" charset="0"/>
              </a:rPr>
              <a:t>period number </a:t>
            </a:r>
            <a:r>
              <a:rPr lang="en-TT" sz="2800" dirty="0" smtClean="0">
                <a:solidFill>
                  <a:schemeClr val="tx1"/>
                </a:solidFill>
                <a:latin typeface="Arial" pitchFamily="34" charset="0"/>
                <a:cs typeface="Arial" pitchFamily="34" charset="0"/>
              </a:rPr>
              <a:t>is an indication of the </a:t>
            </a:r>
            <a:r>
              <a:rPr lang="en-TT" sz="2800" dirty="0" smtClean="0">
                <a:solidFill>
                  <a:srgbClr val="FF0000"/>
                </a:solidFill>
                <a:latin typeface="Arial" pitchFamily="34" charset="0"/>
                <a:cs typeface="Arial" pitchFamily="34" charset="0"/>
              </a:rPr>
              <a:t>number of occupied shells</a:t>
            </a:r>
            <a:r>
              <a:rPr lang="en-TT" sz="2800" dirty="0" smtClean="0">
                <a:solidFill>
                  <a:schemeClr val="tx1"/>
                </a:solidFill>
                <a:latin typeface="Arial" pitchFamily="34" charset="0"/>
                <a:cs typeface="Arial" pitchFamily="34" charset="0"/>
              </a:rPr>
              <a:t> in an atom, i.e. the number of shells which contain electrons. For example, </a:t>
            </a:r>
            <a:r>
              <a:rPr lang="en-TT" sz="2800" dirty="0" smtClean="0">
                <a:solidFill>
                  <a:srgbClr val="FF0000"/>
                </a:solidFill>
                <a:latin typeface="Arial" pitchFamily="34" charset="0"/>
                <a:cs typeface="Arial" pitchFamily="34" charset="0"/>
              </a:rPr>
              <a:t>calcium </a:t>
            </a:r>
            <a:r>
              <a:rPr lang="en-TT" sz="2800" dirty="0" smtClean="0">
                <a:solidFill>
                  <a:schemeClr val="tx1"/>
                </a:solidFill>
                <a:latin typeface="Arial" pitchFamily="34" charset="0"/>
                <a:cs typeface="Arial" pitchFamily="34" charset="0"/>
              </a:rPr>
              <a:t>is in </a:t>
            </a:r>
            <a:r>
              <a:rPr lang="en-TT" sz="2800" dirty="0" smtClean="0">
                <a:solidFill>
                  <a:srgbClr val="FF0000"/>
                </a:solidFill>
                <a:latin typeface="Arial" pitchFamily="34" charset="0"/>
                <a:cs typeface="Arial" pitchFamily="34" charset="0"/>
              </a:rPr>
              <a:t>Period 4</a:t>
            </a:r>
            <a:r>
              <a:rPr lang="en-TT" sz="2800" dirty="0" smtClean="0">
                <a:solidFill>
                  <a:schemeClr val="tx1"/>
                </a:solidFill>
                <a:latin typeface="Arial" pitchFamily="34" charset="0"/>
                <a:cs typeface="Arial" pitchFamily="34" charset="0"/>
              </a:rPr>
              <a:t> and its electrons occupy </a:t>
            </a:r>
            <a:r>
              <a:rPr lang="en-TT" sz="2800" dirty="0" smtClean="0">
                <a:solidFill>
                  <a:srgbClr val="FF0000"/>
                </a:solidFill>
                <a:latin typeface="Arial" pitchFamily="34" charset="0"/>
                <a:cs typeface="Arial" pitchFamily="34" charset="0"/>
              </a:rPr>
              <a:t>four shells</a:t>
            </a:r>
            <a:r>
              <a:rPr lang="en-TT" sz="2800" dirty="0" smtClean="0">
                <a:solidFill>
                  <a:schemeClr val="tx1"/>
                </a:solidFill>
                <a:latin typeface="Arial" pitchFamily="34" charset="0"/>
                <a:cs typeface="Arial" pitchFamily="34" charset="0"/>
              </a:rPr>
              <a:t>.</a:t>
            </a:r>
            <a:endParaRPr lang="en-TT" sz="28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216793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504" y="0"/>
            <a:ext cx="8784976" cy="1254001"/>
          </a:xfrm>
        </p:spPr>
        <p:txBody>
          <a:bodyPr>
            <a:normAutofit/>
          </a:bodyPr>
          <a:lstStyle/>
          <a:p>
            <a:r>
              <a:rPr lang="en-TT" sz="3200" b="1" dirty="0" smtClean="0">
                <a:ln w="12700">
                  <a:solidFill>
                    <a:sysClr val="windowText" lastClr="000000"/>
                  </a:solidFill>
                  <a:prstDash val="solid"/>
                </a:ln>
                <a:solidFill>
                  <a:srgbClr val="A22A94"/>
                </a:solidFill>
                <a:effectLst>
                  <a:outerShdw blurRad="41275" dist="20320" dir="1800000" algn="tl" rotWithShape="0">
                    <a:srgbClr val="000000">
                      <a:alpha val="40000"/>
                    </a:srgbClr>
                  </a:outerShdw>
                </a:effectLst>
                <a:latin typeface="Arial" pitchFamily="34" charset="0"/>
                <a:cs typeface="Arial" pitchFamily="34" charset="0"/>
              </a:rPr>
              <a:t>Determining Electronic Configuration from Period &amp; Group Number</a:t>
            </a:r>
            <a:endParaRPr lang="en-TT" sz="3200" b="1" dirty="0">
              <a:ln w="12700">
                <a:solidFill>
                  <a:sysClr val="windowText" lastClr="000000"/>
                </a:solidFill>
                <a:prstDash val="solid"/>
              </a:ln>
              <a:solidFill>
                <a:srgbClr val="A22A94"/>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3" name="Subtitle 2"/>
          <p:cNvSpPr>
            <a:spLocks noGrp="1"/>
          </p:cNvSpPr>
          <p:nvPr>
            <p:ph type="subTitle" idx="1"/>
          </p:nvPr>
        </p:nvSpPr>
        <p:spPr>
          <a:xfrm>
            <a:off x="395536" y="5085184"/>
            <a:ext cx="8496944" cy="1501111"/>
          </a:xfrm>
        </p:spPr>
        <p:txBody>
          <a:bodyPr>
            <a:normAutofit/>
          </a:bodyPr>
          <a:lstStyle/>
          <a:p>
            <a:pPr algn="l"/>
            <a:r>
              <a:rPr lang="en-TT" sz="2800" dirty="0" smtClean="0">
                <a:solidFill>
                  <a:schemeClr val="tx1"/>
                </a:solidFill>
                <a:latin typeface="Arial" pitchFamily="34" charset="0"/>
                <a:cs typeface="Arial" pitchFamily="34" charset="0"/>
              </a:rPr>
              <a:t>Do you think you can determine the electronic configuration of an atom from the period number and group number? How?</a:t>
            </a:r>
          </a:p>
          <a:p>
            <a:pPr algn="l"/>
            <a:endParaRPr lang="en-TT" sz="2800" dirty="0">
              <a:solidFill>
                <a:schemeClr val="tx1"/>
              </a:solidFill>
              <a:latin typeface="Arial" pitchFamily="34" charset="0"/>
              <a:cs typeface="Arial"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1840" y="1124744"/>
            <a:ext cx="2527785" cy="4077072"/>
          </a:xfrm>
          <a:prstGeom prst="rect">
            <a:avLst/>
          </a:prstGeom>
        </p:spPr>
      </p:pic>
    </p:spTree>
    <p:extLst>
      <p:ext uri="{BB962C8B-B14F-4D97-AF65-F5344CB8AC3E}">
        <p14:creationId xmlns:p14="http://schemas.microsoft.com/office/powerpoint/2010/main" val="124477752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504" y="0"/>
            <a:ext cx="8784976" cy="1254001"/>
          </a:xfrm>
        </p:spPr>
        <p:txBody>
          <a:bodyPr>
            <a:normAutofit/>
          </a:bodyPr>
          <a:lstStyle/>
          <a:p>
            <a:r>
              <a:rPr lang="en-TT" b="1" dirty="0" smtClean="0">
                <a:ln w="12700">
                  <a:solidFill>
                    <a:sysClr val="windowText" lastClr="000000"/>
                  </a:solidFill>
                  <a:prstDash val="solid"/>
                </a:ln>
                <a:solidFill>
                  <a:srgbClr val="FF0000"/>
                </a:solidFill>
                <a:effectLst>
                  <a:outerShdw blurRad="41275" dist="20320" dir="1800000" algn="tl" rotWithShape="0">
                    <a:srgbClr val="000000">
                      <a:alpha val="40000"/>
                    </a:srgbClr>
                  </a:outerShdw>
                </a:effectLst>
                <a:latin typeface="Arial" pitchFamily="34" charset="0"/>
                <a:cs typeface="Arial" pitchFamily="34" charset="0"/>
              </a:rPr>
              <a:t>Answer</a:t>
            </a:r>
            <a:endParaRPr lang="en-TT" b="1" dirty="0">
              <a:ln w="12700">
                <a:solidFill>
                  <a:sysClr val="windowText" lastClr="000000"/>
                </a:solidFill>
                <a:prstDash val="solid"/>
              </a:ln>
              <a:solidFill>
                <a:srgbClr val="FF0000"/>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3" name="Subtitle 2"/>
          <p:cNvSpPr>
            <a:spLocks noGrp="1"/>
          </p:cNvSpPr>
          <p:nvPr>
            <p:ph type="subTitle" idx="1"/>
          </p:nvPr>
        </p:nvSpPr>
        <p:spPr>
          <a:xfrm>
            <a:off x="395536" y="1052737"/>
            <a:ext cx="8496944" cy="5616624"/>
          </a:xfrm>
        </p:spPr>
        <p:txBody>
          <a:bodyPr>
            <a:normAutofit/>
          </a:bodyPr>
          <a:lstStyle/>
          <a:p>
            <a:pPr algn="l"/>
            <a:r>
              <a:rPr lang="en-TT" sz="2800" dirty="0" smtClean="0">
                <a:solidFill>
                  <a:schemeClr val="tx1"/>
                </a:solidFill>
                <a:latin typeface="Arial" pitchFamily="34" charset="0"/>
                <a:cs typeface="Arial" pitchFamily="34" charset="0"/>
              </a:rPr>
              <a:t>Yes!</a:t>
            </a:r>
          </a:p>
          <a:p>
            <a:pPr algn="l"/>
            <a:endParaRPr lang="en-TT" sz="2800" dirty="0" smtClean="0">
              <a:solidFill>
                <a:schemeClr val="tx1"/>
              </a:solidFill>
              <a:latin typeface="Arial" pitchFamily="34" charset="0"/>
              <a:cs typeface="Arial" pitchFamily="34" charset="0"/>
            </a:endParaRPr>
          </a:p>
          <a:p>
            <a:pPr algn="l"/>
            <a:r>
              <a:rPr lang="en-TT" sz="2800" dirty="0" smtClean="0">
                <a:solidFill>
                  <a:schemeClr val="tx1"/>
                </a:solidFill>
                <a:latin typeface="Arial" pitchFamily="34" charset="0"/>
                <a:cs typeface="Arial" pitchFamily="34" charset="0"/>
              </a:rPr>
              <a:t>Example: </a:t>
            </a:r>
          </a:p>
          <a:p>
            <a:pPr algn="l"/>
            <a:r>
              <a:rPr lang="en-TT" sz="2800" dirty="0" smtClean="0">
                <a:solidFill>
                  <a:schemeClr val="tx1"/>
                </a:solidFill>
                <a:latin typeface="Arial" pitchFamily="34" charset="0"/>
                <a:cs typeface="Arial" pitchFamily="34" charset="0"/>
              </a:rPr>
              <a:t>Knowing an atom is in </a:t>
            </a:r>
            <a:r>
              <a:rPr lang="en-TT" sz="2800" dirty="0" smtClean="0">
                <a:solidFill>
                  <a:srgbClr val="FF0000"/>
                </a:solidFill>
                <a:latin typeface="Arial" pitchFamily="34" charset="0"/>
                <a:cs typeface="Arial" pitchFamily="34" charset="0"/>
              </a:rPr>
              <a:t>Group IV </a:t>
            </a:r>
            <a:r>
              <a:rPr lang="en-TT" sz="2800" dirty="0" smtClean="0">
                <a:solidFill>
                  <a:schemeClr val="tx1"/>
                </a:solidFill>
                <a:latin typeface="Arial" pitchFamily="34" charset="0"/>
                <a:cs typeface="Arial" pitchFamily="34" charset="0"/>
              </a:rPr>
              <a:t>and </a:t>
            </a:r>
            <a:r>
              <a:rPr lang="en-TT" sz="2800" dirty="0" smtClean="0">
                <a:solidFill>
                  <a:srgbClr val="FF0000"/>
                </a:solidFill>
                <a:latin typeface="Arial" pitchFamily="34" charset="0"/>
                <a:cs typeface="Arial" pitchFamily="34" charset="0"/>
              </a:rPr>
              <a:t>Period 3</a:t>
            </a:r>
            <a:r>
              <a:rPr lang="en-TT" sz="2800" dirty="0" smtClean="0">
                <a:solidFill>
                  <a:schemeClr val="tx1"/>
                </a:solidFill>
                <a:latin typeface="Arial" pitchFamily="34" charset="0"/>
                <a:cs typeface="Arial" pitchFamily="34" charset="0"/>
              </a:rPr>
              <a:t> of the periodic table tells us that the </a:t>
            </a:r>
            <a:r>
              <a:rPr lang="en-TT" sz="2800" dirty="0" smtClean="0">
                <a:solidFill>
                  <a:srgbClr val="FF0000"/>
                </a:solidFill>
                <a:latin typeface="Arial" pitchFamily="34" charset="0"/>
                <a:cs typeface="Arial" pitchFamily="34" charset="0"/>
              </a:rPr>
              <a:t>outermost shell of the atom contains four electrons</a:t>
            </a:r>
            <a:r>
              <a:rPr lang="en-TT" sz="2800" dirty="0" smtClean="0">
                <a:solidFill>
                  <a:schemeClr val="tx1"/>
                </a:solidFill>
                <a:latin typeface="Arial" pitchFamily="34" charset="0"/>
                <a:cs typeface="Arial" pitchFamily="34" charset="0"/>
              </a:rPr>
              <a:t> and its </a:t>
            </a:r>
            <a:r>
              <a:rPr lang="en-TT" sz="2800" dirty="0" smtClean="0">
                <a:solidFill>
                  <a:srgbClr val="FF0000"/>
                </a:solidFill>
                <a:latin typeface="Arial" pitchFamily="34" charset="0"/>
                <a:cs typeface="Arial" pitchFamily="34" charset="0"/>
              </a:rPr>
              <a:t>atom has three shells</a:t>
            </a:r>
            <a:r>
              <a:rPr lang="en-TT" sz="2800" dirty="0" smtClean="0">
                <a:solidFill>
                  <a:schemeClr val="tx1"/>
                </a:solidFill>
                <a:latin typeface="Arial" pitchFamily="34" charset="0"/>
                <a:cs typeface="Arial" pitchFamily="34" charset="0"/>
              </a:rPr>
              <a:t> which contain electrons. The electronic configuration is therefore </a:t>
            </a:r>
            <a:r>
              <a:rPr lang="en-TT" sz="2800" dirty="0" smtClean="0">
                <a:solidFill>
                  <a:srgbClr val="FF0000"/>
                </a:solidFill>
                <a:latin typeface="Arial" pitchFamily="34" charset="0"/>
                <a:cs typeface="Arial" pitchFamily="34" charset="0"/>
              </a:rPr>
              <a:t>(2,8,4)</a:t>
            </a:r>
            <a:endParaRPr lang="en-TT" sz="2800"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277435866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504" y="0"/>
            <a:ext cx="8784976" cy="1254001"/>
          </a:xfrm>
        </p:spPr>
        <p:txBody>
          <a:bodyPr>
            <a:normAutofit/>
          </a:bodyPr>
          <a:lstStyle/>
          <a:p>
            <a:r>
              <a:rPr lang="en-TT" sz="3600" b="1" dirty="0" smtClean="0">
                <a:ln w="12700">
                  <a:solidFill>
                    <a:sysClr val="windowText" lastClr="000000"/>
                  </a:solidFill>
                  <a:prstDash val="solid"/>
                </a:ln>
                <a:solidFill>
                  <a:srgbClr val="7030A0"/>
                </a:solidFill>
                <a:effectLst>
                  <a:outerShdw blurRad="41275" dist="20320" dir="1800000" algn="tl" rotWithShape="0">
                    <a:srgbClr val="000000">
                      <a:alpha val="40000"/>
                    </a:srgbClr>
                  </a:outerShdw>
                </a:effectLst>
                <a:latin typeface="Arial" pitchFamily="34" charset="0"/>
                <a:cs typeface="Arial" pitchFamily="34" charset="0"/>
              </a:rPr>
              <a:t>Relationship between Groups &amp; Shells</a:t>
            </a:r>
            <a:endParaRPr lang="en-TT" sz="3600" b="1" dirty="0">
              <a:ln w="12700">
                <a:solidFill>
                  <a:sysClr val="windowText" lastClr="000000"/>
                </a:solidFill>
                <a:prstDash val="solid"/>
              </a:ln>
              <a:solidFill>
                <a:srgbClr val="7030A0"/>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3" name="Subtitle 2"/>
          <p:cNvSpPr>
            <a:spLocks noGrp="1"/>
          </p:cNvSpPr>
          <p:nvPr>
            <p:ph type="subTitle" idx="1"/>
          </p:nvPr>
        </p:nvSpPr>
        <p:spPr>
          <a:xfrm>
            <a:off x="395536" y="1052737"/>
            <a:ext cx="8496944" cy="5616624"/>
          </a:xfrm>
        </p:spPr>
        <p:txBody>
          <a:bodyPr>
            <a:normAutofit/>
          </a:bodyPr>
          <a:lstStyle/>
          <a:p>
            <a:pPr algn="l"/>
            <a:r>
              <a:rPr lang="en-TT" sz="2800" dirty="0" smtClean="0">
                <a:solidFill>
                  <a:schemeClr val="tx1"/>
                </a:solidFill>
                <a:latin typeface="Arial" pitchFamily="34" charset="0"/>
                <a:cs typeface="Arial" pitchFamily="34" charset="0"/>
              </a:rPr>
              <a:t>As you move </a:t>
            </a:r>
            <a:r>
              <a:rPr lang="en-TT" sz="2800" dirty="0" smtClean="0">
                <a:solidFill>
                  <a:srgbClr val="FF0000"/>
                </a:solidFill>
                <a:latin typeface="Arial" pitchFamily="34" charset="0"/>
                <a:cs typeface="Arial" pitchFamily="34" charset="0"/>
              </a:rPr>
              <a:t>down a group</a:t>
            </a:r>
            <a:r>
              <a:rPr lang="en-TT" sz="2800" dirty="0" smtClean="0">
                <a:solidFill>
                  <a:schemeClr val="tx1"/>
                </a:solidFill>
                <a:latin typeface="Arial" pitchFamily="34" charset="0"/>
                <a:cs typeface="Arial" pitchFamily="34" charset="0"/>
              </a:rPr>
              <a:t>, an </a:t>
            </a:r>
            <a:r>
              <a:rPr lang="en-TT" sz="2800" dirty="0" smtClean="0">
                <a:solidFill>
                  <a:srgbClr val="FF0000"/>
                </a:solidFill>
                <a:latin typeface="Arial" pitchFamily="34" charset="0"/>
                <a:cs typeface="Arial" pitchFamily="34" charset="0"/>
              </a:rPr>
              <a:t>extra shell </a:t>
            </a:r>
            <a:r>
              <a:rPr lang="en-TT" sz="2800" dirty="0" smtClean="0">
                <a:solidFill>
                  <a:schemeClr val="tx1"/>
                </a:solidFill>
                <a:latin typeface="Arial" pitchFamily="34" charset="0"/>
                <a:cs typeface="Arial" pitchFamily="34" charset="0"/>
              </a:rPr>
              <a:t>is added.</a:t>
            </a:r>
          </a:p>
          <a:p>
            <a:pPr algn="l"/>
            <a:endParaRPr lang="en-TT" sz="2800" dirty="0">
              <a:solidFill>
                <a:schemeClr val="tx1"/>
              </a:solidFill>
              <a:latin typeface="Arial" pitchFamily="34" charset="0"/>
              <a:cs typeface="Arial" pitchFamily="34" charset="0"/>
            </a:endParaRPr>
          </a:p>
          <a:p>
            <a:pPr algn="l"/>
            <a:r>
              <a:rPr lang="en-TT" sz="2800" dirty="0" smtClean="0">
                <a:solidFill>
                  <a:schemeClr val="tx1"/>
                </a:solidFill>
                <a:latin typeface="Arial" pitchFamily="34" charset="0"/>
                <a:cs typeface="Arial" pitchFamily="34" charset="0"/>
              </a:rPr>
              <a:t>For example, </a:t>
            </a:r>
            <a:r>
              <a:rPr lang="en-TT" sz="2800" dirty="0" smtClean="0">
                <a:solidFill>
                  <a:srgbClr val="FF0000"/>
                </a:solidFill>
                <a:latin typeface="Arial" pitchFamily="34" charset="0"/>
                <a:cs typeface="Arial" pitchFamily="34" charset="0"/>
              </a:rPr>
              <a:t>hydrogen has one shell</a:t>
            </a:r>
            <a:r>
              <a:rPr lang="en-TT" sz="2800" dirty="0" smtClean="0">
                <a:solidFill>
                  <a:schemeClr val="tx1"/>
                </a:solidFill>
                <a:latin typeface="Arial" pitchFamily="34" charset="0"/>
                <a:cs typeface="Arial" pitchFamily="34" charset="0"/>
              </a:rPr>
              <a:t> followed by </a:t>
            </a:r>
            <a:r>
              <a:rPr lang="en-TT" sz="2800" dirty="0" smtClean="0">
                <a:solidFill>
                  <a:srgbClr val="FF0000"/>
                </a:solidFill>
                <a:latin typeface="Arial" pitchFamily="34" charset="0"/>
                <a:cs typeface="Arial" pitchFamily="34" charset="0"/>
              </a:rPr>
              <a:t>lithium </a:t>
            </a:r>
            <a:r>
              <a:rPr lang="en-TT" sz="2800" dirty="0" smtClean="0">
                <a:solidFill>
                  <a:schemeClr val="tx1"/>
                </a:solidFill>
                <a:latin typeface="Arial" pitchFamily="34" charset="0"/>
                <a:cs typeface="Arial" pitchFamily="34" charset="0"/>
              </a:rPr>
              <a:t>which has </a:t>
            </a:r>
            <a:r>
              <a:rPr lang="en-TT" sz="2800" dirty="0" smtClean="0">
                <a:solidFill>
                  <a:srgbClr val="FF0000"/>
                </a:solidFill>
                <a:latin typeface="Arial" pitchFamily="34" charset="0"/>
                <a:cs typeface="Arial" pitchFamily="34" charset="0"/>
              </a:rPr>
              <a:t>two shells</a:t>
            </a:r>
            <a:r>
              <a:rPr lang="en-TT" sz="2800" dirty="0" smtClean="0">
                <a:solidFill>
                  <a:schemeClr val="tx1"/>
                </a:solidFill>
                <a:latin typeface="Arial" pitchFamily="34" charset="0"/>
                <a:cs typeface="Arial" pitchFamily="34" charset="0"/>
              </a:rPr>
              <a:t>.</a:t>
            </a:r>
            <a:endParaRPr lang="en-TT" sz="2800" dirty="0">
              <a:solidFill>
                <a:schemeClr val="tx1"/>
              </a:solidFill>
              <a:latin typeface="Arial" pitchFamily="34" charset="0"/>
              <a:cs typeface="Arial" pitchFamily="34"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5203" y="3962754"/>
            <a:ext cx="1325164" cy="1280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0032" y="2902528"/>
            <a:ext cx="3168352" cy="3400697"/>
          </a:xfrm>
          <a:prstGeom prst="rect">
            <a:avLst/>
          </a:prstGeom>
        </p:spPr>
      </p:pic>
      <p:sp>
        <p:nvSpPr>
          <p:cNvPr id="5" name="Rounded Rectangle 4"/>
          <p:cNvSpPr/>
          <p:nvPr/>
        </p:nvSpPr>
        <p:spPr>
          <a:xfrm>
            <a:off x="5148064" y="2902528"/>
            <a:ext cx="2880320" cy="38245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T">
              <a:solidFill>
                <a:prstClr val="white"/>
              </a:solidFill>
            </a:endParaRPr>
          </a:p>
        </p:txBody>
      </p:sp>
    </p:spTree>
    <p:extLst>
      <p:ext uri="{BB962C8B-B14F-4D97-AF65-F5344CB8AC3E}">
        <p14:creationId xmlns:p14="http://schemas.microsoft.com/office/powerpoint/2010/main" val="321155367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504" y="0"/>
            <a:ext cx="8784976" cy="1254001"/>
          </a:xfrm>
        </p:spPr>
        <p:txBody>
          <a:bodyPr>
            <a:normAutofit/>
          </a:bodyPr>
          <a:lstStyle/>
          <a:p>
            <a:r>
              <a:rPr lang="en-TT" sz="3200" b="1" dirty="0" smtClean="0">
                <a:ln w="12700">
                  <a:solidFill>
                    <a:sysClr val="windowText" lastClr="000000"/>
                  </a:solidFill>
                  <a:prstDash val="solid"/>
                </a:ln>
                <a:solidFill>
                  <a:srgbClr val="0070C0"/>
                </a:solidFill>
                <a:effectLst>
                  <a:outerShdw blurRad="41275" dist="20320" dir="1800000" algn="tl" rotWithShape="0">
                    <a:srgbClr val="000000">
                      <a:alpha val="40000"/>
                    </a:srgbClr>
                  </a:outerShdw>
                </a:effectLst>
                <a:latin typeface="Arial" pitchFamily="34" charset="0"/>
                <a:cs typeface="Arial" pitchFamily="34" charset="0"/>
              </a:rPr>
              <a:t>Relationship between Periods &amp; Electrons</a:t>
            </a:r>
            <a:endParaRPr lang="en-TT" sz="3200" b="1" dirty="0">
              <a:ln w="12700">
                <a:solidFill>
                  <a:sysClr val="windowText" lastClr="000000"/>
                </a:solidFill>
                <a:prstDash val="solid"/>
              </a:ln>
              <a:solidFill>
                <a:srgbClr val="0070C0"/>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3" name="Subtitle 2"/>
          <p:cNvSpPr>
            <a:spLocks noGrp="1"/>
          </p:cNvSpPr>
          <p:nvPr>
            <p:ph type="subTitle" idx="1"/>
          </p:nvPr>
        </p:nvSpPr>
        <p:spPr>
          <a:xfrm>
            <a:off x="395536" y="1052737"/>
            <a:ext cx="8496944" cy="5616624"/>
          </a:xfrm>
        </p:spPr>
        <p:txBody>
          <a:bodyPr>
            <a:normAutofit/>
          </a:bodyPr>
          <a:lstStyle/>
          <a:p>
            <a:pPr algn="l"/>
            <a:r>
              <a:rPr lang="en-TT" sz="2800" dirty="0" smtClean="0">
                <a:solidFill>
                  <a:schemeClr val="tx1"/>
                </a:solidFill>
                <a:latin typeface="Arial" pitchFamily="34" charset="0"/>
                <a:cs typeface="Arial" pitchFamily="34" charset="0"/>
              </a:rPr>
              <a:t>As you move </a:t>
            </a:r>
            <a:r>
              <a:rPr lang="en-TT" sz="2800" dirty="0" smtClean="0">
                <a:solidFill>
                  <a:srgbClr val="FF0000"/>
                </a:solidFill>
                <a:latin typeface="Arial" pitchFamily="34" charset="0"/>
                <a:cs typeface="Arial" pitchFamily="34" charset="0"/>
              </a:rPr>
              <a:t>along a period</a:t>
            </a:r>
            <a:r>
              <a:rPr lang="en-TT" sz="2800" dirty="0" smtClean="0">
                <a:solidFill>
                  <a:schemeClr val="tx1"/>
                </a:solidFill>
                <a:latin typeface="Arial" pitchFamily="34" charset="0"/>
                <a:cs typeface="Arial" pitchFamily="34" charset="0"/>
              </a:rPr>
              <a:t>, </a:t>
            </a:r>
            <a:r>
              <a:rPr lang="en-TT" sz="2800" dirty="0" smtClean="0">
                <a:solidFill>
                  <a:srgbClr val="FF0000"/>
                </a:solidFill>
                <a:latin typeface="Arial" pitchFamily="34" charset="0"/>
                <a:cs typeface="Arial" pitchFamily="34" charset="0"/>
              </a:rPr>
              <a:t>another electron </a:t>
            </a:r>
            <a:r>
              <a:rPr lang="en-TT" sz="2800" dirty="0" smtClean="0">
                <a:solidFill>
                  <a:schemeClr val="tx1"/>
                </a:solidFill>
                <a:latin typeface="Arial" pitchFamily="34" charset="0"/>
                <a:cs typeface="Arial" pitchFamily="34" charset="0"/>
              </a:rPr>
              <a:t>is added to the </a:t>
            </a:r>
            <a:r>
              <a:rPr lang="en-TT" sz="2800" dirty="0" smtClean="0">
                <a:solidFill>
                  <a:srgbClr val="FF0000"/>
                </a:solidFill>
                <a:latin typeface="Arial" pitchFamily="34" charset="0"/>
                <a:cs typeface="Arial" pitchFamily="34" charset="0"/>
              </a:rPr>
              <a:t>outermost shell</a:t>
            </a:r>
            <a:r>
              <a:rPr lang="en-TT" sz="2800" dirty="0" smtClean="0">
                <a:solidFill>
                  <a:schemeClr val="tx1"/>
                </a:solidFill>
                <a:latin typeface="Arial" pitchFamily="34" charset="0"/>
                <a:cs typeface="Arial" pitchFamily="34" charset="0"/>
              </a:rPr>
              <a:t>.</a:t>
            </a:r>
          </a:p>
          <a:p>
            <a:pPr algn="l"/>
            <a:endParaRPr lang="en-TT" sz="2800" dirty="0">
              <a:solidFill>
                <a:schemeClr val="tx1"/>
              </a:solidFill>
              <a:latin typeface="Arial" pitchFamily="34" charset="0"/>
              <a:cs typeface="Arial" pitchFamily="34" charset="0"/>
            </a:endParaRPr>
          </a:p>
          <a:p>
            <a:pPr algn="l"/>
            <a:r>
              <a:rPr lang="en-TT" sz="2800" dirty="0" smtClean="0">
                <a:solidFill>
                  <a:schemeClr val="tx1"/>
                </a:solidFill>
                <a:latin typeface="Arial" pitchFamily="34" charset="0"/>
                <a:cs typeface="Arial" pitchFamily="34" charset="0"/>
              </a:rPr>
              <a:t>For example, </a:t>
            </a:r>
            <a:r>
              <a:rPr lang="en-TT" sz="2800" dirty="0" smtClean="0">
                <a:solidFill>
                  <a:srgbClr val="FF0000"/>
                </a:solidFill>
                <a:latin typeface="Arial" pitchFamily="34" charset="0"/>
                <a:cs typeface="Arial" pitchFamily="34" charset="0"/>
              </a:rPr>
              <a:t>sodium</a:t>
            </a:r>
            <a:r>
              <a:rPr lang="en-TT" sz="2800" dirty="0" smtClean="0">
                <a:solidFill>
                  <a:schemeClr val="tx1"/>
                </a:solidFill>
                <a:latin typeface="Arial" pitchFamily="34" charset="0"/>
                <a:cs typeface="Arial" pitchFamily="34" charset="0"/>
              </a:rPr>
              <a:t> has </a:t>
            </a:r>
            <a:r>
              <a:rPr lang="en-TT" sz="2800" dirty="0" smtClean="0">
                <a:solidFill>
                  <a:srgbClr val="FF0000"/>
                </a:solidFill>
                <a:latin typeface="Arial" pitchFamily="34" charset="0"/>
                <a:cs typeface="Arial" pitchFamily="34" charset="0"/>
              </a:rPr>
              <a:t>one electron in shell 3</a:t>
            </a:r>
            <a:r>
              <a:rPr lang="en-TT" sz="2800" dirty="0" smtClean="0">
                <a:solidFill>
                  <a:schemeClr val="tx1"/>
                </a:solidFill>
                <a:latin typeface="Arial" pitchFamily="34" charset="0"/>
                <a:cs typeface="Arial" pitchFamily="34" charset="0"/>
              </a:rPr>
              <a:t>, followed by </a:t>
            </a:r>
            <a:r>
              <a:rPr lang="en-TT" sz="2800" dirty="0" smtClean="0">
                <a:solidFill>
                  <a:srgbClr val="FF0000"/>
                </a:solidFill>
                <a:latin typeface="Arial" pitchFamily="34" charset="0"/>
                <a:cs typeface="Arial" pitchFamily="34" charset="0"/>
              </a:rPr>
              <a:t>magnesium</a:t>
            </a:r>
            <a:r>
              <a:rPr lang="en-TT" sz="2800" dirty="0" smtClean="0">
                <a:solidFill>
                  <a:schemeClr val="tx1"/>
                </a:solidFill>
                <a:latin typeface="Arial" pitchFamily="34" charset="0"/>
                <a:cs typeface="Arial" pitchFamily="34" charset="0"/>
              </a:rPr>
              <a:t> which has </a:t>
            </a:r>
            <a:r>
              <a:rPr lang="en-TT" sz="2800" dirty="0" smtClean="0">
                <a:solidFill>
                  <a:srgbClr val="FF0000"/>
                </a:solidFill>
                <a:latin typeface="Arial" pitchFamily="34" charset="0"/>
                <a:cs typeface="Arial" pitchFamily="34" charset="0"/>
              </a:rPr>
              <a:t>two electrons in shell 3</a:t>
            </a:r>
            <a:r>
              <a:rPr lang="en-TT" sz="2800" dirty="0" smtClean="0">
                <a:solidFill>
                  <a:schemeClr val="tx1"/>
                </a:solidFill>
                <a:latin typeface="Arial" pitchFamily="34" charset="0"/>
                <a:cs typeface="Arial" pitchFamily="34" charset="0"/>
              </a:rPr>
              <a:t>.</a:t>
            </a:r>
          </a:p>
          <a:p>
            <a:pPr algn="l"/>
            <a:endParaRPr lang="en-TT" sz="2800" dirty="0">
              <a:solidFill>
                <a:schemeClr val="tx1"/>
              </a:solidFill>
              <a:latin typeface="Arial" pitchFamily="34" charset="0"/>
              <a:cs typeface="Arial"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8447" y="3861048"/>
            <a:ext cx="2577529" cy="276654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4363" y="3954012"/>
            <a:ext cx="2433180" cy="2611613"/>
          </a:xfrm>
          <a:prstGeom prst="rect">
            <a:avLst/>
          </a:prstGeom>
        </p:spPr>
      </p:pic>
      <p:sp>
        <p:nvSpPr>
          <p:cNvPr id="6" name="Rounded Rectangle 5"/>
          <p:cNvSpPr/>
          <p:nvPr/>
        </p:nvSpPr>
        <p:spPr>
          <a:xfrm>
            <a:off x="1907704" y="3861048"/>
            <a:ext cx="5229839" cy="50405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T">
              <a:solidFill>
                <a:prstClr val="white"/>
              </a:solidFill>
            </a:endParaRPr>
          </a:p>
        </p:txBody>
      </p:sp>
    </p:spTree>
    <p:extLst>
      <p:ext uri="{BB962C8B-B14F-4D97-AF65-F5344CB8AC3E}">
        <p14:creationId xmlns:p14="http://schemas.microsoft.com/office/powerpoint/2010/main" val="110316630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512" y="404664"/>
            <a:ext cx="8784976" cy="1254001"/>
          </a:xfrm>
        </p:spPr>
        <p:txBody>
          <a:bodyPr>
            <a:normAutofit/>
          </a:bodyPr>
          <a:lstStyle/>
          <a:p>
            <a:r>
              <a:rPr lang="en-TT" sz="5400" b="1" dirty="0" smtClean="0">
                <a:ln w="12700">
                  <a:solidFill>
                    <a:sysClr val="windowText" lastClr="000000"/>
                  </a:solidFill>
                  <a:prstDash val="solid"/>
                </a:ln>
                <a:solidFill>
                  <a:srgbClr val="297B4E"/>
                </a:solidFill>
                <a:effectLst>
                  <a:outerShdw blurRad="41275" dist="20320" dir="1800000" algn="tl" rotWithShape="0">
                    <a:srgbClr val="000000">
                      <a:alpha val="40000"/>
                    </a:srgbClr>
                  </a:outerShdw>
                </a:effectLst>
                <a:latin typeface="Arial" pitchFamily="34" charset="0"/>
                <a:cs typeface="Arial" pitchFamily="34" charset="0"/>
              </a:rPr>
              <a:t>The Elements in Group II</a:t>
            </a:r>
            <a:endParaRPr lang="en-TT" sz="5400" b="1" dirty="0">
              <a:ln w="12700">
                <a:solidFill>
                  <a:sysClr val="windowText" lastClr="000000"/>
                </a:solidFill>
                <a:prstDash val="solid"/>
              </a:ln>
              <a:solidFill>
                <a:srgbClr val="297B4E"/>
              </a:solidFill>
              <a:effectLst>
                <a:outerShdw blurRad="41275" dist="20320" dir="1800000" algn="tl" rotWithShape="0">
                  <a:srgbClr val="000000">
                    <a:alpha val="40000"/>
                  </a:srgbClr>
                </a:outerShdw>
              </a:effectLst>
              <a:latin typeface="Arial" pitchFamily="34" charset="0"/>
              <a:cs typeface="Arial" pitchFamily="34"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492602"/>
            <a:ext cx="8640960" cy="4752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4558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3"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wheel(3)">
                                      <p:cBhvr>
                                        <p:cTn id="7" dur="20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23528" y="188640"/>
            <a:ext cx="8568952" cy="6552728"/>
          </a:xfrm>
        </p:spPr>
        <p:txBody>
          <a:bodyPr>
            <a:normAutofit/>
          </a:bodyPr>
          <a:lstStyle/>
          <a:p>
            <a:pPr algn="l"/>
            <a:r>
              <a:rPr lang="en-TT" sz="2800" dirty="0" smtClean="0">
                <a:solidFill>
                  <a:schemeClr val="tx1"/>
                </a:solidFill>
                <a:latin typeface="Arial" pitchFamily="34" charset="0"/>
                <a:cs typeface="Arial" pitchFamily="34" charset="0"/>
              </a:rPr>
              <a:t>5. Write the </a:t>
            </a:r>
            <a:r>
              <a:rPr lang="en-TT" sz="2800" dirty="0" smtClean="0">
                <a:solidFill>
                  <a:srgbClr val="FF0000"/>
                </a:solidFill>
                <a:latin typeface="Arial" pitchFamily="34" charset="0"/>
                <a:cs typeface="Arial" pitchFamily="34" charset="0"/>
              </a:rPr>
              <a:t>name of each family </a:t>
            </a:r>
            <a:r>
              <a:rPr lang="en-TT" sz="2800" dirty="0" smtClean="0">
                <a:solidFill>
                  <a:schemeClr val="tx1"/>
                </a:solidFill>
                <a:latin typeface="Arial" pitchFamily="34" charset="0"/>
                <a:cs typeface="Arial" pitchFamily="34" charset="0"/>
              </a:rPr>
              <a:t>at the </a:t>
            </a:r>
            <a:r>
              <a:rPr lang="en-TT" sz="2800" dirty="0" smtClean="0">
                <a:solidFill>
                  <a:srgbClr val="FF0000"/>
                </a:solidFill>
                <a:latin typeface="Arial" pitchFamily="34" charset="0"/>
                <a:cs typeface="Arial" pitchFamily="34" charset="0"/>
              </a:rPr>
              <a:t>top of the columns </a:t>
            </a:r>
            <a:r>
              <a:rPr lang="en-TT" sz="2800" dirty="0" smtClean="0">
                <a:solidFill>
                  <a:schemeClr val="tx1"/>
                </a:solidFill>
                <a:latin typeface="Arial" pitchFamily="34" charset="0"/>
                <a:cs typeface="Arial" pitchFamily="34" charset="0"/>
              </a:rPr>
              <a:t>on your periodic table using the following information:</a:t>
            </a:r>
          </a:p>
          <a:p>
            <a:pPr algn="l"/>
            <a:endParaRPr lang="en-TT" sz="2800" dirty="0" smtClean="0">
              <a:solidFill>
                <a:schemeClr val="tx1"/>
              </a:solidFill>
              <a:latin typeface="Arial" pitchFamily="34" charset="0"/>
              <a:cs typeface="Arial" pitchFamily="34" charset="0"/>
            </a:endParaRPr>
          </a:p>
          <a:p>
            <a:pPr algn="l"/>
            <a:r>
              <a:rPr lang="en-TT" sz="2800" dirty="0" smtClean="0">
                <a:solidFill>
                  <a:schemeClr val="tx1"/>
                </a:solidFill>
                <a:latin typeface="Arial" pitchFamily="34" charset="0"/>
                <a:cs typeface="Arial" pitchFamily="34" charset="0"/>
              </a:rPr>
              <a:t>Alkali Metals – </a:t>
            </a:r>
            <a:r>
              <a:rPr lang="en-TT" sz="2800" dirty="0" smtClean="0">
                <a:solidFill>
                  <a:srgbClr val="FF0000"/>
                </a:solidFill>
                <a:latin typeface="Arial" pitchFamily="34" charset="0"/>
                <a:cs typeface="Arial" pitchFamily="34" charset="0"/>
              </a:rPr>
              <a:t>1</a:t>
            </a:r>
            <a:r>
              <a:rPr lang="en-TT" sz="2800" dirty="0" smtClean="0">
                <a:solidFill>
                  <a:schemeClr val="tx1"/>
                </a:solidFill>
                <a:latin typeface="Arial" pitchFamily="34" charset="0"/>
                <a:cs typeface="Arial" pitchFamily="34" charset="0"/>
              </a:rPr>
              <a:t> valence electron</a:t>
            </a:r>
          </a:p>
          <a:p>
            <a:pPr algn="l"/>
            <a:r>
              <a:rPr lang="en-TT" sz="2800" dirty="0" smtClean="0">
                <a:solidFill>
                  <a:schemeClr val="tx1"/>
                </a:solidFill>
                <a:latin typeface="Arial" pitchFamily="34" charset="0"/>
                <a:cs typeface="Arial" pitchFamily="34" charset="0"/>
              </a:rPr>
              <a:t>Alkaline Earth Metals – </a:t>
            </a:r>
            <a:r>
              <a:rPr lang="en-TT" sz="2800" dirty="0" smtClean="0">
                <a:solidFill>
                  <a:srgbClr val="FF0000"/>
                </a:solidFill>
                <a:latin typeface="Arial" pitchFamily="34" charset="0"/>
                <a:cs typeface="Arial" pitchFamily="34" charset="0"/>
              </a:rPr>
              <a:t>2</a:t>
            </a:r>
            <a:r>
              <a:rPr lang="en-TT" sz="2800" dirty="0" smtClean="0">
                <a:solidFill>
                  <a:schemeClr val="tx1"/>
                </a:solidFill>
                <a:latin typeface="Arial" pitchFamily="34" charset="0"/>
                <a:cs typeface="Arial" pitchFamily="34" charset="0"/>
              </a:rPr>
              <a:t> valence electrons</a:t>
            </a:r>
          </a:p>
          <a:p>
            <a:pPr algn="l"/>
            <a:r>
              <a:rPr lang="en-TT" sz="2800" dirty="0" smtClean="0">
                <a:solidFill>
                  <a:schemeClr val="tx1"/>
                </a:solidFill>
                <a:latin typeface="Arial" pitchFamily="34" charset="0"/>
                <a:cs typeface="Arial" pitchFamily="34" charset="0"/>
              </a:rPr>
              <a:t>Boron Family – </a:t>
            </a:r>
            <a:r>
              <a:rPr lang="en-TT" sz="2800" dirty="0" smtClean="0">
                <a:solidFill>
                  <a:srgbClr val="FF0000"/>
                </a:solidFill>
                <a:latin typeface="Arial" pitchFamily="34" charset="0"/>
                <a:cs typeface="Arial" pitchFamily="34" charset="0"/>
              </a:rPr>
              <a:t>3</a:t>
            </a:r>
            <a:r>
              <a:rPr lang="en-TT" sz="2800" dirty="0" smtClean="0">
                <a:solidFill>
                  <a:schemeClr val="tx1"/>
                </a:solidFill>
                <a:latin typeface="Arial" pitchFamily="34" charset="0"/>
                <a:cs typeface="Arial" pitchFamily="34" charset="0"/>
              </a:rPr>
              <a:t> valence electrons</a:t>
            </a:r>
          </a:p>
          <a:p>
            <a:pPr algn="l"/>
            <a:r>
              <a:rPr lang="en-TT" sz="2800" dirty="0" smtClean="0">
                <a:solidFill>
                  <a:schemeClr val="tx1"/>
                </a:solidFill>
                <a:latin typeface="Arial" pitchFamily="34" charset="0"/>
                <a:cs typeface="Arial" pitchFamily="34" charset="0"/>
              </a:rPr>
              <a:t>Carbon Family – </a:t>
            </a:r>
            <a:r>
              <a:rPr lang="en-TT" sz="2800" dirty="0" smtClean="0">
                <a:solidFill>
                  <a:srgbClr val="FF0000"/>
                </a:solidFill>
                <a:latin typeface="Arial" pitchFamily="34" charset="0"/>
                <a:cs typeface="Arial" pitchFamily="34" charset="0"/>
              </a:rPr>
              <a:t>4</a:t>
            </a:r>
            <a:r>
              <a:rPr lang="en-TT" sz="2800" dirty="0" smtClean="0">
                <a:solidFill>
                  <a:schemeClr val="tx1"/>
                </a:solidFill>
                <a:latin typeface="Arial" pitchFamily="34" charset="0"/>
                <a:cs typeface="Arial" pitchFamily="34" charset="0"/>
              </a:rPr>
              <a:t> valence electrons</a:t>
            </a:r>
          </a:p>
          <a:p>
            <a:pPr algn="l"/>
            <a:r>
              <a:rPr lang="en-TT" sz="2800" dirty="0" smtClean="0">
                <a:solidFill>
                  <a:schemeClr val="tx1"/>
                </a:solidFill>
                <a:latin typeface="Arial" pitchFamily="34" charset="0"/>
                <a:cs typeface="Arial" pitchFamily="34" charset="0"/>
              </a:rPr>
              <a:t>Nitrogen Family – </a:t>
            </a:r>
            <a:r>
              <a:rPr lang="en-TT" sz="2800" dirty="0" smtClean="0">
                <a:solidFill>
                  <a:srgbClr val="FF0000"/>
                </a:solidFill>
                <a:latin typeface="Arial" pitchFamily="34" charset="0"/>
                <a:cs typeface="Arial" pitchFamily="34" charset="0"/>
              </a:rPr>
              <a:t>5</a:t>
            </a:r>
            <a:r>
              <a:rPr lang="en-TT" sz="2800" dirty="0" smtClean="0">
                <a:solidFill>
                  <a:schemeClr val="tx1"/>
                </a:solidFill>
                <a:latin typeface="Arial" pitchFamily="34" charset="0"/>
                <a:cs typeface="Arial" pitchFamily="34" charset="0"/>
              </a:rPr>
              <a:t> valence electrons</a:t>
            </a:r>
          </a:p>
          <a:p>
            <a:pPr algn="l"/>
            <a:r>
              <a:rPr lang="en-TT" sz="2800" dirty="0" smtClean="0">
                <a:solidFill>
                  <a:schemeClr val="tx1"/>
                </a:solidFill>
                <a:latin typeface="Arial" pitchFamily="34" charset="0"/>
                <a:cs typeface="Arial" pitchFamily="34" charset="0"/>
              </a:rPr>
              <a:t>Oxygen Family – </a:t>
            </a:r>
            <a:r>
              <a:rPr lang="en-TT" sz="2800" dirty="0" smtClean="0">
                <a:solidFill>
                  <a:srgbClr val="FF0000"/>
                </a:solidFill>
                <a:latin typeface="Arial" pitchFamily="34" charset="0"/>
                <a:cs typeface="Arial" pitchFamily="34" charset="0"/>
              </a:rPr>
              <a:t>6</a:t>
            </a:r>
            <a:r>
              <a:rPr lang="en-TT" sz="2800" dirty="0" smtClean="0">
                <a:solidFill>
                  <a:schemeClr val="tx1"/>
                </a:solidFill>
                <a:latin typeface="Arial" pitchFamily="34" charset="0"/>
                <a:cs typeface="Arial" pitchFamily="34" charset="0"/>
              </a:rPr>
              <a:t> valence electrons</a:t>
            </a:r>
          </a:p>
          <a:p>
            <a:pPr algn="l"/>
            <a:r>
              <a:rPr lang="en-TT" sz="2800" dirty="0" smtClean="0">
                <a:solidFill>
                  <a:schemeClr val="tx1"/>
                </a:solidFill>
                <a:latin typeface="Arial" pitchFamily="34" charset="0"/>
                <a:cs typeface="Arial" pitchFamily="34" charset="0"/>
              </a:rPr>
              <a:t>Halogens – </a:t>
            </a:r>
            <a:r>
              <a:rPr lang="en-TT" sz="2800" dirty="0" smtClean="0">
                <a:solidFill>
                  <a:srgbClr val="FF0000"/>
                </a:solidFill>
                <a:latin typeface="Arial" pitchFamily="34" charset="0"/>
                <a:cs typeface="Arial" pitchFamily="34" charset="0"/>
              </a:rPr>
              <a:t>7</a:t>
            </a:r>
            <a:r>
              <a:rPr lang="en-TT" sz="2800" dirty="0" smtClean="0">
                <a:solidFill>
                  <a:schemeClr val="tx1"/>
                </a:solidFill>
                <a:latin typeface="Arial" pitchFamily="34" charset="0"/>
                <a:cs typeface="Arial" pitchFamily="34" charset="0"/>
              </a:rPr>
              <a:t> valence electrons</a:t>
            </a:r>
          </a:p>
          <a:p>
            <a:pPr algn="l"/>
            <a:r>
              <a:rPr lang="en-TT" sz="2800" dirty="0" smtClean="0">
                <a:solidFill>
                  <a:schemeClr val="tx1"/>
                </a:solidFill>
                <a:latin typeface="Arial" pitchFamily="34" charset="0"/>
                <a:cs typeface="Arial" pitchFamily="34" charset="0"/>
              </a:rPr>
              <a:t>Noble Gases – </a:t>
            </a:r>
            <a:r>
              <a:rPr lang="en-TT" sz="2800" dirty="0" smtClean="0">
                <a:solidFill>
                  <a:srgbClr val="FF0000"/>
                </a:solidFill>
                <a:latin typeface="Arial" pitchFamily="34" charset="0"/>
                <a:cs typeface="Arial" pitchFamily="34" charset="0"/>
              </a:rPr>
              <a:t>complete</a:t>
            </a:r>
            <a:r>
              <a:rPr lang="en-TT" sz="2800" dirty="0" smtClean="0">
                <a:solidFill>
                  <a:schemeClr val="tx1"/>
                </a:solidFill>
                <a:latin typeface="Arial" pitchFamily="34" charset="0"/>
                <a:cs typeface="Arial" pitchFamily="34" charset="0"/>
              </a:rPr>
              <a:t> outer shells</a:t>
            </a:r>
            <a:endParaRPr lang="en-TT" sz="28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035295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anim calcmode="lin" valueType="num">
                                      <p:cBhvr>
                                        <p:cTn id="2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1000"/>
                                        <p:tgtEl>
                                          <p:spTgt spid="3">
                                            <p:txEl>
                                              <p:pRg st="5" end="5"/>
                                            </p:txEl>
                                          </p:spTgt>
                                        </p:tgtEl>
                                      </p:cBhvr>
                                    </p:animEffect>
                                    <p:anim calcmode="lin" valueType="num">
                                      <p:cBhvr>
                                        <p:cTn id="2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1000"/>
                                        <p:tgtEl>
                                          <p:spTgt spid="3">
                                            <p:txEl>
                                              <p:pRg st="6" end="6"/>
                                            </p:txEl>
                                          </p:spTgt>
                                        </p:tgtEl>
                                      </p:cBhvr>
                                    </p:animEffect>
                                    <p:anim calcmode="lin" valueType="num">
                                      <p:cBhvr>
                                        <p:cTn id="3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1000"/>
                                        <p:tgtEl>
                                          <p:spTgt spid="3">
                                            <p:txEl>
                                              <p:pRg st="7" end="7"/>
                                            </p:txEl>
                                          </p:spTgt>
                                        </p:tgtEl>
                                      </p:cBhvr>
                                    </p:animEffect>
                                    <p:anim calcmode="lin" valueType="num">
                                      <p:cBhvr>
                                        <p:cTn id="3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1000"/>
                                        <p:tgtEl>
                                          <p:spTgt spid="3">
                                            <p:txEl>
                                              <p:pRg st="8" end="8"/>
                                            </p:txEl>
                                          </p:spTgt>
                                        </p:tgtEl>
                                      </p:cBhvr>
                                    </p:animEffect>
                                    <p:anim calcmode="lin" valueType="num">
                                      <p:cBhvr>
                                        <p:cTn id="43"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8" end="8"/>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fade">
                                      <p:cBhvr>
                                        <p:cTn id="47" dur="1000"/>
                                        <p:tgtEl>
                                          <p:spTgt spid="3">
                                            <p:txEl>
                                              <p:pRg st="9" end="9"/>
                                            </p:txEl>
                                          </p:spTgt>
                                        </p:tgtEl>
                                      </p:cBhvr>
                                    </p:animEffect>
                                    <p:anim calcmode="lin" valueType="num">
                                      <p:cBhvr>
                                        <p:cTn id="48"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512" y="116633"/>
            <a:ext cx="8784976" cy="792087"/>
          </a:xfrm>
        </p:spPr>
        <p:txBody>
          <a:bodyPr>
            <a:normAutofit fontScale="90000"/>
          </a:bodyPr>
          <a:lstStyle/>
          <a:p>
            <a:r>
              <a:rPr lang="en-TT" sz="5400" b="1" dirty="0" smtClean="0">
                <a:ln w="12700">
                  <a:solidFill>
                    <a:sysClr val="windowText" lastClr="000000"/>
                  </a:solidFill>
                  <a:prstDash val="solid"/>
                </a:ln>
                <a:solidFill>
                  <a:srgbClr val="1D8F30"/>
                </a:solidFill>
                <a:effectLst>
                  <a:outerShdw blurRad="41275" dist="20320" dir="1800000" algn="tl" rotWithShape="0">
                    <a:srgbClr val="000000">
                      <a:alpha val="40000"/>
                    </a:srgbClr>
                  </a:outerShdw>
                </a:effectLst>
                <a:latin typeface="Arial" pitchFamily="34" charset="0"/>
                <a:cs typeface="Arial" pitchFamily="34" charset="0"/>
              </a:rPr>
              <a:t>The Elements in Group II</a:t>
            </a:r>
            <a:endParaRPr lang="en-TT" sz="5400" b="1" dirty="0">
              <a:ln w="12700">
                <a:solidFill>
                  <a:sysClr val="windowText" lastClr="000000"/>
                </a:solidFill>
                <a:prstDash val="solid"/>
              </a:ln>
              <a:solidFill>
                <a:srgbClr val="1D8F30"/>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3" name="TextBox 2"/>
          <p:cNvSpPr txBox="1"/>
          <p:nvPr/>
        </p:nvSpPr>
        <p:spPr>
          <a:xfrm>
            <a:off x="323528" y="4005064"/>
            <a:ext cx="8280920" cy="2677656"/>
          </a:xfrm>
          <a:prstGeom prst="rect">
            <a:avLst/>
          </a:prstGeom>
          <a:noFill/>
        </p:spPr>
        <p:txBody>
          <a:bodyPr wrap="square" rtlCol="0">
            <a:spAutoFit/>
          </a:bodyPr>
          <a:lstStyle/>
          <a:p>
            <a:r>
              <a:rPr lang="en-TT" sz="2800" dirty="0" smtClean="0">
                <a:solidFill>
                  <a:prstClr val="black"/>
                </a:solidFill>
                <a:latin typeface="Arial" pitchFamily="34" charset="0"/>
                <a:cs typeface="Arial" pitchFamily="34" charset="0"/>
              </a:rPr>
              <a:t>The elements in Group II are all metals which are very chemically reactive and are never found free in nature.</a:t>
            </a:r>
          </a:p>
          <a:p>
            <a:endParaRPr lang="en-TT" sz="2800" dirty="0" smtClean="0">
              <a:solidFill>
                <a:prstClr val="black"/>
              </a:solidFill>
              <a:latin typeface="Arial" pitchFamily="34" charset="0"/>
              <a:cs typeface="Arial" pitchFamily="34" charset="0"/>
            </a:endParaRPr>
          </a:p>
          <a:p>
            <a:r>
              <a:rPr lang="en-TT" sz="2800" dirty="0" smtClean="0">
                <a:solidFill>
                  <a:prstClr val="black"/>
                </a:solidFill>
                <a:latin typeface="Arial" pitchFamily="34" charset="0"/>
                <a:cs typeface="Arial" pitchFamily="34" charset="0"/>
              </a:rPr>
              <a:t>The elements in Group II are collectively known as the alkaline earth metals.</a:t>
            </a:r>
            <a:endParaRPr lang="en-TT" sz="2800" dirty="0">
              <a:solidFill>
                <a:prstClr val="black"/>
              </a:solidFill>
              <a:latin typeface="Arial" pitchFamily="34" charset="0"/>
              <a:cs typeface="Arial" pitchFamily="34" charset="0"/>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812311"/>
            <a:ext cx="4896544" cy="3206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8685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5516" y="27857"/>
            <a:ext cx="8784976" cy="808856"/>
          </a:xfrm>
        </p:spPr>
        <p:txBody>
          <a:bodyPr>
            <a:normAutofit/>
          </a:bodyPr>
          <a:lstStyle/>
          <a:p>
            <a:r>
              <a:rPr lang="en-TT" sz="4000" b="1" dirty="0" smtClean="0">
                <a:ln w="12700">
                  <a:solidFill>
                    <a:sysClr val="windowText" lastClr="000000"/>
                  </a:solidFill>
                  <a:prstDash val="solid"/>
                </a:ln>
                <a:solidFill>
                  <a:srgbClr val="1D8F30"/>
                </a:solidFill>
                <a:effectLst>
                  <a:outerShdw blurRad="41275" dist="20320" dir="1800000" algn="tl" rotWithShape="0">
                    <a:srgbClr val="000000">
                      <a:alpha val="40000"/>
                    </a:srgbClr>
                  </a:outerShdw>
                </a:effectLst>
                <a:latin typeface="Arial" pitchFamily="34" charset="0"/>
                <a:cs typeface="Arial" pitchFamily="34" charset="0"/>
              </a:rPr>
              <a:t>Properties of Elements in Group II</a:t>
            </a:r>
            <a:endParaRPr lang="en-TT" sz="4000" b="1" dirty="0">
              <a:ln w="12700">
                <a:solidFill>
                  <a:sysClr val="windowText" lastClr="000000"/>
                </a:solidFill>
                <a:prstDash val="solid"/>
              </a:ln>
              <a:solidFill>
                <a:srgbClr val="1D8F30"/>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3" name="TextBox 2"/>
          <p:cNvSpPr txBox="1"/>
          <p:nvPr/>
        </p:nvSpPr>
        <p:spPr>
          <a:xfrm>
            <a:off x="611560" y="2780928"/>
            <a:ext cx="8280920" cy="3970318"/>
          </a:xfrm>
          <a:prstGeom prst="rect">
            <a:avLst/>
          </a:prstGeom>
          <a:noFill/>
        </p:spPr>
        <p:txBody>
          <a:bodyPr wrap="square" rtlCol="0">
            <a:spAutoFit/>
          </a:bodyPr>
          <a:lstStyle/>
          <a:p>
            <a:r>
              <a:rPr lang="en-TT" sz="2800" dirty="0" smtClean="0">
                <a:solidFill>
                  <a:srgbClr val="FF0000"/>
                </a:solidFill>
                <a:latin typeface="Arial" pitchFamily="34" charset="0"/>
                <a:cs typeface="Arial" pitchFamily="34" charset="0"/>
              </a:rPr>
              <a:t>Group II elements </a:t>
            </a:r>
            <a:r>
              <a:rPr lang="en-TT" sz="2800" dirty="0" smtClean="0">
                <a:solidFill>
                  <a:prstClr val="black"/>
                </a:solidFill>
                <a:latin typeface="Arial" pitchFamily="34" charset="0"/>
                <a:cs typeface="Arial" pitchFamily="34" charset="0"/>
              </a:rPr>
              <a:t>have the following common properties. They are:</a:t>
            </a:r>
          </a:p>
          <a:p>
            <a:endParaRPr lang="en-TT" sz="2800" dirty="0" smtClean="0">
              <a:solidFill>
                <a:prstClr val="black"/>
              </a:solidFill>
              <a:latin typeface="Arial" pitchFamily="34" charset="0"/>
              <a:cs typeface="Arial" pitchFamily="34" charset="0"/>
            </a:endParaRPr>
          </a:p>
          <a:p>
            <a:pPr marL="457200" indent="-457200">
              <a:buFont typeface="Arial" pitchFamily="34" charset="0"/>
              <a:buChar char="•"/>
            </a:pPr>
            <a:r>
              <a:rPr lang="en-TT" sz="2800" dirty="0" smtClean="0">
                <a:solidFill>
                  <a:srgbClr val="FF0000"/>
                </a:solidFill>
                <a:latin typeface="Arial" pitchFamily="34" charset="0"/>
                <a:cs typeface="Arial" pitchFamily="34" charset="0"/>
              </a:rPr>
              <a:t>soft metals</a:t>
            </a:r>
          </a:p>
          <a:p>
            <a:pPr marL="457200" indent="-457200">
              <a:buFont typeface="Arial" pitchFamily="34" charset="0"/>
              <a:buChar char="•"/>
            </a:pPr>
            <a:endParaRPr lang="en-TT" sz="2800" dirty="0" smtClean="0">
              <a:solidFill>
                <a:prstClr val="black"/>
              </a:solidFill>
              <a:latin typeface="Arial" pitchFamily="34" charset="0"/>
              <a:cs typeface="Arial" pitchFamily="34" charset="0"/>
            </a:endParaRPr>
          </a:p>
          <a:p>
            <a:pPr marL="457200" indent="-457200">
              <a:buFont typeface="Arial" pitchFamily="34" charset="0"/>
              <a:buChar char="•"/>
            </a:pPr>
            <a:r>
              <a:rPr lang="en-TT" sz="2800" dirty="0" smtClean="0">
                <a:solidFill>
                  <a:srgbClr val="FF0000"/>
                </a:solidFill>
                <a:latin typeface="Arial" pitchFamily="34" charset="0"/>
                <a:cs typeface="Arial" pitchFamily="34" charset="0"/>
              </a:rPr>
              <a:t>silvery-white when freshly cut</a:t>
            </a:r>
            <a:r>
              <a:rPr lang="en-TT" sz="2800" dirty="0" smtClean="0">
                <a:solidFill>
                  <a:prstClr val="black"/>
                </a:solidFill>
                <a:latin typeface="Arial" pitchFamily="34" charset="0"/>
                <a:cs typeface="Arial" pitchFamily="34" charset="0"/>
              </a:rPr>
              <a:t>, but turn </a:t>
            </a:r>
            <a:r>
              <a:rPr lang="en-TT" sz="2800" dirty="0" smtClean="0">
                <a:solidFill>
                  <a:srgbClr val="FF0000"/>
                </a:solidFill>
                <a:latin typeface="Arial" pitchFamily="34" charset="0"/>
                <a:cs typeface="Arial" pitchFamily="34" charset="0"/>
              </a:rPr>
              <a:t>dull</a:t>
            </a:r>
            <a:r>
              <a:rPr lang="en-TT" sz="2800" dirty="0" smtClean="0">
                <a:solidFill>
                  <a:prstClr val="black"/>
                </a:solidFill>
                <a:latin typeface="Arial" pitchFamily="34" charset="0"/>
                <a:cs typeface="Arial" pitchFamily="34" charset="0"/>
              </a:rPr>
              <a:t> very quickly owing to their </a:t>
            </a:r>
            <a:r>
              <a:rPr lang="en-TT" sz="2800" dirty="0" smtClean="0">
                <a:solidFill>
                  <a:srgbClr val="FF0000"/>
                </a:solidFill>
                <a:latin typeface="Arial" pitchFamily="34" charset="0"/>
                <a:cs typeface="Arial" pitchFamily="34" charset="0"/>
              </a:rPr>
              <a:t>reaction with air</a:t>
            </a:r>
            <a:r>
              <a:rPr lang="en-TT" sz="2800" dirty="0" smtClean="0">
                <a:solidFill>
                  <a:prstClr val="black"/>
                </a:solidFill>
                <a:latin typeface="Arial" pitchFamily="34" charset="0"/>
                <a:cs typeface="Arial" pitchFamily="34" charset="0"/>
              </a:rPr>
              <a:t>. The dullness is an </a:t>
            </a:r>
            <a:r>
              <a:rPr lang="en-TT" sz="2800" dirty="0" smtClean="0">
                <a:solidFill>
                  <a:srgbClr val="FF0000"/>
                </a:solidFill>
                <a:latin typeface="Arial" pitchFamily="34" charset="0"/>
                <a:cs typeface="Arial" pitchFamily="34" charset="0"/>
              </a:rPr>
              <a:t>oxide layer </a:t>
            </a:r>
            <a:r>
              <a:rPr lang="en-TT" sz="2800" dirty="0" smtClean="0">
                <a:solidFill>
                  <a:prstClr val="black"/>
                </a:solidFill>
                <a:latin typeface="Arial" pitchFamily="34" charset="0"/>
                <a:cs typeface="Arial" pitchFamily="34" charset="0"/>
              </a:rPr>
              <a:t>that forms on the metal when it reacts with </a:t>
            </a:r>
            <a:r>
              <a:rPr lang="en-TT" sz="2800" dirty="0" smtClean="0">
                <a:solidFill>
                  <a:srgbClr val="FF0000"/>
                </a:solidFill>
                <a:latin typeface="Arial" pitchFamily="34" charset="0"/>
                <a:cs typeface="Arial" pitchFamily="34" charset="0"/>
              </a:rPr>
              <a:t>oxygen</a:t>
            </a:r>
            <a:r>
              <a:rPr lang="en-TT" sz="2800" dirty="0" smtClean="0">
                <a:solidFill>
                  <a:prstClr val="black"/>
                </a:solidFill>
                <a:latin typeface="Arial" pitchFamily="34" charset="0"/>
                <a:cs typeface="Arial" pitchFamily="34" charset="0"/>
              </a:rPr>
              <a:t> in the air</a:t>
            </a: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847353"/>
            <a:ext cx="4320480" cy="193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9652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anim calcmode="lin" valueType="num">
                                      <p:cBhvr>
                                        <p:cTn id="1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67544" y="5445224"/>
            <a:ext cx="8280920" cy="1241365"/>
          </a:xfrm>
          <a:prstGeom prst="rect">
            <a:avLst/>
          </a:prstGeom>
          <a:noFill/>
        </p:spPr>
        <p:txBody>
          <a:bodyPr wrap="square" rtlCol="0">
            <a:spAutoFit/>
          </a:bodyPr>
          <a:lstStyle/>
          <a:p>
            <a:endParaRPr lang="en-TT" sz="2800" dirty="0" smtClean="0">
              <a:solidFill>
                <a:prstClr val="black"/>
              </a:solidFill>
              <a:latin typeface="Arial" pitchFamily="34" charset="0"/>
              <a:cs typeface="Arial" pitchFamily="34" charset="0"/>
            </a:endParaRPr>
          </a:p>
          <a:p>
            <a:pPr marL="457200" indent="-457200">
              <a:buFont typeface="Arial" pitchFamily="34" charset="0"/>
              <a:buChar char="•"/>
            </a:pPr>
            <a:r>
              <a:rPr lang="en-TT" sz="2800" dirty="0" smtClean="0">
                <a:solidFill>
                  <a:prstClr val="black"/>
                </a:solidFill>
                <a:latin typeface="Arial" pitchFamily="34" charset="0"/>
                <a:cs typeface="Arial" pitchFamily="34" charset="0"/>
              </a:rPr>
              <a:t>have </a:t>
            </a:r>
            <a:r>
              <a:rPr lang="en-TT" sz="2800" dirty="0" smtClean="0">
                <a:solidFill>
                  <a:srgbClr val="FF0000"/>
                </a:solidFill>
                <a:latin typeface="Arial" pitchFamily="34" charset="0"/>
                <a:cs typeface="Arial" pitchFamily="34" charset="0"/>
              </a:rPr>
              <a:t>two valence electrons</a:t>
            </a:r>
          </a:p>
          <a:p>
            <a:endParaRPr lang="en-TT" sz="2800" baseline="30000" dirty="0">
              <a:solidFill>
                <a:prstClr val="black"/>
              </a:solidFill>
              <a:latin typeface="Arial" pitchFamily="34" charset="0"/>
              <a:cs typeface="Arial"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4121" y="628386"/>
            <a:ext cx="2092921" cy="2131679"/>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8214" y="181332"/>
            <a:ext cx="2739579" cy="2940482"/>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36571" y="302677"/>
            <a:ext cx="2592948" cy="2783098"/>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5616" y="2852936"/>
            <a:ext cx="2742857" cy="2730159"/>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55976" y="2760065"/>
            <a:ext cx="2554648" cy="2741989"/>
          </a:xfrm>
          <a:prstGeom prst="rect">
            <a:avLst/>
          </a:prstGeom>
        </p:spPr>
      </p:pic>
      <p:sp>
        <p:nvSpPr>
          <p:cNvPr id="10" name="Rounded Rectangle 9"/>
          <p:cNvSpPr/>
          <p:nvPr/>
        </p:nvSpPr>
        <p:spPr>
          <a:xfrm>
            <a:off x="3238214" y="181332"/>
            <a:ext cx="5591305" cy="65538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T">
              <a:solidFill>
                <a:prstClr val="white"/>
              </a:solidFill>
            </a:endParaRPr>
          </a:p>
        </p:txBody>
      </p:sp>
      <p:sp>
        <p:nvSpPr>
          <p:cNvPr id="11" name="Rounded Rectangle 10"/>
          <p:cNvSpPr/>
          <p:nvPr/>
        </p:nvSpPr>
        <p:spPr>
          <a:xfrm>
            <a:off x="4355976" y="2636912"/>
            <a:ext cx="2736304" cy="48490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T">
              <a:solidFill>
                <a:prstClr val="white"/>
              </a:solidFill>
            </a:endParaRPr>
          </a:p>
        </p:txBody>
      </p:sp>
    </p:spTree>
    <p:extLst>
      <p:ext uri="{BB962C8B-B14F-4D97-AF65-F5344CB8AC3E}">
        <p14:creationId xmlns:p14="http://schemas.microsoft.com/office/powerpoint/2010/main" val="136860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9552" y="5733256"/>
            <a:ext cx="8280920" cy="954107"/>
          </a:xfrm>
          <a:prstGeom prst="rect">
            <a:avLst/>
          </a:prstGeom>
          <a:noFill/>
        </p:spPr>
        <p:txBody>
          <a:bodyPr wrap="square" rtlCol="0">
            <a:spAutoFit/>
          </a:bodyPr>
          <a:lstStyle/>
          <a:p>
            <a:pPr marL="457200" indent="-457200">
              <a:buFont typeface="Arial" pitchFamily="34" charset="0"/>
              <a:buChar char="•"/>
            </a:pPr>
            <a:r>
              <a:rPr lang="en-TT" sz="2800" dirty="0" smtClean="0">
                <a:solidFill>
                  <a:prstClr val="black"/>
                </a:solidFill>
                <a:latin typeface="Arial" pitchFamily="34" charset="0"/>
                <a:cs typeface="Arial" pitchFamily="34" charset="0"/>
              </a:rPr>
              <a:t>readily </a:t>
            </a:r>
            <a:r>
              <a:rPr lang="en-TT" sz="2800" dirty="0" smtClean="0">
                <a:solidFill>
                  <a:srgbClr val="FF0000"/>
                </a:solidFill>
                <a:latin typeface="Arial" pitchFamily="34" charset="0"/>
                <a:cs typeface="Arial" pitchFamily="34" charset="0"/>
              </a:rPr>
              <a:t>lose the valence electrons </a:t>
            </a:r>
            <a:r>
              <a:rPr lang="en-TT" sz="2800" dirty="0" smtClean="0">
                <a:solidFill>
                  <a:prstClr val="black"/>
                </a:solidFill>
                <a:latin typeface="Arial" pitchFamily="34" charset="0"/>
                <a:cs typeface="Arial" pitchFamily="34" charset="0"/>
              </a:rPr>
              <a:t>to form metal </a:t>
            </a:r>
            <a:r>
              <a:rPr lang="en-TT" sz="2800" dirty="0" err="1" smtClean="0">
                <a:solidFill>
                  <a:prstClr val="black"/>
                </a:solidFill>
                <a:latin typeface="Arial" pitchFamily="34" charset="0"/>
                <a:cs typeface="Arial" pitchFamily="34" charset="0"/>
              </a:rPr>
              <a:t>cations</a:t>
            </a:r>
            <a:r>
              <a:rPr lang="en-TT" sz="2800" dirty="0" smtClean="0">
                <a:solidFill>
                  <a:prstClr val="black"/>
                </a:solidFill>
                <a:latin typeface="Arial" pitchFamily="34" charset="0"/>
                <a:cs typeface="Arial" pitchFamily="34" charset="0"/>
              </a:rPr>
              <a:t> with a charge of </a:t>
            </a:r>
            <a:r>
              <a:rPr lang="en-TT" sz="2800" dirty="0" smtClean="0">
                <a:solidFill>
                  <a:srgbClr val="FF0000"/>
                </a:solidFill>
                <a:latin typeface="Arial" pitchFamily="34" charset="0"/>
                <a:cs typeface="Arial" pitchFamily="34" charset="0"/>
              </a:rPr>
              <a:t>2+</a:t>
            </a:r>
            <a:r>
              <a:rPr lang="en-TT" sz="2800" dirty="0" smtClean="0">
                <a:solidFill>
                  <a:prstClr val="black"/>
                </a:solidFill>
                <a:latin typeface="Arial" pitchFamily="34" charset="0"/>
                <a:cs typeface="Arial" pitchFamily="34" charset="0"/>
              </a:rPr>
              <a:t>, </a:t>
            </a:r>
            <a:r>
              <a:rPr lang="en-TT" sz="2800" dirty="0" err="1" smtClean="0">
                <a:solidFill>
                  <a:prstClr val="black"/>
                </a:solidFill>
                <a:latin typeface="Arial" pitchFamily="34" charset="0"/>
                <a:cs typeface="Arial" pitchFamily="34" charset="0"/>
              </a:rPr>
              <a:t>eg</a:t>
            </a:r>
            <a:r>
              <a:rPr lang="en-TT" sz="2800" dirty="0" smtClean="0">
                <a:solidFill>
                  <a:prstClr val="black"/>
                </a:solidFill>
                <a:latin typeface="Arial" pitchFamily="34" charset="0"/>
                <a:cs typeface="Arial" pitchFamily="34" charset="0"/>
              </a:rPr>
              <a:t> </a:t>
            </a:r>
            <a:r>
              <a:rPr lang="en-TT" sz="2800" dirty="0" smtClean="0">
                <a:solidFill>
                  <a:srgbClr val="FF0000"/>
                </a:solidFill>
                <a:latin typeface="Arial" pitchFamily="34" charset="0"/>
                <a:cs typeface="Arial" pitchFamily="34" charset="0"/>
              </a:rPr>
              <a:t>Mg</a:t>
            </a:r>
            <a:r>
              <a:rPr lang="en-TT" sz="2800" baseline="30000" dirty="0" smtClean="0">
                <a:solidFill>
                  <a:srgbClr val="FF0000"/>
                </a:solidFill>
                <a:latin typeface="Arial" pitchFamily="34" charset="0"/>
                <a:cs typeface="Arial" pitchFamily="34" charset="0"/>
              </a:rPr>
              <a:t>2+</a:t>
            </a:r>
            <a:r>
              <a:rPr lang="en-TT" sz="2800" dirty="0" smtClean="0">
                <a:solidFill>
                  <a:srgbClr val="FF0000"/>
                </a:solidFill>
                <a:latin typeface="Arial" pitchFamily="34" charset="0"/>
                <a:cs typeface="Arial" pitchFamily="34" charset="0"/>
              </a:rPr>
              <a:t>, Ba</a:t>
            </a:r>
            <a:r>
              <a:rPr lang="en-TT" sz="2800" baseline="30000" dirty="0" smtClean="0">
                <a:solidFill>
                  <a:srgbClr val="FF0000"/>
                </a:solidFill>
                <a:latin typeface="Arial" pitchFamily="34" charset="0"/>
                <a:cs typeface="Arial" pitchFamily="34" charset="0"/>
              </a:rPr>
              <a:t>2+</a:t>
            </a:r>
            <a:endParaRPr lang="en-TT" sz="2800" baseline="30000" dirty="0">
              <a:solidFill>
                <a:prstClr val="black"/>
              </a:solidFill>
              <a:latin typeface="Arial" pitchFamily="34" charset="0"/>
              <a:cs typeface="Arial"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344458"/>
            <a:ext cx="6120680" cy="50919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3198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11068" y="4569579"/>
            <a:ext cx="8280920" cy="1672253"/>
          </a:xfrm>
          <a:prstGeom prst="rect">
            <a:avLst/>
          </a:prstGeom>
          <a:noFill/>
        </p:spPr>
        <p:txBody>
          <a:bodyPr wrap="square" rtlCol="0">
            <a:spAutoFit/>
          </a:bodyPr>
          <a:lstStyle/>
          <a:p>
            <a:endParaRPr lang="en-TT" sz="2800" baseline="30000" dirty="0">
              <a:solidFill>
                <a:prstClr val="black"/>
              </a:solidFill>
              <a:latin typeface="Arial" pitchFamily="34" charset="0"/>
              <a:cs typeface="Arial" pitchFamily="34" charset="0"/>
            </a:endParaRPr>
          </a:p>
          <a:p>
            <a:pPr marL="457200" indent="-457200">
              <a:buFont typeface="Arial" pitchFamily="34" charset="0"/>
              <a:buChar char="•"/>
            </a:pPr>
            <a:r>
              <a:rPr lang="en-TT" sz="2800" dirty="0" smtClean="0">
                <a:solidFill>
                  <a:prstClr val="black"/>
                </a:solidFill>
                <a:latin typeface="Arial" pitchFamily="34" charset="0"/>
                <a:cs typeface="Arial" pitchFamily="34" charset="0"/>
              </a:rPr>
              <a:t>react with </a:t>
            </a:r>
            <a:r>
              <a:rPr lang="en-TT" sz="2800" dirty="0" smtClean="0">
                <a:solidFill>
                  <a:srgbClr val="FF0000"/>
                </a:solidFill>
                <a:latin typeface="Arial" pitchFamily="34" charset="0"/>
                <a:cs typeface="Arial" pitchFamily="34" charset="0"/>
              </a:rPr>
              <a:t>oxygen</a:t>
            </a:r>
            <a:r>
              <a:rPr lang="en-TT" sz="2800" dirty="0" smtClean="0">
                <a:solidFill>
                  <a:prstClr val="black"/>
                </a:solidFill>
                <a:latin typeface="Arial" pitchFamily="34" charset="0"/>
                <a:cs typeface="Arial" pitchFamily="34" charset="0"/>
              </a:rPr>
              <a:t> to form basic </a:t>
            </a:r>
            <a:r>
              <a:rPr lang="en-TT" sz="2800" dirty="0" smtClean="0">
                <a:solidFill>
                  <a:srgbClr val="FF0000"/>
                </a:solidFill>
                <a:latin typeface="Arial" pitchFamily="34" charset="0"/>
                <a:cs typeface="Arial" pitchFamily="34" charset="0"/>
              </a:rPr>
              <a:t>metal oxides, </a:t>
            </a:r>
            <a:r>
              <a:rPr lang="en-TT" sz="2800" dirty="0" smtClean="0">
                <a:solidFill>
                  <a:prstClr val="black"/>
                </a:solidFill>
                <a:latin typeface="Arial" pitchFamily="34" charset="0"/>
                <a:cs typeface="Arial" pitchFamily="34" charset="0"/>
              </a:rPr>
              <a:t>e.g. </a:t>
            </a:r>
            <a:r>
              <a:rPr lang="en-TT" sz="2800" dirty="0" smtClean="0">
                <a:solidFill>
                  <a:srgbClr val="FF0000"/>
                </a:solidFill>
                <a:latin typeface="Arial" pitchFamily="34" charset="0"/>
                <a:cs typeface="Arial" pitchFamily="34" charset="0"/>
              </a:rPr>
              <a:t>magnesium</a:t>
            </a:r>
            <a:r>
              <a:rPr lang="en-TT" sz="2800" dirty="0" smtClean="0">
                <a:solidFill>
                  <a:prstClr val="black"/>
                </a:solidFill>
                <a:latin typeface="Arial" pitchFamily="34" charset="0"/>
                <a:cs typeface="Arial" pitchFamily="34" charset="0"/>
              </a:rPr>
              <a:t> reacts with </a:t>
            </a:r>
            <a:r>
              <a:rPr lang="en-TT" sz="2800" dirty="0" smtClean="0">
                <a:solidFill>
                  <a:srgbClr val="FF0000"/>
                </a:solidFill>
                <a:latin typeface="Arial" pitchFamily="34" charset="0"/>
                <a:cs typeface="Arial" pitchFamily="34" charset="0"/>
              </a:rPr>
              <a:t>oxygen</a:t>
            </a:r>
            <a:r>
              <a:rPr lang="en-TT" sz="2800" dirty="0" smtClean="0">
                <a:solidFill>
                  <a:prstClr val="black"/>
                </a:solidFill>
                <a:latin typeface="Arial" pitchFamily="34" charset="0"/>
                <a:cs typeface="Arial" pitchFamily="34" charset="0"/>
              </a:rPr>
              <a:t> to form </a:t>
            </a:r>
            <a:r>
              <a:rPr lang="en-TT" sz="2800" dirty="0" smtClean="0">
                <a:solidFill>
                  <a:srgbClr val="FF0000"/>
                </a:solidFill>
                <a:latin typeface="Arial" pitchFamily="34" charset="0"/>
                <a:cs typeface="Arial" pitchFamily="34" charset="0"/>
              </a:rPr>
              <a:t>magnesium oxide</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3676" y="569494"/>
            <a:ext cx="6436676" cy="38676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4673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932040" y="476672"/>
            <a:ext cx="4032448" cy="3970318"/>
          </a:xfrm>
          <a:prstGeom prst="rect">
            <a:avLst/>
          </a:prstGeom>
          <a:noFill/>
        </p:spPr>
        <p:txBody>
          <a:bodyPr wrap="square" rtlCol="0">
            <a:spAutoFit/>
          </a:bodyPr>
          <a:lstStyle/>
          <a:p>
            <a:pPr marL="457200" indent="-457200">
              <a:buFont typeface="Arial" pitchFamily="34" charset="0"/>
              <a:buChar char="•"/>
            </a:pPr>
            <a:r>
              <a:rPr lang="en-TT" sz="2800" dirty="0" smtClean="0">
                <a:solidFill>
                  <a:prstClr val="black"/>
                </a:solidFill>
                <a:latin typeface="Arial" pitchFamily="34" charset="0"/>
                <a:cs typeface="Arial" pitchFamily="34" charset="0"/>
              </a:rPr>
              <a:t>react with </a:t>
            </a:r>
            <a:r>
              <a:rPr lang="en-TT" sz="2800" dirty="0" smtClean="0">
                <a:solidFill>
                  <a:srgbClr val="FF0000"/>
                </a:solidFill>
                <a:latin typeface="Arial" pitchFamily="34" charset="0"/>
                <a:cs typeface="Arial" pitchFamily="34" charset="0"/>
              </a:rPr>
              <a:t>water</a:t>
            </a:r>
            <a:r>
              <a:rPr lang="en-TT" sz="2800" dirty="0" smtClean="0">
                <a:solidFill>
                  <a:prstClr val="black"/>
                </a:solidFill>
                <a:latin typeface="Arial" pitchFamily="34" charset="0"/>
                <a:cs typeface="Arial" pitchFamily="34" charset="0"/>
              </a:rPr>
              <a:t> to form </a:t>
            </a:r>
            <a:r>
              <a:rPr lang="en-TT" sz="2800" dirty="0" smtClean="0">
                <a:solidFill>
                  <a:srgbClr val="FF0000"/>
                </a:solidFill>
                <a:latin typeface="Arial" pitchFamily="34" charset="0"/>
                <a:cs typeface="Arial" pitchFamily="34" charset="0"/>
              </a:rPr>
              <a:t>metal hydroxides and hydrogen gas, </a:t>
            </a:r>
            <a:r>
              <a:rPr lang="en-TT" sz="2800" dirty="0">
                <a:solidFill>
                  <a:prstClr val="black"/>
                </a:solidFill>
                <a:latin typeface="Arial" pitchFamily="34" charset="0"/>
                <a:cs typeface="Arial" pitchFamily="34" charset="0"/>
              </a:rPr>
              <a:t>e</a:t>
            </a:r>
            <a:r>
              <a:rPr lang="en-TT" sz="2800" dirty="0" smtClean="0">
                <a:solidFill>
                  <a:prstClr val="black"/>
                </a:solidFill>
                <a:latin typeface="Arial" pitchFamily="34" charset="0"/>
                <a:cs typeface="Arial" pitchFamily="34" charset="0"/>
              </a:rPr>
              <a:t>.g. </a:t>
            </a:r>
            <a:r>
              <a:rPr lang="en-TT" sz="2800" dirty="0" smtClean="0">
                <a:solidFill>
                  <a:srgbClr val="FF0000"/>
                </a:solidFill>
                <a:latin typeface="Arial" pitchFamily="34" charset="0"/>
                <a:cs typeface="Arial" pitchFamily="34" charset="0"/>
              </a:rPr>
              <a:t>magnesium</a:t>
            </a:r>
            <a:r>
              <a:rPr lang="en-TT" sz="2800" dirty="0" smtClean="0">
                <a:solidFill>
                  <a:prstClr val="black"/>
                </a:solidFill>
                <a:latin typeface="Arial" pitchFamily="34" charset="0"/>
                <a:cs typeface="Arial" pitchFamily="34" charset="0"/>
              </a:rPr>
              <a:t> reacts with </a:t>
            </a:r>
            <a:r>
              <a:rPr lang="en-TT" sz="2800" dirty="0" smtClean="0">
                <a:solidFill>
                  <a:srgbClr val="FF0000"/>
                </a:solidFill>
                <a:latin typeface="Arial" pitchFamily="34" charset="0"/>
                <a:cs typeface="Arial" pitchFamily="34" charset="0"/>
              </a:rPr>
              <a:t>water</a:t>
            </a:r>
            <a:r>
              <a:rPr lang="en-TT" sz="2800" dirty="0" smtClean="0">
                <a:solidFill>
                  <a:prstClr val="black"/>
                </a:solidFill>
                <a:latin typeface="Arial" pitchFamily="34" charset="0"/>
                <a:cs typeface="Arial" pitchFamily="34" charset="0"/>
              </a:rPr>
              <a:t> to form </a:t>
            </a:r>
            <a:r>
              <a:rPr lang="en-TT" sz="2800" dirty="0" smtClean="0">
                <a:solidFill>
                  <a:srgbClr val="FF0000"/>
                </a:solidFill>
                <a:latin typeface="Arial" pitchFamily="34" charset="0"/>
                <a:cs typeface="Arial" pitchFamily="34" charset="0"/>
              </a:rPr>
              <a:t>magnesium hydroxide</a:t>
            </a:r>
            <a:r>
              <a:rPr lang="en-TT" sz="2800" dirty="0" smtClean="0">
                <a:solidFill>
                  <a:prstClr val="black"/>
                </a:solidFill>
                <a:latin typeface="Arial" pitchFamily="34" charset="0"/>
                <a:cs typeface="Arial" pitchFamily="34" charset="0"/>
              </a:rPr>
              <a:t> and </a:t>
            </a:r>
            <a:r>
              <a:rPr lang="en-TT" sz="2800" dirty="0" smtClean="0">
                <a:solidFill>
                  <a:srgbClr val="FF0000"/>
                </a:solidFill>
                <a:latin typeface="Arial" pitchFamily="34" charset="0"/>
                <a:cs typeface="Arial" pitchFamily="34" charset="0"/>
              </a:rPr>
              <a:t>hydrogen gas</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49" y="351852"/>
            <a:ext cx="4372556" cy="5957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5752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488244" y="116632"/>
            <a:ext cx="3209140" cy="6412012"/>
          </a:xfrm>
          <a:prstGeom prst="rect">
            <a:avLst/>
          </a:prstGeom>
          <a:noFill/>
        </p:spPr>
        <p:txBody>
          <a:bodyPr wrap="square" rtlCol="0">
            <a:spAutoFit/>
          </a:bodyPr>
          <a:lstStyle/>
          <a:p>
            <a:endParaRPr lang="en-TT" sz="2800" baseline="30000" dirty="0">
              <a:solidFill>
                <a:prstClr val="black"/>
              </a:solidFill>
              <a:latin typeface="Arial" pitchFamily="34" charset="0"/>
              <a:cs typeface="Arial" pitchFamily="34" charset="0"/>
            </a:endParaRPr>
          </a:p>
          <a:p>
            <a:pPr marL="457200" indent="-457200">
              <a:buFont typeface="Arial" pitchFamily="34" charset="0"/>
              <a:buChar char="•"/>
            </a:pPr>
            <a:r>
              <a:rPr lang="en-TT" sz="2800" dirty="0" smtClean="0">
                <a:solidFill>
                  <a:prstClr val="black"/>
                </a:solidFill>
                <a:latin typeface="Arial" pitchFamily="34" charset="0"/>
                <a:cs typeface="Arial" pitchFamily="34" charset="0"/>
              </a:rPr>
              <a:t>react with </a:t>
            </a:r>
            <a:r>
              <a:rPr lang="en-TT" sz="2800" dirty="0" smtClean="0">
                <a:solidFill>
                  <a:srgbClr val="FF0000"/>
                </a:solidFill>
                <a:latin typeface="Arial" pitchFamily="34" charset="0"/>
                <a:cs typeface="Arial" pitchFamily="34" charset="0"/>
              </a:rPr>
              <a:t>dilute hydrochloric acid </a:t>
            </a:r>
            <a:r>
              <a:rPr lang="en-TT" sz="2800" dirty="0" smtClean="0">
                <a:solidFill>
                  <a:prstClr val="black"/>
                </a:solidFill>
                <a:latin typeface="Arial" pitchFamily="34" charset="0"/>
                <a:cs typeface="Arial" pitchFamily="34" charset="0"/>
              </a:rPr>
              <a:t>to from </a:t>
            </a:r>
            <a:r>
              <a:rPr lang="en-TT" sz="2800" dirty="0" smtClean="0">
                <a:solidFill>
                  <a:srgbClr val="FF0000"/>
                </a:solidFill>
                <a:latin typeface="Arial" pitchFamily="34" charset="0"/>
                <a:cs typeface="Arial" pitchFamily="34" charset="0"/>
              </a:rPr>
              <a:t>metal chlorides and hydrogen gas, </a:t>
            </a:r>
            <a:r>
              <a:rPr lang="en-TT" sz="2800" dirty="0" smtClean="0">
                <a:solidFill>
                  <a:prstClr val="black"/>
                </a:solidFill>
                <a:latin typeface="Arial" pitchFamily="34" charset="0"/>
                <a:cs typeface="Arial" pitchFamily="34" charset="0"/>
              </a:rPr>
              <a:t>e.g. </a:t>
            </a:r>
            <a:r>
              <a:rPr lang="en-TT" sz="2800" dirty="0" smtClean="0">
                <a:solidFill>
                  <a:srgbClr val="FF0000"/>
                </a:solidFill>
                <a:latin typeface="Arial" pitchFamily="34" charset="0"/>
                <a:cs typeface="Arial" pitchFamily="34" charset="0"/>
              </a:rPr>
              <a:t>magnesium</a:t>
            </a:r>
            <a:r>
              <a:rPr lang="en-TT" sz="2800" dirty="0" smtClean="0">
                <a:solidFill>
                  <a:prstClr val="black"/>
                </a:solidFill>
                <a:latin typeface="Arial" pitchFamily="34" charset="0"/>
                <a:cs typeface="Arial" pitchFamily="34" charset="0"/>
              </a:rPr>
              <a:t> reacts with </a:t>
            </a:r>
            <a:r>
              <a:rPr lang="en-TT" sz="2800" dirty="0" smtClean="0">
                <a:solidFill>
                  <a:srgbClr val="FF0000"/>
                </a:solidFill>
                <a:latin typeface="Arial" pitchFamily="34" charset="0"/>
                <a:cs typeface="Arial" pitchFamily="34" charset="0"/>
              </a:rPr>
              <a:t>dilute hydrochloric acid </a:t>
            </a:r>
            <a:r>
              <a:rPr lang="en-TT" sz="2800" dirty="0" smtClean="0">
                <a:solidFill>
                  <a:prstClr val="black"/>
                </a:solidFill>
                <a:latin typeface="Arial" pitchFamily="34" charset="0"/>
                <a:cs typeface="Arial" pitchFamily="34" charset="0"/>
              </a:rPr>
              <a:t>to form </a:t>
            </a:r>
            <a:r>
              <a:rPr lang="en-TT" sz="2800" dirty="0" smtClean="0">
                <a:solidFill>
                  <a:srgbClr val="FF0000"/>
                </a:solidFill>
                <a:latin typeface="Arial" pitchFamily="34" charset="0"/>
                <a:cs typeface="Arial" pitchFamily="34" charset="0"/>
              </a:rPr>
              <a:t>magnesium chloride </a:t>
            </a:r>
            <a:r>
              <a:rPr lang="en-TT" sz="2800" dirty="0" smtClean="0">
                <a:solidFill>
                  <a:prstClr val="black"/>
                </a:solidFill>
                <a:latin typeface="Arial" pitchFamily="34" charset="0"/>
                <a:cs typeface="Arial" pitchFamily="34" charset="0"/>
              </a:rPr>
              <a:t>and </a:t>
            </a:r>
            <a:r>
              <a:rPr lang="en-TT" sz="2800" dirty="0" smtClean="0">
                <a:solidFill>
                  <a:srgbClr val="FF0000"/>
                </a:solidFill>
                <a:latin typeface="Arial" pitchFamily="34" charset="0"/>
                <a:cs typeface="Arial" pitchFamily="34" charset="0"/>
              </a:rPr>
              <a:t>hydrogen gas</a:t>
            </a:r>
            <a:r>
              <a:rPr lang="en-TT" sz="2800" dirty="0" smtClean="0">
                <a:solidFill>
                  <a:prstClr val="black"/>
                </a:solidFill>
                <a:latin typeface="Arial" pitchFamily="34" charset="0"/>
                <a:cs typeface="Arial" pitchFamily="34" charset="0"/>
              </a:rPr>
              <a:t>.</a:t>
            </a:r>
            <a:endParaRPr lang="en-TT" sz="2800" baseline="30000" dirty="0">
              <a:solidFill>
                <a:prstClr val="black"/>
              </a:solidFill>
              <a:latin typeface="Arial" pitchFamily="34" charset="0"/>
              <a:cs typeface="Arial" pitchFamily="34"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476671"/>
            <a:ext cx="4392488" cy="5888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896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512" y="31188"/>
            <a:ext cx="8784976" cy="836712"/>
          </a:xfrm>
        </p:spPr>
        <p:txBody>
          <a:bodyPr>
            <a:normAutofit/>
          </a:bodyPr>
          <a:lstStyle/>
          <a:p>
            <a:r>
              <a:rPr lang="en-TT" sz="4000" b="1" dirty="0" smtClean="0">
                <a:ln w="12700">
                  <a:solidFill>
                    <a:sysClr val="windowText" lastClr="000000"/>
                  </a:solidFill>
                  <a:prstDash val="solid"/>
                </a:ln>
                <a:solidFill>
                  <a:srgbClr val="1D8F30"/>
                </a:solidFill>
                <a:effectLst>
                  <a:outerShdw blurRad="41275" dist="20320" dir="1800000" algn="tl" rotWithShape="0">
                    <a:srgbClr val="000000">
                      <a:alpha val="40000"/>
                    </a:srgbClr>
                  </a:outerShdw>
                </a:effectLst>
                <a:latin typeface="Arial" pitchFamily="34" charset="0"/>
                <a:cs typeface="Arial" pitchFamily="34" charset="0"/>
              </a:rPr>
              <a:t>Periodicity in Group II</a:t>
            </a:r>
            <a:endParaRPr lang="en-TT" sz="4000" b="1" dirty="0">
              <a:ln w="12700">
                <a:solidFill>
                  <a:sysClr val="windowText" lastClr="000000"/>
                </a:solidFill>
                <a:prstDash val="solid"/>
              </a:ln>
              <a:solidFill>
                <a:srgbClr val="1D8F30"/>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3" name="Subtitle 2"/>
          <p:cNvSpPr>
            <a:spLocks noGrp="1"/>
          </p:cNvSpPr>
          <p:nvPr>
            <p:ph type="subTitle" idx="1"/>
          </p:nvPr>
        </p:nvSpPr>
        <p:spPr>
          <a:xfrm>
            <a:off x="395536" y="3933056"/>
            <a:ext cx="8496944" cy="2736304"/>
          </a:xfrm>
        </p:spPr>
        <p:txBody>
          <a:bodyPr>
            <a:normAutofit/>
          </a:bodyPr>
          <a:lstStyle/>
          <a:p>
            <a:pPr algn="l"/>
            <a:r>
              <a:rPr lang="en-TT" sz="2800" u="sng" dirty="0" smtClean="0">
                <a:solidFill>
                  <a:srgbClr val="FF0000"/>
                </a:solidFill>
                <a:latin typeface="Arial" pitchFamily="34" charset="0"/>
                <a:cs typeface="Arial" pitchFamily="34" charset="0"/>
              </a:rPr>
              <a:t>Questions: Look at your copy of the Periodic Table.</a:t>
            </a:r>
          </a:p>
          <a:p>
            <a:pPr algn="l"/>
            <a:r>
              <a:rPr lang="en-TT" sz="2800" dirty="0" smtClean="0">
                <a:solidFill>
                  <a:schemeClr val="tx1"/>
                </a:solidFill>
                <a:latin typeface="Arial" pitchFamily="34" charset="0"/>
                <a:cs typeface="Arial" pitchFamily="34" charset="0"/>
              </a:rPr>
              <a:t>1. What do the elements in Group II have in common?</a:t>
            </a:r>
          </a:p>
          <a:p>
            <a:pPr algn="l"/>
            <a:endParaRPr lang="en-TT" sz="2800" dirty="0">
              <a:solidFill>
                <a:schemeClr val="tx1"/>
              </a:solidFill>
              <a:latin typeface="Arial" pitchFamily="34" charset="0"/>
              <a:cs typeface="Arial" pitchFamily="34" charset="0"/>
            </a:endParaRPr>
          </a:p>
          <a:p>
            <a:pPr algn="l"/>
            <a:r>
              <a:rPr lang="en-TT" sz="2800" dirty="0" smtClean="0">
                <a:solidFill>
                  <a:schemeClr val="tx1"/>
                </a:solidFill>
                <a:latin typeface="Arial" pitchFamily="34" charset="0"/>
                <a:cs typeface="Arial" pitchFamily="34" charset="0"/>
              </a:rPr>
              <a:t>2. What is different about the elements in Group II?</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8955" y="836711"/>
            <a:ext cx="2950634" cy="2952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0406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504" y="0"/>
            <a:ext cx="8784976" cy="1254001"/>
          </a:xfrm>
        </p:spPr>
        <p:txBody>
          <a:bodyPr>
            <a:normAutofit/>
          </a:bodyPr>
          <a:lstStyle/>
          <a:p>
            <a:r>
              <a:rPr lang="en-TT" sz="4000" b="1" dirty="0" smtClean="0">
                <a:ln w="12700">
                  <a:solidFill>
                    <a:sysClr val="windowText" lastClr="000000"/>
                  </a:solidFill>
                  <a:prstDash val="solid"/>
                </a:ln>
                <a:solidFill>
                  <a:srgbClr val="1D8F30"/>
                </a:solidFill>
                <a:effectLst>
                  <a:outerShdw blurRad="41275" dist="20320" dir="1800000" algn="tl" rotWithShape="0">
                    <a:srgbClr val="000000">
                      <a:alpha val="40000"/>
                    </a:srgbClr>
                  </a:outerShdw>
                </a:effectLst>
                <a:latin typeface="Arial" pitchFamily="34" charset="0"/>
                <a:cs typeface="Arial" pitchFamily="34" charset="0"/>
              </a:rPr>
              <a:t>Periodicity in Group II</a:t>
            </a:r>
            <a:endParaRPr lang="en-TT" sz="4000" b="1" dirty="0">
              <a:ln w="12700">
                <a:solidFill>
                  <a:sysClr val="windowText" lastClr="000000"/>
                </a:solidFill>
                <a:prstDash val="solid"/>
              </a:ln>
              <a:solidFill>
                <a:srgbClr val="1D8F30"/>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3" name="Subtitle 2"/>
          <p:cNvSpPr>
            <a:spLocks noGrp="1"/>
          </p:cNvSpPr>
          <p:nvPr>
            <p:ph type="subTitle" idx="1"/>
          </p:nvPr>
        </p:nvSpPr>
        <p:spPr>
          <a:xfrm>
            <a:off x="395536" y="1052737"/>
            <a:ext cx="8496944" cy="5616624"/>
          </a:xfrm>
        </p:spPr>
        <p:txBody>
          <a:bodyPr>
            <a:normAutofit/>
          </a:bodyPr>
          <a:lstStyle/>
          <a:p>
            <a:pPr algn="l"/>
            <a:r>
              <a:rPr lang="en-TT" sz="2800" dirty="0" smtClean="0">
                <a:solidFill>
                  <a:schemeClr val="tx1"/>
                </a:solidFill>
                <a:latin typeface="Arial" pitchFamily="34" charset="0"/>
                <a:cs typeface="Arial" pitchFamily="34" charset="0"/>
              </a:rPr>
              <a:t>Elements in </a:t>
            </a:r>
            <a:r>
              <a:rPr lang="en-TT" sz="2800" dirty="0" smtClean="0">
                <a:solidFill>
                  <a:srgbClr val="FF0000"/>
                </a:solidFill>
                <a:latin typeface="Arial" pitchFamily="34" charset="0"/>
                <a:cs typeface="Arial" pitchFamily="34" charset="0"/>
              </a:rPr>
              <a:t>Group II </a:t>
            </a:r>
            <a:r>
              <a:rPr lang="en-TT" sz="2800" dirty="0" smtClean="0">
                <a:solidFill>
                  <a:schemeClr val="tx1"/>
                </a:solidFill>
                <a:latin typeface="Arial" pitchFamily="34" charset="0"/>
                <a:cs typeface="Arial" pitchFamily="34" charset="0"/>
              </a:rPr>
              <a:t>all have </a:t>
            </a:r>
            <a:r>
              <a:rPr lang="en-TT" sz="2800" dirty="0" smtClean="0">
                <a:solidFill>
                  <a:srgbClr val="FF0000"/>
                </a:solidFill>
                <a:latin typeface="Arial" pitchFamily="34" charset="0"/>
                <a:cs typeface="Arial" pitchFamily="34" charset="0"/>
              </a:rPr>
              <a:t>very similar properties </a:t>
            </a:r>
            <a:r>
              <a:rPr lang="en-TT" sz="2800" dirty="0" smtClean="0">
                <a:solidFill>
                  <a:schemeClr val="tx1"/>
                </a:solidFill>
                <a:latin typeface="Arial" pitchFamily="34" charset="0"/>
                <a:cs typeface="Arial" pitchFamily="34" charset="0"/>
              </a:rPr>
              <a:t>because their atoms all have </a:t>
            </a:r>
            <a:r>
              <a:rPr lang="en-TT" sz="2800" dirty="0" smtClean="0">
                <a:solidFill>
                  <a:srgbClr val="FF0000"/>
                </a:solidFill>
                <a:latin typeface="Arial" pitchFamily="34" charset="0"/>
                <a:cs typeface="Arial" pitchFamily="34" charset="0"/>
              </a:rPr>
              <a:t>two valence electrons</a:t>
            </a:r>
            <a:r>
              <a:rPr lang="en-TT" sz="2800" dirty="0" smtClean="0">
                <a:solidFill>
                  <a:schemeClr val="tx1"/>
                </a:solidFill>
                <a:latin typeface="Arial" pitchFamily="34" charset="0"/>
                <a:cs typeface="Arial" pitchFamily="34" charset="0"/>
              </a:rPr>
              <a:t>.</a:t>
            </a:r>
          </a:p>
          <a:p>
            <a:pPr algn="l"/>
            <a:r>
              <a:rPr lang="en-TT" sz="2800" dirty="0" smtClean="0">
                <a:solidFill>
                  <a:schemeClr val="tx1"/>
                </a:solidFill>
                <a:latin typeface="Arial" pitchFamily="34" charset="0"/>
                <a:cs typeface="Arial" pitchFamily="34" charset="0"/>
              </a:rPr>
              <a:t> </a:t>
            </a:r>
          </a:p>
          <a:p>
            <a:pPr algn="l"/>
            <a:r>
              <a:rPr lang="en-TT" sz="2800" dirty="0" smtClean="0">
                <a:solidFill>
                  <a:schemeClr val="tx1"/>
                </a:solidFill>
                <a:latin typeface="Arial" pitchFamily="34" charset="0"/>
                <a:cs typeface="Arial" pitchFamily="34" charset="0"/>
              </a:rPr>
              <a:t>However, as one moves </a:t>
            </a:r>
            <a:r>
              <a:rPr lang="en-TT" sz="2800" dirty="0" smtClean="0">
                <a:solidFill>
                  <a:srgbClr val="FF0000"/>
                </a:solidFill>
                <a:latin typeface="Arial" pitchFamily="34" charset="0"/>
                <a:cs typeface="Arial" pitchFamily="34" charset="0"/>
              </a:rPr>
              <a:t>down Group II </a:t>
            </a:r>
            <a:r>
              <a:rPr lang="en-TT" sz="2800" dirty="0" smtClean="0">
                <a:solidFill>
                  <a:schemeClr val="tx1"/>
                </a:solidFill>
                <a:latin typeface="Arial" pitchFamily="34" charset="0"/>
                <a:cs typeface="Arial" pitchFamily="34" charset="0"/>
              </a:rPr>
              <a:t>the </a:t>
            </a:r>
            <a:r>
              <a:rPr lang="en-TT" sz="2800" dirty="0" smtClean="0">
                <a:solidFill>
                  <a:srgbClr val="FF0000"/>
                </a:solidFill>
                <a:latin typeface="Arial" pitchFamily="34" charset="0"/>
                <a:cs typeface="Arial" pitchFamily="34" charset="0"/>
              </a:rPr>
              <a:t>number of occupied shells increases</a:t>
            </a:r>
            <a:r>
              <a:rPr lang="en-TT" sz="2800" dirty="0" smtClean="0">
                <a:solidFill>
                  <a:schemeClr val="tx1"/>
                </a:solidFill>
                <a:latin typeface="Arial" pitchFamily="34" charset="0"/>
                <a:cs typeface="Arial" pitchFamily="34" charset="0"/>
              </a:rPr>
              <a:t>, resulting in an </a:t>
            </a:r>
            <a:r>
              <a:rPr lang="en-TT" sz="2800" dirty="0" smtClean="0">
                <a:solidFill>
                  <a:srgbClr val="FF0000"/>
                </a:solidFill>
                <a:latin typeface="Arial" pitchFamily="34" charset="0"/>
                <a:cs typeface="Arial" pitchFamily="34" charset="0"/>
              </a:rPr>
              <a:t>increase in the radii </a:t>
            </a:r>
            <a:r>
              <a:rPr lang="en-TT" sz="2800" dirty="0" smtClean="0">
                <a:solidFill>
                  <a:schemeClr val="tx1"/>
                </a:solidFill>
                <a:latin typeface="Arial" pitchFamily="34" charset="0"/>
                <a:cs typeface="Arial" pitchFamily="34" charset="0"/>
              </a:rPr>
              <a:t>of the atoms.</a:t>
            </a:r>
          </a:p>
          <a:p>
            <a:pPr algn="l"/>
            <a:endParaRPr lang="en-TT" sz="2800" dirty="0" smtClean="0">
              <a:solidFill>
                <a:schemeClr val="tx1"/>
              </a:solidFill>
              <a:latin typeface="Arial" pitchFamily="34" charset="0"/>
              <a:cs typeface="Arial" pitchFamily="34" charset="0"/>
            </a:endParaRPr>
          </a:p>
          <a:p>
            <a:pPr algn="l"/>
            <a:r>
              <a:rPr lang="en-TT" sz="2800" dirty="0" smtClean="0">
                <a:solidFill>
                  <a:schemeClr val="tx1"/>
                </a:solidFill>
                <a:latin typeface="Arial" pitchFamily="34" charset="0"/>
                <a:cs typeface="Arial" pitchFamily="34" charset="0"/>
              </a:rPr>
              <a:t>The inner shells </a:t>
            </a:r>
            <a:r>
              <a:rPr lang="en-TT" sz="2800" dirty="0" smtClean="0">
                <a:solidFill>
                  <a:srgbClr val="FF0000"/>
                </a:solidFill>
                <a:latin typeface="Arial" pitchFamily="34" charset="0"/>
                <a:cs typeface="Arial" pitchFamily="34" charset="0"/>
              </a:rPr>
              <a:t>‘shield’ </a:t>
            </a:r>
            <a:r>
              <a:rPr lang="en-TT" sz="2800" dirty="0" smtClean="0">
                <a:solidFill>
                  <a:schemeClr val="tx1"/>
                </a:solidFill>
                <a:latin typeface="Arial" pitchFamily="34" charset="0"/>
                <a:cs typeface="Arial" pitchFamily="34" charset="0"/>
              </a:rPr>
              <a:t>the valence electrons from the attractive pull of the positive nucleus.</a:t>
            </a:r>
            <a:endParaRPr lang="en-TT" sz="28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1878990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anim calcmode="lin" valueType="num">
                                      <p:cBhvr>
                                        <p:cTn id="2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95536" y="404664"/>
            <a:ext cx="8496944" cy="5616624"/>
          </a:xfrm>
        </p:spPr>
        <p:txBody>
          <a:bodyPr>
            <a:normAutofit lnSpcReduction="10000"/>
          </a:bodyPr>
          <a:lstStyle/>
          <a:p>
            <a:pPr algn="l"/>
            <a:r>
              <a:rPr lang="en-TT" sz="2800" dirty="0" smtClean="0">
                <a:solidFill>
                  <a:schemeClr val="tx1"/>
                </a:solidFill>
                <a:latin typeface="Arial" pitchFamily="34" charset="0"/>
                <a:cs typeface="Arial" pitchFamily="34" charset="0"/>
              </a:rPr>
              <a:t>The </a:t>
            </a:r>
            <a:r>
              <a:rPr lang="en-TT" sz="2800" dirty="0" smtClean="0">
                <a:solidFill>
                  <a:srgbClr val="FF0000"/>
                </a:solidFill>
                <a:latin typeface="Arial" pitchFamily="34" charset="0"/>
                <a:cs typeface="Arial" pitchFamily="34" charset="0"/>
              </a:rPr>
              <a:t>greater the ‘shielding’ effect</a:t>
            </a:r>
            <a:r>
              <a:rPr lang="en-TT" sz="2800" dirty="0" smtClean="0">
                <a:solidFill>
                  <a:schemeClr val="tx1"/>
                </a:solidFill>
                <a:latin typeface="Arial" pitchFamily="34" charset="0"/>
                <a:cs typeface="Arial" pitchFamily="34" charset="0"/>
              </a:rPr>
              <a:t>, the </a:t>
            </a:r>
            <a:r>
              <a:rPr lang="en-TT" sz="2800" dirty="0" smtClean="0">
                <a:solidFill>
                  <a:srgbClr val="FF0000"/>
                </a:solidFill>
                <a:latin typeface="Arial" pitchFamily="34" charset="0"/>
                <a:cs typeface="Arial" pitchFamily="34" charset="0"/>
              </a:rPr>
              <a:t>more readily the atom will lose its valence electrons </a:t>
            </a:r>
            <a:r>
              <a:rPr lang="en-TT" sz="2800" dirty="0" smtClean="0">
                <a:solidFill>
                  <a:schemeClr val="tx1"/>
                </a:solidFill>
                <a:latin typeface="Arial" pitchFamily="34" charset="0"/>
                <a:cs typeface="Arial" pitchFamily="34" charset="0"/>
              </a:rPr>
              <a:t>to form an ion, i.e. </a:t>
            </a:r>
            <a:r>
              <a:rPr lang="en-TT" sz="2800" dirty="0" smtClean="0">
                <a:solidFill>
                  <a:srgbClr val="FF0000"/>
                </a:solidFill>
                <a:latin typeface="Arial" pitchFamily="34" charset="0"/>
                <a:cs typeface="Arial" pitchFamily="34" charset="0"/>
              </a:rPr>
              <a:t>ionise</a:t>
            </a:r>
            <a:r>
              <a:rPr lang="en-TT" sz="2800" dirty="0" smtClean="0">
                <a:solidFill>
                  <a:schemeClr val="tx1"/>
                </a:solidFill>
                <a:latin typeface="Arial" pitchFamily="34" charset="0"/>
                <a:cs typeface="Arial" pitchFamily="34" charset="0"/>
              </a:rPr>
              <a:t>. </a:t>
            </a:r>
          </a:p>
          <a:p>
            <a:pPr algn="l"/>
            <a:endParaRPr lang="en-TT" sz="2800" dirty="0" smtClean="0">
              <a:solidFill>
                <a:schemeClr val="tx1"/>
              </a:solidFill>
              <a:latin typeface="Arial" pitchFamily="34" charset="0"/>
              <a:cs typeface="Arial" pitchFamily="34" charset="0"/>
            </a:endParaRPr>
          </a:p>
          <a:p>
            <a:pPr algn="l"/>
            <a:r>
              <a:rPr lang="en-TT" sz="2800" dirty="0" smtClean="0">
                <a:solidFill>
                  <a:schemeClr val="tx1"/>
                </a:solidFill>
                <a:latin typeface="Arial" pitchFamily="34" charset="0"/>
                <a:cs typeface="Arial" pitchFamily="34" charset="0"/>
              </a:rPr>
              <a:t>The </a:t>
            </a:r>
            <a:r>
              <a:rPr lang="en-TT" sz="2800" dirty="0" smtClean="0">
                <a:solidFill>
                  <a:srgbClr val="FF0000"/>
                </a:solidFill>
                <a:latin typeface="Arial" pitchFamily="34" charset="0"/>
                <a:cs typeface="Arial" pitchFamily="34" charset="0"/>
              </a:rPr>
              <a:t>larger the atom</a:t>
            </a:r>
            <a:r>
              <a:rPr lang="en-TT" sz="2800" dirty="0" smtClean="0">
                <a:solidFill>
                  <a:schemeClr val="tx1"/>
                </a:solidFill>
                <a:latin typeface="Arial" pitchFamily="34" charset="0"/>
                <a:cs typeface="Arial" pitchFamily="34" charset="0"/>
              </a:rPr>
              <a:t>, the </a:t>
            </a:r>
            <a:r>
              <a:rPr lang="en-TT" sz="2800" dirty="0" smtClean="0">
                <a:solidFill>
                  <a:srgbClr val="FF0000"/>
                </a:solidFill>
                <a:latin typeface="Arial" pitchFamily="34" charset="0"/>
                <a:cs typeface="Arial" pitchFamily="34" charset="0"/>
              </a:rPr>
              <a:t>more readily it ionises </a:t>
            </a:r>
            <a:r>
              <a:rPr lang="en-TT" sz="2800" dirty="0" smtClean="0">
                <a:solidFill>
                  <a:schemeClr val="tx1"/>
                </a:solidFill>
                <a:latin typeface="Arial" pitchFamily="34" charset="0"/>
                <a:cs typeface="Arial" pitchFamily="34" charset="0"/>
              </a:rPr>
              <a:t>and the </a:t>
            </a:r>
            <a:r>
              <a:rPr lang="en-TT" sz="2800" dirty="0" smtClean="0">
                <a:solidFill>
                  <a:srgbClr val="FF0000"/>
                </a:solidFill>
                <a:latin typeface="Arial" pitchFamily="34" charset="0"/>
                <a:cs typeface="Arial" pitchFamily="34" charset="0"/>
              </a:rPr>
              <a:t>more reactive </a:t>
            </a:r>
            <a:r>
              <a:rPr lang="en-TT" sz="2800" dirty="0" smtClean="0">
                <a:solidFill>
                  <a:schemeClr val="tx1"/>
                </a:solidFill>
                <a:latin typeface="Arial" pitchFamily="34" charset="0"/>
                <a:cs typeface="Arial" pitchFamily="34" charset="0"/>
              </a:rPr>
              <a:t>it is. </a:t>
            </a:r>
          </a:p>
          <a:p>
            <a:pPr algn="l"/>
            <a:endParaRPr lang="en-TT" sz="2800" dirty="0" smtClean="0">
              <a:solidFill>
                <a:schemeClr val="tx1"/>
              </a:solidFill>
              <a:latin typeface="Arial" pitchFamily="34" charset="0"/>
              <a:cs typeface="Arial" pitchFamily="34" charset="0"/>
            </a:endParaRPr>
          </a:p>
          <a:p>
            <a:pPr algn="l"/>
            <a:r>
              <a:rPr lang="en-TT" sz="2800" dirty="0" smtClean="0">
                <a:solidFill>
                  <a:schemeClr val="tx1"/>
                </a:solidFill>
                <a:latin typeface="Arial" pitchFamily="34" charset="0"/>
                <a:cs typeface="Arial" pitchFamily="34" charset="0"/>
              </a:rPr>
              <a:t>The </a:t>
            </a:r>
            <a:r>
              <a:rPr lang="en-TT" sz="2800" dirty="0" smtClean="0">
                <a:solidFill>
                  <a:srgbClr val="FF0000"/>
                </a:solidFill>
                <a:latin typeface="Arial" pitchFamily="34" charset="0"/>
                <a:cs typeface="Arial" pitchFamily="34" charset="0"/>
              </a:rPr>
              <a:t>reactivity of the metals in Group II </a:t>
            </a:r>
            <a:r>
              <a:rPr lang="en-TT" sz="2800" dirty="0" smtClean="0">
                <a:solidFill>
                  <a:schemeClr val="tx1"/>
                </a:solidFill>
                <a:latin typeface="Arial" pitchFamily="34" charset="0"/>
                <a:cs typeface="Arial" pitchFamily="34" charset="0"/>
              </a:rPr>
              <a:t>therefore, </a:t>
            </a:r>
            <a:r>
              <a:rPr lang="en-TT" sz="2800" dirty="0" smtClean="0">
                <a:solidFill>
                  <a:srgbClr val="FF0000"/>
                </a:solidFill>
                <a:latin typeface="Arial" pitchFamily="34" charset="0"/>
                <a:cs typeface="Arial" pitchFamily="34" charset="0"/>
              </a:rPr>
              <a:t>increases</a:t>
            </a:r>
            <a:r>
              <a:rPr lang="en-TT" sz="2800" dirty="0" smtClean="0">
                <a:solidFill>
                  <a:schemeClr val="tx1"/>
                </a:solidFill>
                <a:latin typeface="Arial" pitchFamily="34" charset="0"/>
                <a:cs typeface="Arial" pitchFamily="34" charset="0"/>
              </a:rPr>
              <a:t> as one </a:t>
            </a:r>
            <a:r>
              <a:rPr lang="en-TT" sz="2800" dirty="0" smtClean="0">
                <a:solidFill>
                  <a:srgbClr val="FF0000"/>
                </a:solidFill>
                <a:latin typeface="Arial" pitchFamily="34" charset="0"/>
                <a:cs typeface="Arial" pitchFamily="34" charset="0"/>
              </a:rPr>
              <a:t>moves down the group </a:t>
            </a:r>
            <a:r>
              <a:rPr lang="en-TT" sz="2800" dirty="0" smtClean="0">
                <a:solidFill>
                  <a:schemeClr val="tx1"/>
                </a:solidFill>
                <a:latin typeface="Arial" pitchFamily="34" charset="0"/>
                <a:cs typeface="Arial" pitchFamily="34" charset="0"/>
              </a:rPr>
              <a:t>as does their </a:t>
            </a:r>
            <a:r>
              <a:rPr lang="en-TT" sz="2800" dirty="0" smtClean="0">
                <a:solidFill>
                  <a:srgbClr val="FF0000"/>
                </a:solidFill>
                <a:latin typeface="Arial" pitchFamily="34" charset="0"/>
                <a:cs typeface="Arial" pitchFamily="34" charset="0"/>
              </a:rPr>
              <a:t>metallic </a:t>
            </a:r>
            <a:r>
              <a:rPr lang="en-TT" sz="2800" dirty="0" smtClean="0">
                <a:solidFill>
                  <a:schemeClr val="tx1"/>
                </a:solidFill>
                <a:latin typeface="Arial" pitchFamily="34" charset="0"/>
                <a:cs typeface="Arial" pitchFamily="34" charset="0"/>
              </a:rPr>
              <a:t>nature. </a:t>
            </a:r>
          </a:p>
          <a:p>
            <a:pPr algn="l"/>
            <a:endParaRPr lang="en-TT" sz="2800" dirty="0" smtClean="0">
              <a:solidFill>
                <a:schemeClr val="tx1"/>
              </a:solidFill>
              <a:latin typeface="Arial" pitchFamily="34" charset="0"/>
              <a:cs typeface="Arial" pitchFamily="34" charset="0"/>
            </a:endParaRPr>
          </a:p>
          <a:p>
            <a:pPr algn="l"/>
            <a:r>
              <a:rPr lang="en-TT" sz="2800" dirty="0" smtClean="0">
                <a:solidFill>
                  <a:srgbClr val="FF0000"/>
                </a:solidFill>
                <a:latin typeface="Arial" pitchFamily="34" charset="0"/>
                <a:cs typeface="Arial" pitchFamily="34" charset="0"/>
              </a:rPr>
              <a:t>Beryllium (Be)</a:t>
            </a:r>
            <a:r>
              <a:rPr lang="en-TT" sz="2800" dirty="0" smtClean="0">
                <a:solidFill>
                  <a:schemeClr val="tx1"/>
                </a:solidFill>
                <a:latin typeface="Arial" pitchFamily="34" charset="0"/>
                <a:cs typeface="Arial" pitchFamily="34" charset="0"/>
              </a:rPr>
              <a:t> is the </a:t>
            </a:r>
            <a:r>
              <a:rPr lang="en-TT" sz="2800" dirty="0" smtClean="0">
                <a:solidFill>
                  <a:srgbClr val="FF0000"/>
                </a:solidFill>
                <a:latin typeface="Arial" pitchFamily="34" charset="0"/>
                <a:cs typeface="Arial" pitchFamily="34" charset="0"/>
              </a:rPr>
              <a:t>least reactive </a:t>
            </a:r>
            <a:r>
              <a:rPr lang="en-TT" sz="2800" dirty="0" smtClean="0">
                <a:solidFill>
                  <a:schemeClr val="tx1"/>
                </a:solidFill>
                <a:latin typeface="Arial" pitchFamily="34" charset="0"/>
                <a:cs typeface="Arial" pitchFamily="34" charset="0"/>
              </a:rPr>
              <a:t>element and </a:t>
            </a:r>
            <a:r>
              <a:rPr lang="en-TT" sz="2800" dirty="0" smtClean="0">
                <a:solidFill>
                  <a:srgbClr val="FF0000"/>
                </a:solidFill>
                <a:latin typeface="Arial" pitchFamily="34" charset="0"/>
                <a:cs typeface="Arial" pitchFamily="34" charset="0"/>
              </a:rPr>
              <a:t>radium (Ra)</a:t>
            </a:r>
            <a:r>
              <a:rPr lang="en-TT" sz="2800" dirty="0" smtClean="0">
                <a:solidFill>
                  <a:schemeClr val="tx1"/>
                </a:solidFill>
                <a:latin typeface="Arial" pitchFamily="34" charset="0"/>
                <a:cs typeface="Arial" pitchFamily="34" charset="0"/>
              </a:rPr>
              <a:t> is the </a:t>
            </a:r>
            <a:r>
              <a:rPr lang="en-TT" sz="2800" dirty="0" smtClean="0">
                <a:solidFill>
                  <a:srgbClr val="FF0000"/>
                </a:solidFill>
                <a:latin typeface="Arial" pitchFamily="34" charset="0"/>
                <a:cs typeface="Arial" pitchFamily="34" charset="0"/>
              </a:rPr>
              <a:t>most reactive </a:t>
            </a:r>
            <a:r>
              <a:rPr lang="en-TT" sz="2800" dirty="0" smtClean="0">
                <a:solidFill>
                  <a:schemeClr val="tx1"/>
                </a:solidFill>
                <a:latin typeface="Arial" pitchFamily="34" charset="0"/>
                <a:cs typeface="Arial" pitchFamily="34" charset="0"/>
              </a:rPr>
              <a:t>element.</a:t>
            </a:r>
            <a:endParaRPr lang="en-TT" sz="28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2409623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anim calcmode="lin" valueType="num">
                                      <p:cBhvr>
                                        <p:cTn id="1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1000"/>
                                        <p:tgtEl>
                                          <p:spTgt spid="3">
                                            <p:txEl>
                                              <p:pRg st="6" end="6"/>
                                            </p:txEl>
                                          </p:spTgt>
                                        </p:tgtEl>
                                      </p:cBhvr>
                                    </p:animEffect>
                                    <p:anim calcmode="lin" valueType="num">
                                      <p:cBhvr>
                                        <p:cTn id="2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23528" y="188640"/>
            <a:ext cx="8568952" cy="6552728"/>
          </a:xfrm>
        </p:spPr>
        <p:txBody>
          <a:bodyPr>
            <a:normAutofit/>
          </a:bodyPr>
          <a:lstStyle/>
          <a:p>
            <a:pPr algn="l"/>
            <a:r>
              <a:rPr lang="en-TT" sz="2800" dirty="0" smtClean="0">
                <a:solidFill>
                  <a:schemeClr val="tx1"/>
                </a:solidFill>
                <a:latin typeface="Arial" pitchFamily="34" charset="0"/>
                <a:cs typeface="Arial" pitchFamily="34" charset="0"/>
              </a:rPr>
              <a:t>6. What do you notice about the </a:t>
            </a:r>
            <a:r>
              <a:rPr lang="en-TT" sz="2800" dirty="0" smtClean="0">
                <a:solidFill>
                  <a:srgbClr val="FF0000"/>
                </a:solidFill>
                <a:latin typeface="Arial" pitchFamily="34" charset="0"/>
                <a:cs typeface="Arial" pitchFamily="34" charset="0"/>
              </a:rPr>
              <a:t>location of the elements</a:t>
            </a:r>
            <a:r>
              <a:rPr lang="en-TT" sz="2800" dirty="0" smtClean="0">
                <a:solidFill>
                  <a:schemeClr val="tx1"/>
                </a:solidFill>
                <a:latin typeface="Arial" pitchFamily="34" charset="0"/>
                <a:cs typeface="Arial" pitchFamily="34" charset="0"/>
              </a:rPr>
              <a:t> in each family?</a:t>
            </a:r>
          </a:p>
          <a:p>
            <a:pPr algn="l"/>
            <a:endParaRPr lang="en-TT" sz="2800" dirty="0">
              <a:solidFill>
                <a:schemeClr val="tx1"/>
              </a:solidFill>
              <a:latin typeface="Arial" pitchFamily="34" charset="0"/>
              <a:cs typeface="Arial" pitchFamily="34" charset="0"/>
            </a:endParaRPr>
          </a:p>
          <a:p>
            <a:pPr algn="l"/>
            <a:r>
              <a:rPr lang="en-TT" sz="2800" dirty="0" smtClean="0">
                <a:solidFill>
                  <a:schemeClr val="tx1"/>
                </a:solidFill>
                <a:latin typeface="Arial" pitchFamily="34" charset="0"/>
                <a:cs typeface="Arial" pitchFamily="34" charset="0"/>
              </a:rPr>
              <a:t>7. In which family would you classify </a:t>
            </a:r>
            <a:r>
              <a:rPr lang="en-TT" sz="2800" dirty="0" smtClean="0">
                <a:solidFill>
                  <a:srgbClr val="FF0000"/>
                </a:solidFill>
                <a:latin typeface="Arial" pitchFamily="34" charset="0"/>
                <a:cs typeface="Arial" pitchFamily="34" charset="0"/>
              </a:rPr>
              <a:t>hydrogen</a:t>
            </a:r>
            <a:r>
              <a:rPr lang="en-TT" sz="2800" dirty="0" smtClean="0">
                <a:solidFill>
                  <a:schemeClr val="tx1"/>
                </a:solidFill>
                <a:latin typeface="Arial" pitchFamily="34" charset="0"/>
                <a:cs typeface="Arial" pitchFamily="34" charset="0"/>
              </a:rPr>
              <a:t>? Explain your choice.</a:t>
            </a:r>
          </a:p>
          <a:p>
            <a:pPr algn="l"/>
            <a:endParaRPr lang="en-TT" sz="2800" dirty="0">
              <a:solidFill>
                <a:schemeClr val="tx1"/>
              </a:solidFill>
              <a:latin typeface="Arial" pitchFamily="34" charset="0"/>
              <a:cs typeface="Arial" pitchFamily="34" charset="0"/>
            </a:endParaRPr>
          </a:p>
          <a:p>
            <a:pPr algn="l"/>
            <a:r>
              <a:rPr lang="en-TT" sz="2800" dirty="0" smtClean="0">
                <a:solidFill>
                  <a:schemeClr val="tx1"/>
                </a:solidFill>
                <a:latin typeface="Arial" pitchFamily="34" charset="0"/>
                <a:cs typeface="Arial" pitchFamily="34" charset="0"/>
              </a:rPr>
              <a:t>8. In what family would each of these elements be classified?</a:t>
            </a:r>
          </a:p>
          <a:p>
            <a:pPr algn="l"/>
            <a:r>
              <a:rPr lang="en-TT" sz="2800" dirty="0" smtClean="0">
                <a:solidFill>
                  <a:srgbClr val="FF0000"/>
                </a:solidFill>
                <a:latin typeface="Arial" pitchFamily="34" charset="0"/>
                <a:cs typeface="Arial" pitchFamily="34" charset="0"/>
              </a:rPr>
              <a:t>Radium </a:t>
            </a:r>
            <a:r>
              <a:rPr lang="en-TT" sz="2800" dirty="0" smtClean="0">
                <a:solidFill>
                  <a:schemeClr val="tx1"/>
                </a:solidFill>
                <a:latin typeface="Arial" pitchFamily="34" charset="0"/>
                <a:cs typeface="Arial" pitchFamily="34" charset="0"/>
              </a:rPr>
              <a:t>–</a:t>
            </a:r>
            <a:r>
              <a:rPr lang="en-TT" sz="2800" dirty="0" smtClean="0">
                <a:solidFill>
                  <a:srgbClr val="FF0000"/>
                </a:solidFill>
                <a:latin typeface="Arial" pitchFamily="34" charset="0"/>
                <a:cs typeface="Arial" pitchFamily="34" charset="0"/>
              </a:rPr>
              <a:t> </a:t>
            </a:r>
          </a:p>
          <a:p>
            <a:pPr algn="l"/>
            <a:r>
              <a:rPr lang="en-TT" sz="2800" dirty="0" smtClean="0">
                <a:solidFill>
                  <a:srgbClr val="FF0000"/>
                </a:solidFill>
                <a:latin typeface="Arial" pitchFamily="34" charset="0"/>
                <a:cs typeface="Arial" pitchFamily="34" charset="0"/>
              </a:rPr>
              <a:t>Iodine </a:t>
            </a:r>
            <a:r>
              <a:rPr lang="en-TT" sz="2800" dirty="0" smtClean="0">
                <a:solidFill>
                  <a:schemeClr val="tx1"/>
                </a:solidFill>
                <a:latin typeface="Arial" pitchFamily="34" charset="0"/>
                <a:cs typeface="Arial" pitchFamily="34" charset="0"/>
              </a:rPr>
              <a:t>–</a:t>
            </a:r>
          </a:p>
          <a:p>
            <a:pPr algn="l"/>
            <a:r>
              <a:rPr lang="en-TT" sz="2800" dirty="0" smtClean="0">
                <a:solidFill>
                  <a:srgbClr val="FF0000"/>
                </a:solidFill>
                <a:latin typeface="Arial" pitchFamily="34" charset="0"/>
                <a:cs typeface="Arial" pitchFamily="34" charset="0"/>
              </a:rPr>
              <a:t>Tin </a:t>
            </a:r>
            <a:r>
              <a:rPr lang="en-TT" sz="2800" dirty="0" smtClean="0">
                <a:solidFill>
                  <a:schemeClr val="tx1"/>
                </a:solidFill>
                <a:latin typeface="Arial" pitchFamily="34" charset="0"/>
                <a:cs typeface="Arial" pitchFamily="34" charset="0"/>
              </a:rPr>
              <a:t>–</a:t>
            </a:r>
          </a:p>
          <a:p>
            <a:pPr algn="l"/>
            <a:r>
              <a:rPr lang="en-TT" sz="2800" dirty="0" err="1" smtClean="0">
                <a:solidFill>
                  <a:srgbClr val="FF0000"/>
                </a:solidFill>
                <a:latin typeface="Arial" pitchFamily="34" charset="0"/>
                <a:cs typeface="Arial" pitchFamily="34" charset="0"/>
              </a:rPr>
              <a:t>Cesium</a:t>
            </a:r>
            <a:r>
              <a:rPr lang="en-TT" sz="2800" dirty="0" smtClean="0">
                <a:solidFill>
                  <a:srgbClr val="FF0000"/>
                </a:solidFill>
                <a:latin typeface="Arial" pitchFamily="34" charset="0"/>
                <a:cs typeface="Arial" pitchFamily="34" charset="0"/>
              </a:rPr>
              <a:t> </a:t>
            </a:r>
            <a:r>
              <a:rPr lang="en-TT" sz="2800" dirty="0" smtClean="0">
                <a:solidFill>
                  <a:schemeClr val="tx1"/>
                </a:solidFill>
                <a:latin typeface="Arial" pitchFamily="34" charset="0"/>
                <a:cs typeface="Arial" pitchFamily="34" charset="0"/>
              </a:rPr>
              <a:t>-</a:t>
            </a:r>
          </a:p>
          <a:p>
            <a:pPr algn="l"/>
            <a:endParaRPr lang="en-TT" sz="28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4034764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anim calcmode="lin" valueType="num">
                                      <p:cBhvr>
                                        <p:cTn id="1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1000"/>
                                        <p:tgtEl>
                                          <p:spTgt spid="3">
                                            <p:txEl>
                                              <p:pRg st="5" end="5"/>
                                            </p:txEl>
                                          </p:spTgt>
                                        </p:tgtEl>
                                      </p:cBhvr>
                                    </p:animEffect>
                                    <p:anim calcmode="lin" valueType="num">
                                      <p:cBhvr>
                                        <p:cTn id="2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1000"/>
                                        <p:tgtEl>
                                          <p:spTgt spid="3">
                                            <p:txEl>
                                              <p:pRg st="6" end="6"/>
                                            </p:txEl>
                                          </p:spTgt>
                                        </p:tgtEl>
                                      </p:cBhvr>
                                    </p:animEffect>
                                    <p:anim calcmode="lin" valueType="num">
                                      <p:cBhvr>
                                        <p:cTn id="2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1000"/>
                                        <p:tgtEl>
                                          <p:spTgt spid="3">
                                            <p:txEl>
                                              <p:pRg st="7" end="7"/>
                                            </p:txEl>
                                          </p:spTgt>
                                        </p:tgtEl>
                                      </p:cBhvr>
                                    </p:animEffect>
                                    <p:anim calcmode="lin" valueType="num">
                                      <p:cBhvr>
                                        <p:cTn id="3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7" end="7"/>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1000"/>
                                        <p:tgtEl>
                                          <p:spTgt spid="3">
                                            <p:txEl>
                                              <p:pRg st="8" end="8"/>
                                            </p:txEl>
                                          </p:spTgt>
                                        </p:tgtEl>
                                      </p:cBhvr>
                                    </p:animEffect>
                                    <p:anim calcmode="lin" valueType="num">
                                      <p:cBhvr>
                                        <p:cTn id="3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504" y="0"/>
            <a:ext cx="8784976" cy="1254001"/>
          </a:xfrm>
        </p:spPr>
        <p:txBody>
          <a:bodyPr>
            <a:normAutofit/>
          </a:bodyPr>
          <a:lstStyle/>
          <a:p>
            <a:r>
              <a:rPr lang="en-TT" sz="4000" b="1" dirty="0" smtClean="0">
                <a:ln w="12700">
                  <a:solidFill>
                    <a:sysClr val="windowText" lastClr="000000"/>
                  </a:solidFill>
                  <a:prstDash val="solid"/>
                </a:ln>
                <a:solidFill>
                  <a:srgbClr val="1D8F30"/>
                </a:solidFill>
                <a:effectLst>
                  <a:outerShdw blurRad="41275" dist="20320" dir="1800000" algn="tl" rotWithShape="0">
                    <a:srgbClr val="000000">
                      <a:alpha val="40000"/>
                    </a:srgbClr>
                  </a:outerShdw>
                </a:effectLst>
                <a:latin typeface="Arial" pitchFamily="34" charset="0"/>
                <a:cs typeface="Arial" pitchFamily="34" charset="0"/>
              </a:rPr>
              <a:t>Reactions of Group II Elements</a:t>
            </a:r>
            <a:endParaRPr lang="en-TT" sz="4000" b="1" dirty="0">
              <a:ln w="12700">
                <a:solidFill>
                  <a:sysClr val="windowText" lastClr="000000"/>
                </a:solidFill>
                <a:prstDash val="solid"/>
              </a:ln>
              <a:solidFill>
                <a:srgbClr val="1D8F30"/>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3" name="Subtitle 2"/>
          <p:cNvSpPr>
            <a:spLocks noGrp="1"/>
          </p:cNvSpPr>
          <p:nvPr>
            <p:ph type="subTitle" idx="1"/>
          </p:nvPr>
        </p:nvSpPr>
        <p:spPr>
          <a:xfrm>
            <a:off x="395536" y="1052737"/>
            <a:ext cx="8496944" cy="5616624"/>
          </a:xfrm>
        </p:spPr>
        <p:txBody>
          <a:bodyPr>
            <a:normAutofit/>
          </a:bodyPr>
          <a:lstStyle/>
          <a:p>
            <a:pPr algn="l"/>
            <a:r>
              <a:rPr lang="en-TT" sz="2800" dirty="0" smtClean="0">
                <a:solidFill>
                  <a:schemeClr val="tx1"/>
                </a:solidFill>
                <a:latin typeface="Arial" pitchFamily="34" charset="0"/>
                <a:cs typeface="Arial" pitchFamily="34" charset="0"/>
              </a:rPr>
              <a:t>This trend in Group II can be demonstrated by investigating the </a:t>
            </a:r>
            <a:r>
              <a:rPr lang="en-TT" sz="2800" dirty="0" smtClean="0">
                <a:solidFill>
                  <a:srgbClr val="FF0000"/>
                </a:solidFill>
                <a:latin typeface="Arial" pitchFamily="34" charset="0"/>
                <a:cs typeface="Arial" pitchFamily="34" charset="0"/>
              </a:rPr>
              <a:t>reactivity</a:t>
            </a:r>
            <a:r>
              <a:rPr lang="en-TT" sz="2800" dirty="0" smtClean="0">
                <a:solidFill>
                  <a:schemeClr val="tx1"/>
                </a:solidFill>
                <a:latin typeface="Arial" pitchFamily="34" charset="0"/>
                <a:cs typeface="Arial" pitchFamily="34" charset="0"/>
              </a:rPr>
              <a:t> of </a:t>
            </a:r>
            <a:r>
              <a:rPr lang="en-TT" sz="2800" dirty="0" smtClean="0">
                <a:solidFill>
                  <a:srgbClr val="FF0000"/>
                </a:solidFill>
                <a:latin typeface="Arial" pitchFamily="34" charset="0"/>
                <a:cs typeface="Arial" pitchFamily="34" charset="0"/>
              </a:rPr>
              <a:t>magnesium, calcium and barium</a:t>
            </a:r>
            <a:r>
              <a:rPr lang="en-TT" sz="2800" dirty="0" smtClean="0">
                <a:solidFill>
                  <a:schemeClr val="tx1"/>
                </a:solidFill>
                <a:latin typeface="Arial" pitchFamily="34" charset="0"/>
                <a:cs typeface="Arial" pitchFamily="34" charset="0"/>
              </a:rPr>
              <a:t> with </a:t>
            </a:r>
            <a:r>
              <a:rPr lang="en-TT" sz="2800" dirty="0" smtClean="0">
                <a:solidFill>
                  <a:srgbClr val="FF0000"/>
                </a:solidFill>
                <a:latin typeface="Arial" pitchFamily="34" charset="0"/>
                <a:cs typeface="Arial" pitchFamily="34" charset="0"/>
              </a:rPr>
              <a:t>oxygen</a:t>
            </a:r>
            <a:r>
              <a:rPr lang="en-TT" sz="2800" dirty="0" smtClean="0">
                <a:solidFill>
                  <a:schemeClr val="tx1"/>
                </a:solidFill>
                <a:latin typeface="Arial" pitchFamily="34" charset="0"/>
                <a:cs typeface="Arial" pitchFamily="34" charset="0"/>
              </a:rPr>
              <a:t>, </a:t>
            </a:r>
            <a:r>
              <a:rPr lang="en-TT" sz="2800" dirty="0" smtClean="0">
                <a:solidFill>
                  <a:srgbClr val="FF0000"/>
                </a:solidFill>
                <a:latin typeface="Arial" pitchFamily="34" charset="0"/>
                <a:cs typeface="Arial" pitchFamily="34" charset="0"/>
              </a:rPr>
              <a:t>water</a:t>
            </a:r>
            <a:r>
              <a:rPr lang="en-TT" sz="2800" dirty="0" smtClean="0">
                <a:solidFill>
                  <a:schemeClr val="tx1"/>
                </a:solidFill>
                <a:latin typeface="Arial" pitchFamily="34" charset="0"/>
                <a:cs typeface="Arial" pitchFamily="34" charset="0"/>
              </a:rPr>
              <a:t> and </a:t>
            </a:r>
            <a:r>
              <a:rPr lang="en-TT" sz="2800" dirty="0" smtClean="0">
                <a:solidFill>
                  <a:srgbClr val="FF0000"/>
                </a:solidFill>
                <a:latin typeface="Arial" pitchFamily="34" charset="0"/>
                <a:cs typeface="Arial" pitchFamily="34" charset="0"/>
              </a:rPr>
              <a:t>dilute hydrochloric acid</a:t>
            </a:r>
            <a:r>
              <a:rPr lang="en-TT" sz="2800" dirty="0" smtClean="0">
                <a:solidFill>
                  <a:schemeClr val="tx1"/>
                </a:solidFill>
                <a:latin typeface="Arial" pitchFamily="34" charset="0"/>
                <a:cs typeface="Arial" pitchFamily="34" charset="0"/>
              </a:rPr>
              <a:t>.</a:t>
            </a:r>
          </a:p>
          <a:p>
            <a:pPr algn="l"/>
            <a:endParaRPr lang="en-TT" sz="2800" dirty="0" smtClean="0">
              <a:solidFill>
                <a:schemeClr val="tx1"/>
              </a:solidFill>
              <a:latin typeface="Arial" pitchFamily="34" charset="0"/>
              <a:cs typeface="Arial" pitchFamily="34" charset="0"/>
            </a:endParaRPr>
          </a:p>
          <a:p>
            <a:pPr algn="l"/>
            <a:r>
              <a:rPr lang="en-TT" sz="2800" dirty="0" smtClean="0">
                <a:solidFill>
                  <a:schemeClr val="tx1"/>
                </a:solidFill>
                <a:latin typeface="Arial" pitchFamily="34" charset="0"/>
                <a:cs typeface="Arial" pitchFamily="34" charset="0"/>
              </a:rPr>
              <a:t>The </a:t>
            </a:r>
            <a:r>
              <a:rPr lang="en-TT" sz="2800" dirty="0" smtClean="0">
                <a:solidFill>
                  <a:srgbClr val="FF0000"/>
                </a:solidFill>
                <a:latin typeface="Arial" pitchFamily="34" charset="0"/>
                <a:cs typeface="Arial" pitchFamily="34" charset="0"/>
              </a:rPr>
              <a:t>ease</a:t>
            </a:r>
            <a:r>
              <a:rPr lang="en-TT" sz="2800" dirty="0" smtClean="0">
                <a:solidFill>
                  <a:schemeClr val="tx1"/>
                </a:solidFill>
                <a:latin typeface="Arial" pitchFamily="34" charset="0"/>
                <a:cs typeface="Arial" pitchFamily="34" charset="0"/>
              </a:rPr>
              <a:t> with which the metal </a:t>
            </a:r>
            <a:r>
              <a:rPr lang="en-TT" sz="2800" dirty="0" smtClean="0">
                <a:solidFill>
                  <a:srgbClr val="FF0000"/>
                </a:solidFill>
                <a:latin typeface="Arial" pitchFamily="34" charset="0"/>
                <a:cs typeface="Arial" pitchFamily="34" charset="0"/>
              </a:rPr>
              <a:t>reacts</a:t>
            </a:r>
            <a:r>
              <a:rPr lang="en-TT" sz="2800" dirty="0" smtClean="0">
                <a:solidFill>
                  <a:schemeClr val="tx1"/>
                </a:solidFill>
                <a:latin typeface="Arial" pitchFamily="34" charset="0"/>
                <a:cs typeface="Arial" pitchFamily="34" charset="0"/>
              </a:rPr>
              <a:t> is called the </a:t>
            </a:r>
            <a:r>
              <a:rPr lang="en-TT" sz="2800" dirty="0" smtClean="0">
                <a:solidFill>
                  <a:srgbClr val="FF0000"/>
                </a:solidFill>
                <a:latin typeface="Arial" pitchFamily="34" charset="0"/>
                <a:cs typeface="Arial" pitchFamily="34" charset="0"/>
              </a:rPr>
              <a:t>reactivity</a:t>
            </a:r>
            <a:r>
              <a:rPr lang="en-TT" sz="2800" dirty="0" smtClean="0">
                <a:solidFill>
                  <a:schemeClr val="tx1"/>
                </a:solidFill>
                <a:latin typeface="Arial" pitchFamily="34" charset="0"/>
                <a:cs typeface="Arial" pitchFamily="34" charset="0"/>
              </a:rPr>
              <a:t> of the metal. </a:t>
            </a:r>
          </a:p>
          <a:p>
            <a:pPr algn="l"/>
            <a:endParaRPr lang="en-TT" sz="2800" dirty="0">
              <a:solidFill>
                <a:schemeClr val="tx1"/>
              </a:solidFill>
              <a:latin typeface="Arial" pitchFamily="34" charset="0"/>
              <a:cs typeface="Arial" pitchFamily="34" charset="0"/>
            </a:endParaRPr>
          </a:p>
          <a:p>
            <a:pPr algn="l"/>
            <a:r>
              <a:rPr lang="en-TT" sz="2800" dirty="0" smtClean="0">
                <a:solidFill>
                  <a:schemeClr val="tx1"/>
                </a:solidFill>
                <a:latin typeface="Arial" pitchFamily="34" charset="0"/>
                <a:cs typeface="Arial" pitchFamily="34" charset="0"/>
              </a:rPr>
              <a:t>How </a:t>
            </a:r>
            <a:r>
              <a:rPr lang="en-TT" sz="2800" dirty="0" smtClean="0">
                <a:solidFill>
                  <a:srgbClr val="FF0000"/>
                </a:solidFill>
                <a:latin typeface="Arial" pitchFamily="34" charset="0"/>
                <a:cs typeface="Arial" pitchFamily="34" charset="0"/>
              </a:rPr>
              <a:t>fast</a:t>
            </a:r>
            <a:r>
              <a:rPr lang="en-TT" sz="2800" dirty="0" smtClean="0">
                <a:solidFill>
                  <a:schemeClr val="tx1"/>
                </a:solidFill>
                <a:latin typeface="Arial" pitchFamily="34" charset="0"/>
                <a:cs typeface="Arial" pitchFamily="34" charset="0"/>
              </a:rPr>
              <a:t> or how </a:t>
            </a:r>
            <a:r>
              <a:rPr lang="en-TT" sz="2800" dirty="0" smtClean="0">
                <a:solidFill>
                  <a:srgbClr val="FF0000"/>
                </a:solidFill>
                <a:latin typeface="Arial" pitchFamily="34" charset="0"/>
                <a:cs typeface="Arial" pitchFamily="34" charset="0"/>
              </a:rPr>
              <a:t>vigorously</a:t>
            </a:r>
            <a:r>
              <a:rPr lang="en-TT" sz="2800" dirty="0" smtClean="0">
                <a:solidFill>
                  <a:schemeClr val="tx1"/>
                </a:solidFill>
                <a:latin typeface="Arial" pitchFamily="34" charset="0"/>
                <a:cs typeface="Arial" pitchFamily="34" charset="0"/>
              </a:rPr>
              <a:t> these three metals </a:t>
            </a:r>
            <a:r>
              <a:rPr lang="en-TT" sz="2800" dirty="0" smtClean="0">
                <a:solidFill>
                  <a:srgbClr val="FF0000"/>
                </a:solidFill>
                <a:latin typeface="Arial" pitchFamily="34" charset="0"/>
                <a:cs typeface="Arial" pitchFamily="34" charset="0"/>
              </a:rPr>
              <a:t>react </a:t>
            </a:r>
            <a:r>
              <a:rPr lang="en-TT" sz="2800" dirty="0" smtClean="0">
                <a:solidFill>
                  <a:schemeClr val="tx1"/>
                </a:solidFill>
                <a:latin typeface="Arial" pitchFamily="34" charset="0"/>
                <a:cs typeface="Arial" pitchFamily="34" charset="0"/>
              </a:rPr>
              <a:t>with oxygen, water and dilute hydrochloric acid can be compared to </a:t>
            </a:r>
            <a:r>
              <a:rPr lang="en-TT" sz="2800" dirty="0" smtClean="0">
                <a:solidFill>
                  <a:srgbClr val="FF0000"/>
                </a:solidFill>
                <a:latin typeface="Arial" pitchFamily="34" charset="0"/>
                <a:cs typeface="Arial" pitchFamily="34" charset="0"/>
              </a:rPr>
              <a:t>rank them </a:t>
            </a:r>
            <a:r>
              <a:rPr lang="en-TT" sz="2800" dirty="0" smtClean="0">
                <a:solidFill>
                  <a:schemeClr val="tx1"/>
                </a:solidFill>
                <a:latin typeface="Arial" pitchFamily="34" charset="0"/>
                <a:cs typeface="Arial" pitchFamily="34" charset="0"/>
              </a:rPr>
              <a:t>in order from </a:t>
            </a:r>
            <a:r>
              <a:rPr lang="en-TT" sz="2800" dirty="0" smtClean="0">
                <a:solidFill>
                  <a:srgbClr val="FF0000"/>
                </a:solidFill>
                <a:latin typeface="Arial" pitchFamily="34" charset="0"/>
                <a:cs typeface="Arial" pitchFamily="34" charset="0"/>
              </a:rPr>
              <a:t>most reactive to least reactive</a:t>
            </a:r>
            <a:r>
              <a:rPr lang="en-TT" sz="2800" dirty="0" smtClean="0">
                <a:solidFill>
                  <a:schemeClr val="tx1"/>
                </a:solidFill>
                <a:latin typeface="Arial" pitchFamily="34" charset="0"/>
                <a:cs typeface="Arial" pitchFamily="34" charset="0"/>
              </a:rPr>
              <a:t>.</a:t>
            </a:r>
            <a:endParaRPr lang="en-TT" sz="28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1036371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anim calcmode="lin" valueType="num">
                                      <p:cBhvr>
                                        <p:cTn id="1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504" y="0"/>
            <a:ext cx="8784976" cy="1254001"/>
          </a:xfrm>
        </p:spPr>
        <p:txBody>
          <a:bodyPr>
            <a:normAutofit/>
          </a:bodyPr>
          <a:lstStyle/>
          <a:p>
            <a:r>
              <a:rPr lang="en-TT" sz="4000" b="1" dirty="0" smtClean="0">
                <a:ln w="12700">
                  <a:solidFill>
                    <a:sysClr val="windowText" lastClr="000000"/>
                  </a:solidFill>
                  <a:prstDash val="solid"/>
                </a:ln>
                <a:solidFill>
                  <a:srgbClr val="1D8F30"/>
                </a:solidFill>
                <a:effectLst>
                  <a:outerShdw blurRad="41275" dist="20320" dir="1800000" algn="tl" rotWithShape="0">
                    <a:srgbClr val="000000">
                      <a:alpha val="40000"/>
                    </a:srgbClr>
                  </a:outerShdw>
                </a:effectLst>
                <a:latin typeface="Arial" pitchFamily="34" charset="0"/>
                <a:cs typeface="Arial" pitchFamily="34" charset="0"/>
              </a:rPr>
              <a:t>Reactions of Group II Elements</a:t>
            </a:r>
            <a:endParaRPr lang="en-TT" sz="4000" b="1" dirty="0">
              <a:ln w="12700">
                <a:solidFill>
                  <a:sysClr val="windowText" lastClr="000000"/>
                </a:solidFill>
                <a:prstDash val="solid"/>
              </a:ln>
              <a:solidFill>
                <a:srgbClr val="1D8F30"/>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3" name="Subtitle 2"/>
          <p:cNvSpPr>
            <a:spLocks noGrp="1"/>
          </p:cNvSpPr>
          <p:nvPr>
            <p:ph type="subTitle" idx="1"/>
          </p:nvPr>
        </p:nvSpPr>
        <p:spPr>
          <a:xfrm>
            <a:off x="395536" y="1052737"/>
            <a:ext cx="8496944" cy="5616624"/>
          </a:xfrm>
        </p:spPr>
        <p:txBody>
          <a:bodyPr>
            <a:normAutofit/>
          </a:bodyPr>
          <a:lstStyle/>
          <a:p>
            <a:pPr algn="l"/>
            <a:r>
              <a:rPr lang="en-TT" sz="2800" u="sng" dirty="0" smtClean="0">
                <a:solidFill>
                  <a:schemeClr val="tx1"/>
                </a:solidFill>
                <a:latin typeface="Arial" pitchFamily="34" charset="0"/>
                <a:cs typeface="Arial" pitchFamily="34" charset="0"/>
              </a:rPr>
              <a:t>See</a:t>
            </a:r>
            <a:r>
              <a:rPr lang="en-TT" sz="2800" dirty="0" smtClean="0">
                <a:solidFill>
                  <a:schemeClr val="tx1"/>
                </a:solidFill>
                <a:latin typeface="Arial" pitchFamily="34" charset="0"/>
                <a:cs typeface="Arial" pitchFamily="34" charset="0"/>
              </a:rPr>
              <a:t> </a:t>
            </a:r>
          </a:p>
          <a:p>
            <a:pPr algn="l"/>
            <a:r>
              <a:rPr lang="en-TT" sz="2800" dirty="0" smtClean="0">
                <a:solidFill>
                  <a:schemeClr val="tx1"/>
                </a:solidFill>
                <a:latin typeface="Arial" pitchFamily="34" charset="0"/>
                <a:cs typeface="Arial" pitchFamily="34" charset="0"/>
              </a:rPr>
              <a:t>Table 1: Reactions of Group II Elements with Oxygen, Water and dilute Hydrochloric Acid.</a:t>
            </a:r>
          </a:p>
          <a:p>
            <a:pPr algn="l"/>
            <a:endParaRPr lang="en-TT" sz="2800" dirty="0">
              <a:solidFill>
                <a:schemeClr val="tx1"/>
              </a:solidFill>
              <a:latin typeface="Arial" pitchFamily="34" charset="0"/>
              <a:cs typeface="Arial" pitchFamily="34" charset="0"/>
            </a:endParaRPr>
          </a:p>
          <a:p>
            <a:pPr algn="l"/>
            <a:r>
              <a:rPr lang="en-TT" sz="2800" dirty="0" smtClean="0">
                <a:solidFill>
                  <a:schemeClr val="tx1"/>
                </a:solidFill>
                <a:latin typeface="Arial" pitchFamily="34" charset="0"/>
                <a:cs typeface="Arial" pitchFamily="34" charset="0"/>
              </a:rPr>
              <a:t>1. Which element is the most reactive?</a:t>
            </a:r>
          </a:p>
          <a:p>
            <a:pPr algn="l"/>
            <a:r>
              <a:rPr lang="en-TT" sz="2800" dirty="0" smtClean="0">
                <a:solidFill>
                  <a:srgbClr val="FF0000"/>
                </a:solidFill>
                <a:latin typeface="Arial" pitchFamily="34" charset="0"/>
                <a:cs typeface="Arial" pitchFamily="34" charset="0"/>
              </a:rPr>
              <a:t>Barium</a:t>
            </a:r>
          </a:p>
          <a:p>
            <a:pPr algn="l"/>
            <a:endParaRPr lang="en-TT" sz="2800" dirty="0">
              <a:solidFill>
                <a:schemeClr val="tx1"/>
              </a:solidFill>
              <a:latin typeface="Arial" pitchFamily="34" charset="0"/>
              <a:cs typeface="Arial" pitchFamily="34" charset="0"/>
            </a:endParaRPr>
          </a:p>
          <a:p>
            <a:pPr algn="l"/>
            <a:r>
              <a:rPr lang="en-TT" sz="2800" dirty="0" smtClean="0">
                <a:solidFill>
                  <a:schemeClr val="tx1"/>
                </a:solidFill>
                <a:latin typeface="Arial" pitchFamily="34" charset="0"/>
                <a:cs typeface="Arial" pitchFamily="34" charset="0"/>
              </a:rPr>
              <a:t>2. Which element is the least reactive?</a:t>
            </a:r>
          </a:p>
          <a:p>
            <a:pPr algn="l"/>
            <a:r>
              <a:rPr lang="en-TT" sz="2800" dirty="0" smtClean="0">
                <a:solidFill>
                  <a:srgbClr val="FF0000"/>
                </a:solidFill>
                <a:latin typeface="Arial" pitchFamily="34" charset="0"/>
                <a:cs typeface="Arial" pitchFamily="34" charset="0"/>
              </a:rPr>
              <a:t>Magnesium</a:t>
            </a:r>
            <a:endParaRPr lang="en-TT" sz="2800"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310480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7" end="7"/>
                                            </p:txEl>
                                          </p:spTgt>
                                        </p:tgtEl>
                                        <p:attrNameLst>
                                          <p:attrName>style.visibility</p:attrName>
                                        </p:attrNameLst>
                                      </p:cBhvr>
                                      <p:to>
                                        <p:strVal val="visible"/>
                                      </p:to>
                                    </p:set>
                                    <p:animEffect transition="in" filter="fade">
                                      <p:cBhvr>
                                        <p:cTn id="14" dur="1000"/>
                                        <p:tgtEl>
                                          <p:spTgt spid="3">
                                            <p:txEl>
                                              <p:pRg st="7" end="7"/>
                                            </p:txEl>
                                          </p:spTgt>
                                        </p:tgtEl>
                                      </p:cBhvr>
                                    </p:animEffect>
                                    <p:anim calcmode="lin" valueType="num">
                                      <p:cBhvr>
                                        <p:cTn id="1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504" y="2526"/>
            <a:ext cx="8784976" cy="1254001"/>
          </a:xfrm>
        </p:spPr>
        <p:txBody>
          <a:bodyPr>
            <a:normAutofit/>
          </a:bodyPr>
          <a:lstStyle/>
          <a:p>
            <a:r>
              <a:rPr lang="en-TT" sz="4000" b="1" dirty="0" smtClean="0">
                <a:ln w="12700">
                  <a:solidFill>
                    <a:sysClr val="windowText" lastClr="000000"/>
                  </a:solidFill>
                  <a:prstDash val="solid"/>
                </a:ln>
                <a:solidFill>
                  <a:srgbClr val="1D8F30"/>
                </a:solidFill>
                <a:effectLst>
                  <a:outerShdw blurRad="41275" dist="20320" dir="1800000" algn="tl" rotWithShape="0">
                    <a:srgbClr val="000000">
                      <a:alpha val="40000"/>
                    </a:srgbClr>
                  </a:outerShdw>
                </a:effectLst>
                <a:latin typeface="Arial" pitchFamily="34" charset="0"/>
                <a:cs typeface="Arial" pitchFamily="34" charset="0"/>
              </a:rPr>
              <a:t>Reactions of Group II Elements</a:t>
            </a:r>
            <a:endParaRPr lang="en-TT" sz="4000" b="1" dirty="0">
              <a:ln w="12700">
                <a:solidFill>
                  <a:sysClr val="windowText" lastClr="000000"/>
                </a:solidFill>
                <a:prstDash val="solid"/>
              </a:ln>
              <a:solidFill>
                <a:srgbClr val="1D8F30"/>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3" name="Subtitle 2"/>
          <p:cNvSpPr>
            <a:spLocks noGrp="1"/>
          </p:cNvSpPr>
          <p:nvPr>
            <p:ph type="subTitle" idx="1"/>
          </p:nvPr>
        </p:nvSpPr>
        <p:spPr>
          <a:xfrm>
            <a:off x="323528" y="4380620"/>
            <a:ext cx="8496944" cy="2448272"/>
          </a:xfrm>
        </p:spPr>
        <p:txBody>
          <a:bodyPr>
            <a:normAutofit/>
          </a:bodyPr>
          <a:lstStyle/>
          <a:p>
            <a:pPr algn="l"/>
            <a:r>
              <a:rPr lang="en-TT" sz="2800" dirty="0" smtClean="0">
                <a:solidFill>
                  <a:schemeClr val="tx1"/>
                </a:solidFill>
                <a:latin typeface="Arial" pitchFamily="34" charset="0"/>
                <a:cs typeface="Arial" pitchFamily="34" charset="0"/>
              </a:rPr>
              <a:t>From the </a:t>
            </a:r>
            <a:r>
              <a:rPr lang="en-TT" sz="2800" dirty="0" smtClean="0">
                <a:solidFill>
                  <a:srgbClr val="FF0000"/>
                </a:solidFill>
                <a:latin typeface="Arial" pitchFamily="34" charset="0"/>
                <a:cs typeface="Arial" pitchFamily="34" charset="0"/>
              </a:rPr>
              <a:t>trends</a:t>
            </a:r>
            <a:r>
              <a:rPr lang="en-TT" sz="2800" dirty="0" smtClean="0">
                <a:solidFill>
                  <a:schemeClr val="tx1"/>
                </a:solidFill>
                <a:latin typeface="Arial" pitchFamily="34" charset="0"/>
                <a:cs typeface="Arial" pitchFamily="34" charset="0"/>
              </a:rPr>
              <a:t> in the reactivity of the Group II metals, one can </a:t>
            </a:r>
            <a:r>
              <a:rPr lang="en-TT" sz="2800" dirty="0" smtClean="0">
                <a:solidFill>
                  <a:srgbClr val="FF0000"/>
                </a:solidFill>
                <a:latin typeface="Arial" pitchFamily="34" charset="0"/>
                <a:cs typeface="Arial" pitchFamily="34" charset="0"/>
              </a:rPr>
              <a:t>predict the reactivity </a:t>
            </a:r>
            <a:r>
              <a:rPr lang="en-TT" sz="2800" dirty="0" smtClean="0">
                <a:solidFill>
                  <a:schemeClr val="tx1"/>
                </a:solidFill>
                <a:latin typeface="Arial" pitchFamily="34" charset="0"/>
                <a:cs typeface="Arial" pitchFamily="34" charset="0"/>
              </a:rPr>
              <a:t>of </a:t>
            </a:r>
            <a:r>
              <a:rPr lang="en-TT" sz="2800" dirty="0" smtClean="0">
                <a:solidFill>
                  <a:srgbClr val="FF0000"/>
                </a:solidFill>
                <a:latin typeface="Arial" pitchFamily="34" charset="0"/>
                <a:cs typeface="Arial" pitchFamily="34" charset="0"/>
              </a:rPr>
              <a:t>beryllium</a:t>
            </a:r>
            <a:r>
              <a:rPr lang="en-TT" sz="2800" dirty="0" smtClean="0">
                <a:solidFill>
                  <a:schemeClr val="tx1"/>
                </a:solidFill>
                <a:latin typeface="Arial" pitchFamily="34" charset="0"/>
                <a:cs typeface="Arial" pitchFamily="34" charset="0"/>
              </a:rPr>
              <a:t>, </a:t>
            </a:r>
            <a:r>
              <a:rPr lang="en-TT" sz="2800" dirty="0" smtClean="0">
                <a:solidFill>
                  <a:srgbClr val="FF0000"/>
                </a:solidFill>
                <a:latin typeface="Arial" pitchFamily="34" charset="0"/>
                <a:cs typeface="Arial" pitchFamily="34" charset="0"/>
              </a:rPr>
              <a:t>strontium</a:t>
            </a:r>
            <a:r>
              <a:rPr lang="en-TT" sz="2800" dirty="0" smtClean="0">
                <a:solidFill>
                  <a:schemeClr val="tx1"/>
                </a:solidFill>
                <a:latin typeface="Arial" pitchFamily="34" charset="0"/>
                <a:cs typeface="Arial" pitchFamily="34" charset="0"/>
              </a:rPr>
              <a:t> and </a:t>
            </a:r>
            <a:r>
              <a:rPr lang="en-TT" sz="2800" dirty="0" smtClean="0">
                <a:solidFill>
                  <a:srgbClr val="FF0000"/>
                </a:solidFill>
                <a:latin typeface="Arial" pitchFamily="34" charset="0"/>
                <a:cs typeface="Arial" pitchFamily="34" charset="0"/>
              </a:rPr>
              <a:t>radium</a:t>
            </a:r>
            <a:r>
              <a:rPr lang="en-TT" sz="2800" dirty="0" smtClean="0">
                <a:solidFill>
                  <a:schemeClr val="tx1"/>
                </a:solidFill>
                <a:latin typeface="Arial" pitchFamily="34" charset="0"/>
                <a:cs typeface="Arial" pitchFamily="34" charset="0"/>
              </a:rPr>
              <a:t>.</a:t>
            </a:r>
          </a:p>
          <a:p>
            <a:pPr algn="l"/>
            <a:endParaRPr lang="en-TT" sz="2800" dirty="0">
              <a:solidFill>
                <a:schemeClr val="tx1"/>
              </a:solidFill>
              <a:latin typeface="Arial" pitchFamily="34" charset="0"/>
              <a:cs typeface="Arial" pitchFamily="34" charset="0"/>
            </a:endParaRPr>
          </a:p>
          <a:p>
            <a:pPr algn="l"/>
            <a:r>
              <a:rPr lang="en-TT" sz="2800" dirty="0" smtClean="0">
                <a:solidFill>
                  <a:schemeClr val="tx1"/>
                </a:solidFill>
                <a:latin typeface="Arial" pitchFamily="34" charset="0"/>
                <a:cs typeface="Arial" pitchFamily="34" charset="0"/>
              </a:rPr>
              <a:t>What would you expect their reactivity to be?</a:t>
            </a:r>
            <a:endParaRPr lang="en-TT" sz="2800" dirty="0">
              <a:solidFill>
                <a:schemeClr val="tx1"/>
              </a:solidFill>
              <a:latin typeface="Arial" pitchFamily="34" charset="0"/>
              <a:cs typeface="Arial" pitchFamily="34" charset="0"/>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908720"/>
            <a:ext cx="3108530"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212673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504" y="2526"/>
            <a:ext cx="8784976" cy="1254001"/>
          </a:xfrm>
        </p:spPr>
        <p:txBody>
          <a:bodyPr>
            <a:normAutofit/>
          </a:bodyPr>
          <a:lstStyle/>
          <a:p>
            <a:r>
              <a:rPr lang="en-TT" sz="4000" b="1" dirty="0" smtClean="0">
                <a:ln w="12700">
                  <a:solidFill>
                    <a:sysClr val="windowText" lastClr="000000"/>
                  </a:solidFill>
                  <a:prstDash val="solid"/>
                </a:ln>
                <a:solidFill>
                  <a:srgbClr val="1D8F30"/>
                </a:solidFill>
                <a:effectLst>
                  <a:outerShdw blurRad="41275" dist="20320" dir="1800000" algn="tl" rotWithShape="0">
                    <a:srgbClr val="000000">
                      <a:alpha val="40000"/>
                    </a:srgbClr>
                  </a:outerShdw>
                </a:effectLst>
                <a:latin typeface="Arial" pitchFamily="34" charset="0"/>
                <a:cs typeface="Arial" pitchFamily="34" charset="0"/>
              </a:rPr>
              <a:t>Reactions of Group II Elements</a:t>
            </a:r>
            <a:endParaRPr lang="en-TT" sz="4000" b="1" dirty="0">
              <a:ln w="12700">
                <a:solidFill>
                  <a:sysClr val="windowText" lastClr="000000"/>
                </a:solidFill>
                <a:prstDash val="solid"/>
              </a:ln>
              <a:solidFill>
                <a:srgbClr val="1D8F30"/>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3" name="Subtitle 2"/>
          <p:cNvSpPr>
            <a:spLocks noGrp="1"/>
          </p:cNvSpPr>
          <p:nvPr>
            <p:ph type="subTitle" idx="1"/>
          </p:nvPr>
        </p:nvSpPr>
        <p:spPr>
          <a:xfrm>
            <a:off x="467544" y="4797152"/>
            <a:ext cx="8496944" cy="1872208"/>
          </a:xfrm>
        </p:spPr>
        <p:txBody>
          <a:bodyPr>
            <a:normAutofit/>
          </a:bodyPr>
          <a:lstStyle/>
          <a:p>
            <a:pPr algn="l"/>
            <a:r>
              <a:rPr lang="en-TT" sz="2800" dirty="0" smtClean="0">
                <a:solidFill>
                  <a:schemeClr val="tx1"/>
                </a:solidFill>
                <a:latin typeface="Arial" pitchFamily="34" charset="0"/>
                <a:cs typeface="Arial" pitchFamily="34" charset="0"/>
              </a:rPr>
              <a:t>We would expect </a:t>
            </a:r>
            <a:r>
              <a:rPr lang="en-TT" sz="2800" dirty="0" smtClean="0">
                <a:solidFill>
                  <a:srgbClr val="FF0000"/>
                </a:solidFill>
                <a:latin typeface="Arial" pitchFamily="34" charset="0"/>
                <a:cs typeface="Arial" pitchFamily="34" charset="0"/>
              </a:rPr>
              <a:t>beryllium to be the least reactive </a:t>
            </a:r>
            <a:r>
              <a:rPr lang="en-TT" sz="2800" dirty="0" smtClean="0">
                <a:solidFill>
                  <a:schemeClr val="tx1"/>
                </a:solidFill>
                <a:latin typeface="Arial" pitchFamily="34" charset="0"/>
                <a:cs typeface="Arial" pitchFamily="34" charset="0"/>
              </a:rPr>
              <a:t>of the elements in the group and </a:t>
            </a:r>
            <a:r>
              <a:rPr lang="en-TT" sz="2800" dirty="0" smtClean="0">
                <a:solidFill>
                  <a:srgbClr val="FF0000"/>
                </a:solidFill>
                <a:latin typeface="Arial" pitchFamily="34" charset="0"/>
                <a:cs typeface="Arial" pitchFamily="34" charset="0"/>
              </a:rPr>
              <a:t>radium the most reactive</a:t>
            </a:r>
            <a:r>
              <a:rPr lang="en-TT" sz="2800" dirty="0" smtClean="0">
                <a:solidFill>
                  <a:schemeClr val="tx1"/>
                </a:solidFill>
                <a:latin typeface="Arial" pitchFamily="34" charset="0"/>
                <a:cs typeface="Arial" pitchFamily="34" charset="0"/>
              </a:rPr>
              <a:t>, and the reactivity of </a:t>
            </a:r>
            <a:r>
              <a:rPr lang="en-TT" sz="2800" dirty="0" smtClean="0">
                <a:solidFill>
                  <a:srgbClr val="FF0000"/>
                </a:solidFill>
                <a:latin typeface="Arial" pitchFamily="34" charset="0"/>
                <a:cs typeface="Arial" pitchFamily="34" charset="0"/>
              </a:rPr>
              <a:t>strontium</a:t>
            </a:r>
            <a:r>
              <a:rPr lang="en-TT" sz="2800" dirty="0" smtClean="0">
                <a:solidFill>
                  <a:schemeClr val="tx1"/>
                </a:solidFill>
                <a:latin typeface="Arial" pitchFamily="34" charset="0"/>
                <a:cs typeface="Arial" pitchFamily="34" charset="0"/>
              </a:rPr>
              <a:t> to be </a:t>
            </a:r>
            <a:r>
              <a:rPr lang="en-TT" sz="2800" dirty="0" smtClean="0">
                <a:solidFill>
                  <a:srgbClr val="FF0000"/>
                </a:solidFill>
                <a:latin typeface="Arial" pitchFamily="34" charset="0"/>
                <a:cs typeface="Arial" pitchFamily="34" charset="0"/>
              </a:rPr>
              <a:t>greater</a:t>
            </a:r>
            <a:r>
              <a:rPr lang="en-TT" sz="2800" dirty="0" smtClean="0">
                <a:solidFill>
                  <a:schemeClr val="tx1"/>
                </a:solidFill>
                <a:latin typeface="Arial" pitchFamily="34" charset="0"/>
                <a:cs typeface="Arial" pitchFamily="34" charset="0"/>
              </a:rPr>
              <a:t> than that of </a:t>
            </a:r>
            <a:r>
              <a:rPr lang="en-TT" sz="2800" dirty="0" smtClean="0">
                <a:solidFill>
                  <a:srgbClr val="FF0000"/>
                </a:solidFill>
                <a:latin typeface="Arial" pitchFamily="34" charset="0"/>
                <a:cs typeface="Arial" pitchFamily="34" charset="0"/>
              </a:rPr>
              <a:t>calcium </a:t>
            </a:r>
            <a:r>
              <a:rPr lang="en-TT" sz="2800" dirty="0" smtClean="0">
                <a:solidFill>
                  <a:schemeClr val="tx1"/>
                </a:solidFill>
                <a:latin typeface="Arial" pitchFamily="34" charset="0"/>
                <a:cs typeface="Arial" pitchFamily="34" charset="0"/>
              </a:rPr>
              <a:t>but </a:t>
            </a:r>
            <a:r>
              <a:rPr lang="en-TT" sz="2800" dirty="0" smtClean="0">
                <a:solidFill>
                  <a:srgbClr val="FF0000"/>
                </a:solidFill>
                <a:latin typeface="Arial" pitchFamily="34" charset="0"/>
                <a:cs typeface="Arial" pitchFamily="34" charset="0"/>
              </a:rPr>
              <a:t>less</a:t>
            </a:r>
            <a:r>
              <a:rPr lang="en-TT" sz="2800" dirty="0" smtClean="0">
                <a:solidFill>
                  <a:schemeClr val="tx1"/>
                </a:solidFill>
                <a:latin typeface="Arial" pitchFamily="34" charset="0"/>
                <a:cs typeface="Arial" pitchFamily="34" charset="0"/>
              </a:rPr>
              <a:t> than </a:t>
            </a:r>
            <a:r>
              <a:rPr lang="en-TT" sz="2800" dirty="0" smtClean="0">
                <a:solidFill>
                  <a:srgbClr val="FF0000"/>
                </a:solidFill>
                <a:latin typeface="Arial" pitchFamily="34" charset="0"/>
                <a:cs typeface="Arial" pitchFamily="34" charset="0"/>
              </a:rPr>
              <a:t>barium</a:t>
            </a:r>
            <a:r>
              <a:rPr lang="en-TT" sz="2800" dirty="0" smtClean="0">
                <a:solidFill>
                  <a:schemeClr val="tx1"/>
                </a:solidFill>
                <a:latin typeface="Arial" pitchFamily="34" charset="0"/>
                <a:cs typeface="Arial" pitchFamily="34" charset="0"/>
              </a:rPr>
              <a:t>.</a:t>
            </a:r>
            <a:endParaRPr lang="en-TT" sz="2800" dirty="0">
              <a:solidFill>
                <a:schemeClr val="tx1"/>
              </a:solidFill>
              <a:latin typeface="Arial" pitchFamily="34" charset="0"/>
              <a:cs typeface="Arial" pitchFamily="34" charset="0"/>
            </a:endParaRPr>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808" y="1052736"/>
            <a:ext cx="3333750" cy="36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75452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504" y="2526"/>
            <a:ext cx="8784976" cy="1254001"/>
          </a:xfrm>
        </p:spPr>
        <p:txBody>
          <a:bodyPr>
            <a:normAutofit/>
          </a:bodyPr>
          <a:lstStyle/>
          <a:p>
            <a:r>
              <a:rPr lang="en-TT" sz="4000" b="1" dirty="0" smtClean="0">
                <a:ln w="12700">
                  <a:solidFill>
                    <a:sysClr val="windowText" lastClr="000000"/>
                  </a:solidFill>
                  <a:prstDash val="solid"/>
                </a:ln>
                <a:solidFill>
                  <a:srgbClr val="C02698"/>
                </a:solidFill>
                <a:effectLst>
                  <a:outerShdw blurRad="41275" dist="20320" dir="1800000" algn="tl" rotWithShape="0">
                    <a:srgbClr val="000000">
                      <a:alpha val="40000"/>
                    </a:srgbClr>
                  </a:outerShdw>
                </a:effectLst>
                <a:latin typeface="Arial" pitchFamily="34" charset="0"/>
                <a:cs typeface="Arial" pitchFamily="34" charset="0"/>
              </a:rPr>
              <a:t>The Elements in Group VII</a:t>
            </a:r>
            <a:endParaRPr lang="en-TT" sz="4000" b="1" dirty="0">
              <a:ln w="12700">
                <a:solidFill>
                  <a:sysClr val="windowText" lastClr="000000"/>
                </a:solidFill>
                <a:prstDash val="solid"/>
              </a:ln>
              <a:solidFill>
                <a:srgbClr val="C02698"/>
              </a:solidFill>
              <a:effectLst>
                <a:outerShdw blurRad="41275" dist="20320" dir="1800000" algn="tl" rotWithShape="0">
                  <a:srgbClr val="000000">
                    <a:alpha val="40000"/>
                  </a:srgbClr>
                </a:outerShdw>
              </a:effectLst>
              <a:latin typeface="Arial" pitchFamily="34" charset="0"/>
              <a:cs typeface="Arial"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980728"/>
            <a:ext cx="8545385" cy="5544616"/>
          </a:xfrm>
          <a:prstGeom prst="rect">
            <a:avLst/>
          </a:prstGeom>
        </p:spPr>
      </p:pic>
    </p:spTree>
    <p:extLst>
      <p:ext uri="{BB962C8B-B14F-4D97-AF65-F5344CB8AC3E}">
        <p14:creationId xmlns:p14="http://schemas.microsoft.com/office/powerpoint/2010/main" val="218557430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504" y="2526"/>
            <a:ext cx="8784976" cy="1254001"/>
          </a:xfrm>
        </p:spPr>
        <p:txBody>
          <a:bodyPr>
            <a:normAutofit/>
          </a:bodyPr>
          <a:lstStyle/>
          <a:p>
            <a:r>
              <a:rPr lang="en-TT" sz="4000" b="1" dirty="0" smtClean="0">
                <a:ln w="12700">
                  <a:solidFill>
                    <a:sysClr val="windowText" lastClr="000000"/>
                  </a:solidFill>
                  <a:prstDash val="solid"/>
                </a:ln>
                <a:solidFill>
                  <a:srgbClr val="C02698"/>
                </a:solidFill>
                <a:effectLst>
                  <a:outerShdw blurRad="41275" dist="20320" dir="1800000" algn="tl" rotWithShape="0">
                    <a:srgbClr val="000000">
                      <a:alpha val="40000"/>
                    </a:srgbClr>
                  </a:outerShdw>
                </a:effectLst>
                <a:latin typeface="Arial" pitchFamily="34" charset="0"/>
                <a:cs typeface="Arial" pitchFamily="34" charset="0"/>
              </a:rPr>
              <a:t>The Elements in Group VII</a:t>
            </a:r>
            <a:endParaRPr lang="en-TT" sz="4000" b="1" dirty="0">
              <a:ln w="12700">
                <a:solidFill>
                  <a:sysClr val="windowText" lastClr="000000"/>
                </a:solidFill>
                <a:prstDash val="solid"/>
              </a:ln>
              <a:solidFill>
                <a:srgbClr val="C02698"/>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3" name="TextBox 2"/>
          <p:cNvSpPr txBox="1"/>
          <p:nvPr/>
        </p:nvSpPr>
        <p:spPr>
          <a:xfrm>
            <a:off x="755576" y="1138211"/>
            <a:ext cx="4148167" cy="3970318"/>
          </a:xfrm>
          <a:prstGeom prst="rect">
            <a:avLst/>
          </a:prstGeom>
          <a:noFill/>
        </p:spPr>
        <p:txBody>
          <a:bodyPr wrap="square" rtlCol="0">
            <a:spAutoFit/>
          </a:bodyPr>
          <a:lstStyle/>
          <a:p>
            <a:r>
              <a:rPr lang="en-TT" sz="2800" dirty="0" smtClean="0">
                <a:solidFill>
                  <a:prstClr val="black"/>
                </a:solidFill>
                <a:latin typeface="Arial" pitchFamily="34" charset="0"/>
                <a:cs typeface="Arial" pitchFamily="34" charset="0"/>
              </a:rPr>
              <a:t>The elements in </a:t>
            </a:r>
            <a:r>
              <a:rPr lang="en-TT" sz="2800" dirty="0" smtClean="0">
                <a:solidFill>
                  <a:srgbClr val="FF0000"/>
                </a:solidFill>
                <a:latin typeface="Arial" pitchFamily="34" charset="0"/>
                <a:cs typeface="Arial" pitchFamily="34" charset="0"/>
              </a:rPr>
              <a:t>Group VII </a:t>
            </a:r>
            <a:r>
              <a:rPr lang="en-TT" sz="2800" dirty="0" smtClean="0">
                <a:solidFill>
                  <a:prstClr val="black"/>
                </a:solidFill>
                <a:latin typeface="Arial" pitchFamily="34" charset="0"/>
                <a:cs typeface="Arial" pitchFamily="34" charset="0"/>
              </a:rPr>
              <a:t>display </a:t>
            </a:r>
            <a:r>
              <a:rPr lang="en-TT" sz="2800" dirty="0" smtClean="0">
                <a:solidFill>
                  <a:srgbClr val="FF0000"/>
                </a:solidFill>
                <a:latin typeface="Arial" pitchFamily="34" charset="0"/>
                <a:cs typeface="Arial" pitchFamily="34" charset="0"/>
              </a:rPr>
              <a:t>similar properties </a:t>
            </a:r>
            <a:r>
              <a:rPr lang="en-TT" sz="2800" dirty="0" smtClean="0">
                <a:solidFill>
                  <a:prstClr val="black"/>
                </a:solidFill>
                <a:latin typeface="Arial" pitchFamily="34" charset="0"/>
                <a:cs typeface="Arial" pitchFamily="34" charset="0"/>
              </a:rPr>
              <a:t>an </a:t>
            </a:r>
            <a:r>
              <a:rPr lang="en-TT" sz="2800" dirty="0" smtClean="0">
                <a:solidFill>
                  <a:srgbClr val="FF0000"/>
                </a:solidFill>
                <a:latin typeface="Arial" pitchFamily="34" charset="0"/>
                <a:cs typeface="Arial" pitchFamily="34" charset="0"/>
              </a:rPr>
              <a:t>react very readily </a:t>
            </a:r>
            <a:r>
              <a:rPr lang="en-TT" sz="2800" dirty="0" smtClean="0">
                <a:solidFill>
                  <a:prstClr val="black"/>
                </a:solidFill>
                <a:latin typeface="Arial" pitchFamily="34" charset="0"/>
                <a:cs typeface="Arial" pitchFamily="34" charset="0"/>
              </a:rPr>
              <a:t>with </a:t>
            </a:r>
            <a:r>
              <a:rPr lang="en-TT" sz="2800" dirty="0" smtClean="0">
                <a:solidFill>
                  <a:srgbClr val="FF0000"/>
                </a:solidFill>
                <a:latin typeface="Arial" pitchFamily="34" charset="0"/>
                <a:cs typeface="Arial" pitchFamily="34" charset="0"/>
              </a:rPr>
              <a:t>metals</a:t>
            </a:r>
            <a:r>
              <a:rPr lang="en-TT" sz="2800" dirty="0" smtClean="0">
                <a:solidFill>
                  <a:prstClr val="black"/>
                </a:solidFill>
                <a:latin typeface="Arial" pitchFamily="34" charset="0"/>
                <a:cs typeface="Arial" pitchFamily="34" charset="0"/>
              </a:rPr>
              <a:t> to form </a:t>
            </a:r>
            <a:r>
              <a:rPr lang="en-TT" sz="2800" dirty="0" smtClean="0">
                <a:solidFill>
                  <a:srgbClr val="FF0000"/>
                </a:solidFill>
                <a:latin typeface="Arial" pitchFamily="34" charset="0"/>
                <a:cs typeface="Arial" pitchFamily="34" charset="0"/>
              </a:rPr>
              <a:t>salts</a:t>
            </a:r>
            <a:r>
              <a:rPr lang="en-TT" sz="2800" dirty="0" smtClean="0">
                <a:solidFill>
                  <a:prstClr val="black"/>
                </a:solidFill>
                <a:latin typeface="Arial" pitchFamily="34" charset="0"/>
                <a:cs typeface="Arial" pitchFamily="34" charset="0"/>
              </a:rPr>
              <a:t>. </a:t>
            </a:r>
          </a:p>
          <a:p>
            <a:endParaRPr lang="en-TT" sz="2800" dirty="0" smtClean="0">
              <a:solidFill>
                <a:prstClr val="black"/>
              </a:solidFill>
              <a:latin typeface="Arial" pitchFamily="34" charset="0"/>
              <a:cs typeface="Arial" pitchFamily="34" charset="0"/>
            </a:endParaRPr>
          </a:p>
          <a:p>
            <a:r>
              <a:rPr lang="en-TT" sz="2800" dirty="0" smtClean="0">
                <a:solidFill>
                  <a:prstClr val="black"/>
                </a:solidFill>
                <a:latin typeface="Arial" pitchFamily="34" charset="0"/>
                <a:cs typeface="Arial" pitchFamily="34" charset="0"/>
              </a:rPr>
              <a:t>The elements in Group VII are collectively known as the </a:t>
            </a:r>
            <a:r>
              <a:rPr lang="en-TT" sz="2800" dirty="0" smtClean="0">
                <a:solidFill>
                  <a:srgbClr val="FF0000"/>
                </a:solidFill>
                <a:latin typeface="Arial" pitchFamily="34" charset="0"/>
                <a:cs typeface="Arial" pitchFamily="34" charset="0"/>
              </a:rPr>
              <a:t>halogens</a:t>
            </a:r>
            <a:r>
              <a:rPr lang="en-TT" sz="2800" dirty="0" smtClean="0">
                <a:solidFill>
                  <a:prstClr val="black"/>
                </a:solidFill>
                <a:latin typeface="Arial" pitchFamily="34" charset="0"/>
                <a:cs typeface="Arial" pitchFamily="34" charset="0"/>
              </a:rPr>
              <a:t>.</a:t>
            </a:r>
            <a:endParaRPr lang="en-TT" sz="2800" dirty="0">
              <a:solidFill>
                <a:prstClr val="black"/>
              </a:solidFill>
              <a:latin typeface="Arial" pitchFamily="34" charset="0"/>
              <a:cs typeface="Arial" pitchFamily="34" charset="0"/>
            </a:endParaRP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1124744"/>
            <a:ext cx="2419673" cy="5326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345281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504" y="2526"/>
            <a:ext cx="8784976" cy="1254001"/>
          </a:xfrm>
        </p:spPr>
        <p:txBody>
          <a:bodyPr>
            <a:normAutofit/>
          </a:bodyPr>
          <a:lstStyle/>
          <a:p>
            <a:r>
              <a:rPr lang="en-TT" sz="4000" b="1" dirty="0" smtClean="0">
                <a:ln w="12700">
                  <a:solidFill>
                    <a:sysClr val="windowText" lastClr="000000"/>
                  </a:solidFill>
                  <a:prstDash val="solid"/>
                </a:ln>
                <a:solidFill>
                  <a:srgbClr val="C02698"/>
                </a:solidFill>
                <a:effectLst>
                  <a:outerShdw blurRad="41275" dist="20320" dir="1800000" algn="tl" rotWithShape="0">
                    <a:srgbClr val="000000">
                      <a:alpha val="40000"/>
                    </a:srgbClr>
                  </a:outerShdw>
                </a:effectLst>
                <a:latin typeface="Arial" pitchFamily="34" charset="0"/>
                <a:cs typeface="Arial" pitchFamily="34" charset="0"/>
              </a:rPr>
              <a:t>Properties of Elements in Group VII</a:t>
            </a:r>
            <a:endParaRPr lang="en-TT" sz="4000" b="1" dirty="0">
              <a:ln w="12700">
                <a:solidFill>
                  <a:sysClr val="windowText" lastClr="000000"/>
                </a:solidFill>
                <a:prstDash val="solid"/>
              </a:ln>
              <a:solidFill>
                <a:srgbClr val="C02698"/>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3" name="TextBox 2"/>
          <p:cNvSpPr txBox="1"/>
          <p:nvPr/>
        </p:nvSpPr>
        <p:spPr>
          <a:xfrm>
            <a:off x="179512" y="2852936"/>
            <a:ext cx="8784976" cy="3826689"/>
          </a:xfrm>
          <a:prstGeom prst="rect">
            <a:avLst/>
          </a:prstGeom>
          <a:noFill/>
        </p:spPr>
        <p:txBody>
          <a:bodyPr wrap="square" rtlCol="0">
            <a:spAutoFit/>
          </a:bodyPr>
          <a:lstStyle/>
          <a:p>
            <a:r>
              <a:rPr lang="en-TT" sz="2800" dirty="0" smtClean="0">
                <a:solidFill>
                  <a:prstClr val="black"/>
                </a:solidFill>
                <a:latin typeface="Arial" pitchFamily="34" charset="0"/>
                <a:cs typeface="Arial" pitchFamily="34" charset="0"/>
              </a:rPr>
              <a:t>Group VII elements have the following common properties. They:</a:t>
            </a:r>
          </a:p>
          <a:p>
            <a:endParaRPr lang="en-TT" sz="2800" dirty="0">
              <a:solidFill>
                <a:prstClr val="black"/>
              </a:solidFill>
              <a:latin typeface="Arial" pitchFamily="34" charset="0"/>
              <a:cs typeface="Arial" pitchFamily="34" charset="0"/>
            </a:endParaRPr>
          </a:p>
          <a:p>
            <a:pPr marL="457200" indent="-457200">
              <a:buFont typeface="Arial" pitchFamily="34" charset="0"/>
              <a:buChar char="•"/>
            </a:pPr>
            <a:r>
              <a:rPr lang="en-TT" sz="2800" dirty="0" smtClean="0">
                <a:solidFill>
                  <a:prstClr val="black"/>
                </a:solidFill>
                <a:latin typeface="Arial" pitchFamily="34" charset="0"/>
                <a:cs typeface="Arial" pitchFamily="34" charset="0"/>
              </a:rPr>
              <a:t>are </a:t>
            </a:r>
            <a:r>
              <a:rPr lang="en-TT" sz="2800" dirty="0" smtClean="0">
                <a:solidFill>
                  <a:srgbClr val="FF0000"/>
                </a:solidFill>
                <a:latin typeface="Arial" pitchFamily="34" charset="0"/>
                <a:cs typeface="Arial" pitchFamily="34" charset="0"/>
              </a:rPr>
              <a:t>poisonous non-metals</a:t>
            </a:r>
          </a:p>
          <a:p>
            <a:pPr marL="457200" indent="-457200">
              <a:buFont typeface="Arial" pitchFamily="34" charset="0"/>
              <a:buChar char="•"/>
            </a:pPr>
            <a:endParaRPr lang="en-TT" sz="2800" dirty="0">
              <a:solidFill>
                <a:prstClr val="black"/>
              </a:solidFill>
              <a:latin typeface="Arial" pitchFamily="34" charset="0"/>
              <a:cs typeface="Arial" pitchFamily="34" charset="0"/>
            </a:endParaRPr>
          </a:p>
          <a:p>
            <a:pPr marL="457200" indent="-457200">
              <a:buFont typeface="Arial" pitchFamily="34" charset="0"/>
              <a:buChar char="•"/>
            </a:pPr>
            <a:r>
              <a:rPr lang="en-TT" sz="2800" dirty="0" smtClean="0">
                <a:solidFill>
                  <a:prstClr val="black"/>
                </a:solidFill>
                <a:latin typeface="Arial" pitchFamily="34" charset="0"/>
                <a:cs typeface="Arial" pitchFamily="34" charset="0"/>
              </a:rPr>
              <a:t>exist as </a:t>
            </a:r>
            <a:r>
              <a:rPr lang="en-TT" sz="2800" dirty="0" smtClean="0">
                <a:solidFill>
                  <a:srgbClr val="FF0000"/>
                </a:solidFill>
                <a:latin typeface="Arial" pitchFamily="34" charset="0"/>
                <a:cs typeface="Arial" pitchFamily="34" charset="0"/>
              </a:rPr>
              <a:t>diatomic molecules</a:t>
            </a:r>
            <a:r>
              <a:rPr lang="en-TT" sz="2800" dirty="0" smtClean="0">
                <a:solidFill>
                  <a:prstClr val="black"/>
                </a:solidFill>
                <a:latin typeface="Arial" pitchFamily="34" charset="0"/>
                <a:cs typeface="Arial" pitchFamily="34" charset="0"/>
              </a:rPr>
              <a:t>, e.g. </a:t>
            </a:r>
            <a:r>
              <a:rPr lang="en-TT" sz="2800" dirty="0" smtClean="0">
                <a:solidFill>
                  <a:srgbClr val="FF0000"/>
                </a:solidFill>
                <a:latin typeface="Arial" pitchFamily="34" charset="0"/>
                <a:cs typeface="Arial" pitchFamily="34" charset="0"/>
              </a:rPr>
              <a:t>F</a:t>
            </a:r>
            <a:r>
              <a:rPr lang="en-TT" sz="2800" baseline="-25000" dirty="0" smtClean="0">
                <a:solidFill>
                  <a:srgbClr val="FF0000"/>
                </a:solidFill>
                <a:latin typeface="Arial" pitchFamily="34" charset="0"/>
                <a:cs typeface="Arial" pitchFamily="34" charset="0"/>
              </a:rPr>
              <a:t>2</a:t>
            </a:r>
            <a:r>
              <a:rPr lang="en-TT" sz="2800" dirty="0" smtClean="0">
                <a:solidFill>
                  <a:prstClr val="black"/>
                </a:solidFill>
                <a:latin typeface="Arial" pitchFamily="34" charset="0"/>
                <a:cs typeface="Arial" pitchFamily="34" charset="0"/>
              </a:rPr>
              <a:t>, </a:t>
            </a:r>
            <a:r>
              <a:rPr lang="en-TT" sz="2800" dirty="0" smtClean="0">
                <a:solidFill>
                  <a:srgbClr val="FF0000"/>
                </a:solidFill>
                <a:latin typeface="Arial" pitchFamily="34" charset="0"/>
                <a:cs typeface="Arial" pitchFamily="34" charset="0"/>
              </a:rPr>
              <a:t>Cl</a:t>
            </a:r>
            <a:r>
              <a:rPr lang="en-TT" sz="2800" baseline="-25000" dirty="0" smtClean="0">
                <a:solidFill>
                  <a:srgbClr val="FF0000"/>
                </a:solidFill>
                <a:latin typeface="Arial" pitchFamily="34" charset="0"/>
                <a:cs typeface="Arial" pitchFamily="34" charset="0"/>
              </a:rPr>
              <a:t>2</a:t>
            </a:r>
            <a:r>
              <a:rPr lang="en-TT" sz="2800" dirty="0" smtClean="0">
                <a:solidFill>
                  <a:prstClr val="black"/>
                </a:solidFill>
                <a:latin typeface="Arial" pitchFamily="34" charset="0"/>
                <a:cs typeface="Arial" pitchFamily="34" charset="0"/>
              </a:rPr>
              <a:t>, </a:t>
            </a:r>
            <a:r>
              <a:rPr lang="en-TT" sz="2800" dirty="0" smtClean="0">
                <a:solidFill>
                  <a:srgbClr val="FF0000"/>
                </a:solidFill>
                <a:latin typeface="Arial" pitchFamily="34" charset="0"/>
                <a:cs typeface="Arial" pitchFamily="34" charset="0"/>
              </a:rPr>
              <a:t>Br</a:t>
            </a:r>
            <a:r>
              <a:rPr lang="en-TT" sz="2800" baseline="-25000" dirty="0" smtClean="0">
                <a:solidFill>
                  <a:srgbClr val="FF0000"/>
                </a:solidFill>
                <a:latin typeface="Arial" pitchFamily="34" charset="0"/>
                <a:cs typeface="Arial" pitchFamily="34" charset="0"/>
              </a:rPr>
              <a:t>2</a:t>
            </a:r>
            <a:r>
              <a:rPr lang="en-TT" sz="2800" dirty="0" smtClean="0">
                <a:solidFill>
                  <a:prstClr val="black"/>
                </a:solidFill>
                <a:latin typeface="Arial" pitchFamily="34" charset="0"/>
                <a:cs typeface="Arial" pitchFamily="34" charset="0"/>
              </a:rPr>
              <a:t> and </a:t>
            </a:r>
            <a:r>
              <a:rPr lang="en-TT" sz="2800" dirty="0" smtClean="0">
                <a:solidFill>
                  <a:srgbClr val="FF0000"/>
                </a:solidFill>
                <a:latin typeface="Arial" pitchFamily="34" charset="0"/>
                <a:cs typeface="Arial" pitchFamily="34" charset="0"/>
              </a:rPr>
              <a:t>I</a:t>
            </a:r>
            <a:r>
              <a:rPr lang="en-TT" sz="2800" baseline="-25000" dirty="0" smtClean="0">
                <a:solidFill>
                  <a:srgbClr val="FF0000"/>
                </a:solidFill>
                <a:latin typeface="Arial" pitchFamily="34" charset="0"/>
                <a:cs typeface="Arial" pitchFamily="34" charset="0"/>
              </a:rPr>
              <a:t>2</a:t>
            </a:r>
          </a:p>
          <a:p>
            <a:pPr marL="457200" indent="-457200">
              <a:buFont typeface="Arial" pitchFamily="34" charset="0"/>
              <a:buChar char="•"/>
            </a:pPr>
            <a:endParaRPr lang="en-TT" sz="2800" baseline="-25000" dirty="0">
              <a:solidFill>
                <a:srgbClr val="FF0000"/>
              </a:solidFill>
              <a:latin typeface="Arial" pitchFamily="34" charset="0"/>
              <a:cs typeface="Arial" pitchFamily="34" charset="0"/>
            </a:endParaRPr>
          </a:p>
          <a:p>
            <a:pPr marL="457200" indent="-457200">
              <a:buFont typeface="Arial" pitchFamily="34" charset="0"/>
              <a:buChar char="•"/>
            </a:pPr>
            <a:r>
              <a:rPr lang="en-TT" sz="2800" dirty="0" smtClean="0">
                <a:solidFill>
                  <a:prstClr val="black"/>
                </a:solidFill>
                <a:latin typeface="Arial" pitchFamily="34" charset="0"/>
                <a:cs typeface="Arial" pitchFamily="34" charset="0"/>
              </a:rPr>
              <a:t>have low melting points and boiling points</a:t>
            </a:r>
          </a:p>
          <a:p>
            <a:endParaRPr lang="en-TT" sz="2800" dirty="0">
              <a:solidFill>
                <a:prstClr val="black"/>
              </a:solidFill>
              <a:latin typeface="Arial" pitchFamily="34" charset="0"/>
              <a:cs typeface="Arial"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9752" y="982762"/>
            <a:ext cx="4176464" cy="1870174"/>
          </a:xfrm>
          <a:prstGeom prst="rect">
            <a:avLst/>
          </a:prstGeom>
        </p:spPr>
      </p:pic>
    </p:spTree>
    <p:extLst>
      <p:ext uri="{BB962C8B-B14F-4D97-AF65-F5344CB8AC3E}">
        <p14:creationId xmlns:p14="http://schemas.microsoft.com/office/powerpoint/2010/main" val="108403955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512" y="4947274"/>
            <a:ext cx="8784976" cy="1815882"/>
          </a:xfrm>
          <a:prstGeom prst="rect">
            <a:avLst/>
          </a:prstGeom>
          <a:noFill/>
        </p:spPr>
        <p:txBody>
          <a:bodyPr wrap="square" rtlCol="0">
            <a:spAutoFit/>
          </a:bodyPr>
          <a:lstStyle/>
          <a:p>
            <a:pPr marL="457200" indent="-457200">
              <a:buFont typeface="Arial" pitchFamily="34" charset="0"/>
              <a:buChar char="•"/>
            </a:pPr>
            <a:r>
              <a:rPr lang="en-TT" sz="2800" dirty="0" smtClean="0">
                <a:solidFill>
                  <a:prstClr val="black"/>
                </a:solidFill>
                <a:latin typeface="Arial" pitchFamily="34" charset="0"/>
                <a:cs typeface="Arial" pitchFamily="34" charset="0"/>
              </a:rPr>
              <a:t>have </a:t>
            </a:r>
            <a:r>
              <a:rPr lang="en-TT" sz="2800" dirty="0" smtClean="0">
                <a:solidFill>
                  <a:srgbClr val="FF0000"/>
                </a:solidFill>
                <a:latin typeface="Arial" pitchFamily="34" charset="0"/>
                <a:cs typeface="Arial" pitchFamily="34" charset="0"/>
              </a:rPr>
              <a:t>varying colours </a:t>
            </a:r>
            <a:r>
              <a:rPr lang="en-TT" sz="2800" dirty="0" smtClean="0">
                <a:solidFill>
                  <a:prstClr val="black"/>
                </a:solidFill>
                <a:latin typeface="Arial" pitchFamily="34" charset="0"/>
                <a:cs typeface="Arial" pitchFamily="34" charset="0"/>
              </a:rPr>
              <a:t>– </a:t>
            </a:r>
            <a:r>
              <a:rPr lang="en-TT" sz="2800" dirty="0" smtClean="0">
                <a:solidFill>
                  <a:srgbClr val="FF0000"/>
                </a:solidFill>
                <a:latin typeface="Arial" pitchFamily="34" charset="0"/>
                <a:cs typeface="Arial" pitchFamily="34" charset="0"/>
              </a:rPr>
              <a:t>fluorine</a:t>
            </a:r>
            <a:r>
              <a:rPr lang="en-TT" sz="2800" dirty="0" smtClean="0">
                <a:solidFill>
                  <a:prstClr val="black"/>
                </a:solidFill>
                <a:latin typeface="Arial" pitchFamily="34" charset="0"/>
                <a:cs typeface="Arial" pitchFamily="34" charset="0"/>
              </a:rPr>
              <a:t> is </a:t>
            </a:r>
            <a:r>
              <a:rPr lang="en-TT" sz="2800" dirty="0" smtClean="0">
                <a:solidFill>
                  <a:srgbClr val="FF0000"/>
                </a:solidFill>
                <a:latin typeface="Arial" pitchFamily="34" charset="0"/>
                <a:cs typeface="Arial" pitchFamily="34" charset="0"/>
              </a:rPr>
              <a:t>pale yellow</a:t>
            </a:r>
            <a:r>
              <a:rPr lang="en-TT" sz="2800" dirty="0" smtClean="0">
                <a:solidFill>
                  <a:prstClr val="black"/>
                </a:solidFill>
                <a:latin typeface="Arial" pitchFamily="34" charset="0"/>
                <a:cs typeface="Arial" pitchFamily="34" charset="0"/>
              </a:rPr>
              <a:t>, </a:t>
            </a:r>
            <a:r>
              <a:rPr lang="en-TT" sz="2800" dirty="0" smtClean="0">
                <a:solidFill>
                  <a:srgbClr val="FF0000"/>
                </a:solidFill>
                <a:latin typeface="Arial" pitchFamily="34" charset="0"/>
                <a:cs typeface="Arial" pitchFamily="34" charset="0"/>
              </a:rPr>
              <a:t>chlorine</a:t>
            </a:r>
            <a:r>
              <a:rPr lang="en-TT" sz="2800" dirty="0" smtClean="0">
                <a:solidFill>
                  <a:prstClr val="black"/>
                </a:solidFill>
                <a:latin typeface="Arial" pitchFamily="34" charset="0"/>
                <a:cs typeface="Arial" pitchFamily="34" charset="0"/>
              </a:rPr>
              <a:t> is </a:t>
            </a:r>
            <a:r>
              <a:rPr lang="en-TT" sz="2800" dirty="0" smtClean="0">
                <a:solidFill>
                  <a:srgbClr val="FF0000"/>
                </a:solidFill>
                <a:latin typeface="Arial" pitchFamily="34" charset="0"/>
                <a:cs typeface="Arial" pitchFamily="34" charset="0"/>
              </a:rPr>
              <a:t>yellowish green</a:t>
            </a:r>
            <a:r>
              <a:rPr lang="en-TT" sz="2800" dirty="0" smtClean="0">
                <a:solidFill>
                  <a:prstClr val="black"/>
                </a:solidFill>
                <a:latin typeface="Arial" pitchFamily="34" charset="0"/>
                <a:cs typeface="Arial" pitchFamily="34" charset="0"/>
              </a:rPr>
              <a:t>, </a:t>
            </a:r>
            <a:r>
              <a:rPr lang="en-TT" sz="2800" dirty="0" smtClean="0">
                <a:solidFill>
                  <a:srgbClr val="FF0000"/>
                </a:solidFill>
                <a:latin typeface="Arial" pitchFamily="34" charset="0"/>
                <a:cs typeface="Arial" pitchFamily="34" charset="0"/>
              </a:rPr>
              <a:t>bromine</a:t>
            </a:r>
            <a:r>
              <a:rPr lang="en-TT" sz="2800" dirty="0" smtClean="0">
                <a:solidFill>
                  <a:prstClr val="black"/>
                </a:solidFill>
                <a:latin typeface="Arial" pitchFamily="34" charset="0"/>
                <a:cs typeface="Arial" pitchFamily="34" charset="0"/>
              </a:rPr>
              <a:t> is </a:t>
            </a:r>
            <a:r>
              <a:rPr lang="en-TT" sz="2800" dirty="0" smtClean="0">
                <a:solidFill>
                  <a:srgbClr val="FF0000"/>
                </a:solidFill>
                <a:latin typeface="Arial" pitchFamily="34" charset="0"/>
                <a:cs typeface="Arial" pitchFamily="34" charset="0"/>
              </a:rPr>
              <a:t>reddish brown</a:t>
            </a:r>
            <a:r>
              <a:rPr lang="en-TT" sz="2800" dirty="0" smtClean="0">
                <a:solidFill>
                  <a:prstClr val="black"/>
                </a:solidFill>
                <a:latin typeface="Arial" pitchFamily="34" charset="0"/>
                <a:cs typeface="Arial" pitchFamily="34" charset="0"/>
              </a:rPr>
              <a:t> and </a:t>
            </a:r>
            <a:r>
              <a:rPr lang="en-TT" sz="2800" dirty="0" smtClean="0">
                <a:solidFill>
                  <a:srgbClr val="FF0000"/>
                </a:solidFill>
                <a:latin typeface="Arial" pitchFamily="34" charset="0"/>
                <a:cs typeface="Arial" pitchFamily="34" charset="0"/>
              </a:rPr>
              <a:t>iodine</a:t>
            </a:r>
            <a:r>
              <a:rPr lang="en-TT" sz="2800" dirty="0" smtClean="0">
                <a:solidFill>
                  <a:prstClr val="black"/>
                </a:solidFill>
                <a:latin typeface="Arial" pitchFamily="34" charset="0"/>
                <a:cs typeface="Arial" pitchFamily="34" charset="0"/>
              </a:rPr>
              <a:t> is </a:t>
            </a:r>
            <a:r>
              <a:rPr lang="en-TT" sz="2800" dirty="0" smtClean="0">
                <a:solidFill>
                  <a:srgbClr val="FF0000"/>
                </a:solidFill>
                <a:latin typeface="Arial" pitchFamily="34" charset="0"/>
                <a:cs typeface="Arial" pitchFamily="34" charset="0"/>
              </a:rPr>
              <a:t>greyish black </a:t>
            </a:r>
            <a:r>
              <a:rPr lang="en-TT" sz="2800" dirty="0" smtClean="0">
                <a:solidFill>
                  <a:prstClr val="black"/>
                </a:solidFill>
                <a:latin typeface="Arial" pitchFamily="34" charset="0"/>
                <a:cs typeface="Arial" pitchFamily="34" charset="0"/>
              </a:rPr>
              <a:t>with a metallic shine</a:t>
            </a:r>
            <a:endParaRPr lang="en-TT" sz="2800" dirty="0">
              <a:solidFill>
                <a:prstClr val="black"/>
              </a:solidFill>
              <a:latin typeface="Arial" pitchFamily="34" charset="0"/>
              <a:cs typeface="Arial"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260648"/>
            <a:ext cx="7416824" cy="4686626"/>
          </a:xfrm>
          <a:prstGeom prst="rect">
            <a:avLst/>
          </a:prstGeom>
        </p:spPr>
      </p:pic>
    </p:spTree>
    <p:extLst>
      <p:ext uri="{BB962C8B-B14F-4D97-AF65-F5344CB8AC3E}">
        <p14:creationId xmlns:p14="http://schemas.microsoft.com/office/powerpoint/2010/main" val="5990923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512" y="4947274"/>
            <a:ext cx="8784976" cy="1815882"/>
          </a:xfrm>
          <a:prstGeom prst="rect">
            <a:avLst/>
          </a:prstGeom>
          <a:noFill/>
        </p:spPr>
        <p:txBody>
          <a:bodyPr wrap="square" rtlCol="0">
            <a:spAutoFit/>
          </a:bodyPr>
          <a:lstStyle/>
          <a:p>
            <a:pPr marL="457200" indent="-457200">
              <a:buFont typeface="Arial" pitchFamily="34" charset="0"/>
              <a:buChar char="•"/>
            </a:pPr>
            <a:r>
              <a:rPr lang="en-TT" sz="2800" dirty="0" smtClean="0">
                <a:solidFill>
                  <a:prstClr val="black"/>
                </a:solidFill>
                <a:latin typeface="Arial" pitchFamily="34" charset="0"/>
                <a:cs typeface="Arial" pitchFamily="34" charset="0"/>
              </a:rPr>
              <a:t>exist in </a:t>
            </a:r>
            <a:r>
              <a:rPr lang="en-TT" sz="2800" dirty="0" smtClean="0">
                <a:solidFill>
                  <a:srgbClr val="FF0000"/>
                </a:solidFill>
                <a:latin typeface="Arial" pitchFamily="34" charset="0"/>
                <a:cs typeface="Arial" pitchFamily="34" charset="0"/>
              </a:rPr>
              <a:t>different states </a:t>
            </a:r>
            <a:r>
              <a:rPr lang="en-TT" sz="2800" dirty="0" smtClean="0">
                <a:solidFill>
                  <a:prstClr val="black"/>
                </a:solidFill>
                <a:latin typeface="Arial" pitchFamily="34" charset="0"/>
                <a:cs typeface="Arial" pitchFamily="34" charset="0"/>
              </a:rPr>
              <a:t>at room temperature – at room temperature, </a:t>
            </a:r>
            <a:r>
              <a:rPr lang="en-TT" sz="2800" dirty="0" smtClean="0">
                <a:solidFill>
                  <a:srgbClr val="FF0000"/>
                </a:solidFill>
                <a:latin typeface="Arial" pitchFamily="34" charset="0"/>
                <a:cs typeface="Arial" pitchFamily="34" charset="0"/>
              </a:rPr>
              <a:t>fluorine and chlorine </a:t>
            </a:r>
            <a:r>
              <a:rPr lang="en-TT" sz="2800" dirty="0" smtClean="0">
                <a:solidFill>
                  <a:prstClr val="black"/>
                </a:solidFill>
                <a:latin typeface="Arial" pitchFamily="34" charset="0"/>
                <a:cs typeface="Arial" pitchFamily="34" charset="0"/>
              </a:rPr>
              <a:t>are </a:t>
            </a:r>
            <a:r>
              <a:rPr lang="en-TT" sz="2800" dirty="0" smtClean="0">
                <a:solidFill>
                  <a:srgbClr val="FF0000"/>
                </a:solidFill>
                <a:latin typeface="Arial" pitchFamily="34" charset="0"/>
                <a:cs typeface="Arial" pitchFamily="34" charset="0"/>
              </a:rPr>
              <a:t>gases</a:t>
            </a:r>
            <a:r>
              <a:rPr lang="en-TT" sz="2800" dirty="0" smtClean="0">
                <a:solidFill>
                  <a:prstClr val="black"/>
                </a:solidFill>
                <a:latin typeface="Arial" pitchFamily="34" charset="0"/>
                <a:cs typeface="Arial" pitchFamily="34" charset="0"/>
              </a:rPr>
              <a:t>, </a:t>
            </a:r>
            <a:r>
              <a:rPr lang="en-TT" sz="2800" dirty="0" smtClean="0">
                <a:solidFill>
                  <a:srgbClr val="FF0000"/>
                </a:solidFill>
                <a:latin typeface="Arial" pitchFamily="34" charset="0"/>
                <a:cs typeface="Arial" pitchFamily="34" charset="0"/>
              </a:rPr>
              <a:t>bromine</a:t>
            </a:r>
            <a:r>
              <a:rPr lang="en-TT" sz="2800" dirty="0" smtClean="0">
                <a:solidFill>
                  <a:prstClr val="black"/>
                </a:solidFill>
                <a:latin typeface="Arial" pitchFamily="34" charset="0"/>
                <a:cs typeface="Arial" pitchFamily="34" charset="0"/>
              </a:rPr>
              <a:t> is a </a:t>
            </a:r>
            <a:r>
              <a:rPr lang="en-TT" sz="2800" dirty="0" smtClean="0">
                <a:solidFill>
                  <a:srgbClr val="FF0000"/>
                </a:solidFill>
                <a:latin typeface="Arial" pitchFamily="34" charset="0"/>
                <a:cs typeface="Arial" pitchFamily="34" charset="0"/>
              </a:rPr>
              <a:t>liquid </a:t>
            </a:r>
            <a:r>
              <a:rPr lang="en-TT" sz="2800" dirty="0" smtClean="0">
                <a:solidFill>
                  <a:prstClr val="black"/>
                </a:solidFill>
                <a:latin typeface="Arial" pitchFamily="34" charset="0"/>
                <a:cs typeface="Arial" pitchFamily="34" charset="0"/>
              </a:rPr>
              <a:t>and although </a:t>
            </a:r>
            <a:r>
              <a:rPr lang="en-TT" sz="2800" dirty="0" smtClean="0">
                <a:solidFill>
                  <a:srgbClr val="FF0000"/>
                </a:solidFill>
                <a:latin typeface="Arial" pitchFamily="34" charset="0"/>
                <a:cs typeface="Arial" pitchFamily="34" charset="0"/>
              </a:rPr>
              <a:t>iodine</a:t>
            </a:r>
            <a:r>
              <a:rPr lang="en-TT" sz="2800" dirty="0" smtClean="0">
                <a:solidFill>
                  <a:prstClr val="black"/>
                </a:solidFill>
                <a:latin typeface="Arial" pitchFamily="34" charset="0"/>
                <a:cs typeface="Arial" pitchFamily="34" charset="0"/>
              </a:rPr>
              <a:t> is a </a:t>
            </a:r>
            <a:r>
              <a:rPr lang="en-TT" sz="2800" dirty="0" smtClean="0">
                <a:solidFill>
                  <a:srgbClr val="FF0000"/>
                </a:solidFill>
                <a:latin typeface="Arial" pitchFamily="34" charset="0"/>
                <a:cs typeface="Arial" pitchFamily="34" charset="0"/>
              </a:rPr>
              <a:t>solid</a:t>
            </a:r>
            <a:r>
              <a:rPr lang="en-TT" sz="2800" dirty="0" smtClean="0">
                <a:solidFill>
                  <a:prstClr val="black"/>
                </a:solidFill>
                <a:latin typeface="Arial" pitchFamily="34" charset="0"/>
                <a:cs typeface="Arial" pitchFamily="34" charset="0"/>
              </a:rPr>
              <a:t>, it </a:t>
            </a:r>
            <a:r>
              <a:rPr lang="en-TT" sz="2800" dirty="0" smtClean="0">
                <a:solidFill>
                  <a:srgbClr val="FF0000"/>
                </a:solidFill>
                <a:latin typeface="Arial" pitchFamily="34" charset="0"/>
                <a:cs typeface="Arial" pitchFamily="34" charset="0"/>
              </a:rPr>
              <a:t>sublimes</a:t>
            </a:r>
            <a:r>
              <a:rPr lang="en-TT" sz="2800" dirty="0" smtClean="0">
                <a:solidFill>
                  <a:prstClr val="black"/>
                </a:solidFill>
                <a:latin typeface="Arial" pitchFamily="34" charset="0"/>
                <a:cs typeface="Arial" pitchFamily="34" charset="0"/>
              </a:rPr>
              <a:t> at just above room temperature</a:t>
            </a:r>
            <a:endParaRPr lang="en-TT" sz="2800" dirty="0">
              <a:solidFill>
                <a:prstClr val="black"/>
              </a:solidFill>
              <a:latin typeface="Arial" pitchFamily="34" charset="0"/>
              <a:cs typeface="Arial" pitchFamily="34" charset="0"/>
            </a:endParaRPr>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8717" y="476672"/>
            <a:ext cx="5446566" cy="4064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829804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512" y="6165304"/>
            <a:ext cx="8784976" cy="523220"/>
          </a:xfrm>
          <a:prstGeom prst="rect">
            <a:avLst/>
          </a:prstGeom>
          <a:noFill/>
        </p:spPr>
        <p:txBody>
          <a:bodyPr wrap="square" rtlCol="0">
            <a:spAutoFit/>
          </a:bodyPr>
          <a:lstStyle/>
          <a:p>
            <a:pPr marL="457200" indent="-457200">
              <a:buFont typeface="Arial" pitchFamily="34" charset="0"/>
              <a:buChar char="•"/>
            </a:pPr>
            <a:r>
              <a:rPr lang="en-TT" sz="2800" dirty="0" smtClean="0">
                <a:solidFill>
                  <a:prstClr val="black"/>
                </a:solidFill>
                <a:latin typeface="Arial" pitchFamily="34" charset="0"/>
                <a:cs typeface="Arial" pitchFamily="34" charset="0"/>
              </a:rPr>
              <a:t>have </a:t>
            </a:r>
            <a:r>
              <a:rPr lang="en-TT" sz="2800" dirty="0" smtClean="0">
                <a:solidFill>
                  <a:srgbClr val="FF0000"/>
                </a:solidFill>
                <a:latin typeface="Arial" pitchFamily="34" charset="0"/>
                <a:cs typeface="Arial" pitchFamily="34" charset="0"/>
              </a:rPr>
              <a:t>seven valence electrons</a:t>
            </a:r>
            <a:endParaRPr lang="en-TT" sz="2800" dirty="0">
              <a:solidFill>
                <a:srgbClr val="FF0000"/>
              </a:solidFill>
              <a:latin typeface="Arial" pitchFamily="34" charset="0"/>
              <a:cs typeface="Arial"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135196"/>
            <a:ext cx="3024336" cy="324036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49729" y="164819"/>
            <a:ext cx="2616831" cy="2803748"/>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19708" y="164819"/>
            <a:ext cx="2857500" cy="312420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1599" y="3421359"/>
            <a:ext cx="2278129" cy="2445192"/>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55976" y="2968567"/>
            <a:ext cx="2912368" cy="3181069"/>
          </a:xfrm>
          <a:prstGeom prst="rect">
            <a:avLst/>
          </a:prstGeom>
        </p:spPr>
      </p:pic>
      <p:sp>
        <p:nvSpPr>
          <p:cNvPr id="9" name="Rounded Rectangle 8"/>
          <p:cNvSpPr/>
          <p:nvPr/>
        </p:nvSpPr>
        <p:spPr>
          <a:xfrm>
            <a:off x="408256" y="135196"/>
            <a:ext cx="8568952" cy="68217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T">
              <a:solidFill>
                <a:prstClr val="white"/>
              </a:solidFill>
            </a:endParaRPr>
          </a:p>
        </p:txBody>
      </p:sp>
      <p:sp>
        <p:nvSpPr>
          <p:cNvPr id="10" name="Rounded Rectangle 9"/>
          <p:cNvSpPr/>
          <p:nvPr/>
        </p:nvSpPr>
        <p:spPr>
          <a:xfrm>
            <a:off x="899592" y="2968567"/>
            <a:ext cx="3888432" cy="74846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T">
              <a:solidFill>
                <a:prstClr val="white"/>
              </a:solidFill>
            </a:endParaRPr>
          </a:p>
        </p:txBody>
      </p:sp>
      <p:sp>
        <p:nvSpPr>
          <p:cNvPr id="11" name="Rounded Rectangle 10"/>
          <p:cNvSpPr/>
          <p:nvPr/>
        </p:nvSpPr>
        <p:spPr>
          <a:xfrm>
            <a:off x="4692732" y="2968567"/>
            <a:ext cx="2575612" cy="45279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T">
              <a:solidFill>
                <a:prstClr val="white"/>
              </a:solidFill>
            </a:endParaRPr>
          </a:p>
        </p:txBody>
      </p:sp>
    </p:spTree>
    <p:extLst>
      <p:ext uri="{BB962C8B-B14F-4D97-AF65-F5344CB8AC3E}">
        <p14:creationId xmlns:p14="http://schemas.microsoft.com/office/powerpoint/2010/main" val="21076401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23528" y="188640"/>
            <a:ext cx="8568952" cy="6552728"/>
          </a:xfrm>
        </p:spPr>
        <p:txBody>
          <a:bodyPr>
            <a:normAutofit/>
          </a:bodyPr>
          <a:lstStyle/>
          <a:p>
            <a:pPr algn="l"/>
            <a:r>
              <a:rPr lang="en-TT" sz="2800" dirty="0" smtClean="0">
                <a:solidFill>
                  <a:schemeClr val="tx1"/>
                </a:solidFill>
                <a:latin typeface="Arial" pitchFamily="34" charset="0"/>
                <a:cs typeface="Arial" pitchFamily="34" charset="0"/>
              </a:rPr>
              <a:t>9. Predict the number of </a:t>
            </a:r>
            <a:r>
              <a:rPr lang="en-TT" sz="2800" dirty="0" smtClean="0">
                <a:solidFill>
                  <a:srgbClr val="FF0000"/>
                </a:solidFill>
                <a:latin typeface="Arial" pitchFamily="34" charset="0"/>
                <a:cs typeface="Arial" pitchFamily="34" charset="0"/>
              </a:rPr>
              <a:t>valence electrons </a:t>
            </a:r>
            <a:r>
              <a:rPr lang="en-TT" sz="2800" dirty="0" smtClean="0">
                <a:solidFill>
                  <a:schemeClr val="tx1"/>
                </a:solidFill>
                <a:latin typeface="Arial" pitchFamily="34" charset="0"/>
                <a:cs typeface="Arial" pitchFamily="34" charset="0"/>
              </a:rPr>
              <a:t>for each element based on its </a:t>
            </a:r>
            <a:r>
              <a:rPr lang="en-TT" sz="2800" dirty="0" smtClean="0">
                <a:solidFill>
                  <a:srgbClr val="FF0000"/>
                </a:solidFill>
                <a:latin typeface="Arial" pitchFamily="34" charset="0"/>
                <a:cs typeface="Arial" pitchFamily="34" charset="0"/>
              </a:rPr>
              <a:t>location</a:t>
            </a:r>
            <a:r>
              <a:rPr lang="en-TT" sz="2800" dirty="0" smtClean="0">
                <a:solidFill>
                  <a:schemeClr val="tx1"/>
                </a:solidFill>
                <a:latin typeface="Arial" pitchFamily="34" charset="0"/>
                <a:cs typeface="Arial" pitchFamily="34" charset="0"/>
              </a:rPr>
              <a:t> in the Period Table of Elements. You will need to use the table in your textbook.</a:t>
            </a:r>
          </a:p>
          <a:p>
            <a:pPr algn="l"/>
            <a:endParaRPr lang="en-TT" sz="2800" dirty="0">
              <a:solidFill>
                <a:schemeClr val="tx1"/>
              </a:solidFill>
              <a:latin typeface="Arial" pitchFamily="34" charset="0"/>
              <a:cs typeface="Arial" pitchFamily="34" charset="0"/>
            </a:endParaRPr>
          </a:p>
          <a:p>
            <a:pPr algn="l"/>
            <a:r>
              <a:rPr lang="en-TT" sz="2800" dirty="0" smtClean="0">
                <a:solidFill>
                  <a:srgbClr val="FF0000"/>
                </a:solidFill>
                <a:latin typeface="Arial" pitchFamily="34" charset="0"/>
                <a:cs typeface="Arial" pitchFamily="34" charset="0"/>
              </a:rPr>
              <a:t>Barium</a:t>
            </a:r>
            <a:r>
              <a:rPr lang="en-TT" sz="2800" dirty="0" smtClean="0">
                <a:solidFill>
                  <a:schemeClr val="tx1"/>
                </a:solidFill>
                <a:latin typeface="Arial" pitchFamily="34" charset="0"/>
                <a:cs typeface="Arial" pitchFamily="34" charset="0"/>
              </a:rPr>
              <a:t> –</a:t>
            </a:r>
          </a:p>
          <a:p>
            <a:pPr algn="l"/>
            <a:endParaRPr lang="en-TT" sz="2800" dirty="0">
              <a:solidFill>
                <a:schemeClr val="tx1"/>
              </a:solidFill>
              <a:latin typeface="Arial" pitchFamily="34" charset="0"/>
              <a:cs typeface="Arial" pitchFamily="34" charset="0"/>
            </a:endParaRPr>
          </a:p>
          <a:p>
            <a:pPr algn="l"/>
            <a:r>
              <a:rPr lang="en-TT" sz="2800" dirty="0" smtClean="0">
                <a:solidFill>
                  <a:srgbClr val="FF0000"/>
                </a:solidFill>
                <a:latin typeface="Arial" pitchFamily="34" charset="0"/>
                <a:cs typeface="Arial" pitchFamily="34" charset="0"/>
              </a:rPr>
              <a:t>Lead</a:t>
            </a:r>
            <a:r>
              <a:rPr lang="en-TT" sz="2800" dirty="0" smtClean="0">
                <a:solidFill>
                  <a:schemeClr val="tx1"/>
                </a:solidFill>
                <a:latin typeface="Arial" pitchFamily="34" charset="0"/>
                <a:cs typeface="Arial" pitchFamily="34" charset="0"/>
              </a:rPr>
              <a:t> – </a:t>
            </a:r>
          </a:p>
          <a:p>
            <a:pPr algn="l"/>
            <a:endParaRPr lang="en-TT" sz="2800" dirty="0">
              <a:solidFill>
                <a:schemeClr val="tx1"/>
              </a:solidFill>
              <a:latin typeface="Arial" pitchFamily="34" charset="0"/>
              <a:cs typeface="Arial" pitchFamily="34" charset="0"/>
            </a:endParaRPr>
          </a:p>
          <a:p>
            <a:pPr algn="l"/>
            <a:r>
              <a:rPr lang="en-TT" sz="2800" dirty="0" smtClean="0">
                <a:solidFill>
                  <a:srgbClr val="FF0000"/>
                </a:solidFill>
                <a:latin typeface="Arial" pitchFamily="34" charset="0"/>
                <a:cs typeface="Arial" pitchFamily="34" charset="0"/>
              </a:rPr>
              <a:t>Bismuth</a:t>
            </a:r>
            <a:r>
              <a:rPr lang="en-TT" sz="2800" dirty="0" smtClean="0">
                <a:solidFill>
                  <a:schemeClr val="tx1"/>
                </a:solidFill>
                <a:latin typeface="Arial" pitchFamily="34" charset="0"/>
                <a:cs typeface="Arial" pitchFamily="34" charset="0"/>
              </a:rPr>
              <a:t> – </a:t>
            </a:r>
          </a:p>
          <a:p>
            <a:pPr algn="l"/>
            <a:endParaRPr lang="en-TT" sz="2800" dirty="0">
              <a:solidFill>
                <a:schemeClr val="tx1"/>
              </a:solidFill>
              <a:latin typeface="Arial" pitchFamily="34" charset="0"/>
              <a:cs typeface="Arial" pitchFamily="34" charset="0"/>
            </a:endParaRPr>
          </a:p>
          <a:p>
            <a:pPr algn="l"/>
            <a:r>
              <a:rPr lang="en-TT" sz="2800" dirty="0" smtClean="0">
                <a:solidFill>
                  <a:srgbClr val="FF0000"/>
                </a:solidFill>
                <a:latin typeface="Arial" pitchFamily="34" charset="0"/>
                <a:cs typeface="Arial" pitchFamily="34" charset="0"/>
              </a:rPr>
              <a:t>Potassium</a:t>
            </a:r>
            <a:r>
              <a:rPr lang="en-TT" sz="2800" dirty="0" smtClean="0">
                <a:solidFill>
                  <a:schemeClr val="tx1"/>
                </a:solidFill>
                <a:latin typeface="Arial" pitchFamily="34" charset="0"/>
                <a:cs typeface="Arial" pitchFamily="34" charset="0"/>
              </a:rPr>
              <a:t> - </a:t>
            </a:r>
          </a:p>
          <a:p>
            <a:pPr algn="l"/>
            <a:endParaRPr lang="en-TT" sz="28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2582504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anim calcmode="lin" valueType="num">
                                      <p:cBhvr>
                                        <p:cTn id="1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1000"/>
                                        <p:tgtEl>
                                          <p:spTgt spid="3">
                                            <p:txEl>
                                              <p:pRg st="6" end="6"/>
                                            </p:txEl>
                                          </p:spTgt>
                                        </p:tgtEl>
                                      </p:cBhvr>
                                    </p:animEffect>
                                    <p:anim calcmode="lin" valueType="num">
                                      <p:cBhvr>
                                        <p:cTn id="2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6" end="6"/>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1000"/>
                                        <p:tgtEl>
                                          <p:spTgt spid="3">
                                            <p:txEl>
                                              <p:pRg st="8" end="8"/>
                                            </p:txEl>
                                          </p:spTgt>
                                        </p:tgtEl>
                                      </p:cBhvr>
                                    </p:animEffect>
                                    <p:anim calcmode="lin" valueType="num">
                                      <p:cBhvr>
                                        <p:cTn id="2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512" y="3140968"/>
            <a:ext cx="8784976" cy="3539430"/>
          </a:xfrm>
          <a:prstGeom prst="rect">
            <a:avLst/>
          </a:prstGeom>
          <a:noFill/>
        </p:spPr>
        <p:txBody>
          <a:bodyPr wrap="square" rtlCol="0">
            <a:spAutoFit/>
          </a:bodyPr>
          <a:lstStyle/>
          <a:p>
            <a:pPr marL="457200" indent="-457200">
              <a:buFont typeface="Arial" pitchFamily="34" charset="0"/>
              <a:buChar char="•"/>
            </a:pPr>
            <a:r>
              <a:rPr lang="en-TT" sz="2800" dirty="0" smtClean="0">
                <a:solidFill>
                  <a:prstClr val="black"/>
                </a:solidFill>
                <a:latin typeface="Arial" pitchFamily="34" charset="0"/>
                <a:cs typeface="Arial" pitchFamily="34" charset="0"/>
              </a:rPr>
              <a:t>are </a:t>
            </a:r>
            <a:r>
              <a:rPr lang="en-TT" sz="2800" dirty="0" smtClean="0">
                <a:solidFill>
                  <a:srgbClr val="FF0000"/>
                </a:solidFill>
                <a:latin typeface="Arial" pitchFamily="34" charset="0"/>
                <a:cs typeface="Arial" pitchFamily="34" charset="0"/>
              </a:rPr>
              <a:t>soluble</a:t>
            </a:r>
            <a:r>
              <a:rPr lang="en-TT" sz="2800" dirty="0" smtClean="0">
                <a:solidFill>
                  <a:prstClr val="black"/>
                </a:solidFill>
                <a:latin typeface="Arial" pitchFamily="34" charset="0"/>
                <a:cs typeface="Arial" pitchFamily="34" charset="0"/>
              </a:rPr>
              <a:t> in </a:t>
            </a:r>
            <a:r>
              <a:rPr lang="en-TT" sz="2800" dirty="0" smtClean="0">
                <a:solidFill>
                  <a:srgbClr val="FF0000"/>
                </a:solidFill>
                <a:latin typeface="Arial" pitchFamily="34" charset="0"/>
                <a:cs typeface="Arial" pitchFamily="34" charset="0"/>
              </a:rPr>
              <a:t>non-polar</a:t>
            </a:r>
            <a:r>
              <a:rPr lang="en-TT" sz="2800" dirty="0" smtClean="0">
                <a:solidFill>
                  <a:prstClr val="black"/>
                </a:solidFill>
                <a:latin typeface="Arial" pitchFamily="34" charset="0"/>
                <a:cs typeface="Arial" pitchFamily="34" charset="0"/>
              </a:rPr>
              <a:t> solvents, e.g. </a:t>
            </a:r>
            <a:r>
              <a:rPr lang="en-TT" sz="2800" dirty="0" smtClean="0">
                <a:solidFill>
                  <a:srgbClr val="FF0000"/>
                </a:solidFill>
                <a:latin typeface="Arial" pitchFamily="34" charset="0"/>
                <a:cs typeface="Arial" pitchFamily="34" charset="0"/>
              </a:rPr>
              <a:t>organic solvents</a:t>
            </a:r>
          </a:p>
          <a:p>
            <a:pPr marL="457200" indent="-457200">
              <a:buFont typeface="Arial" pitchFamily="34" charset="0"/>
              <a:buChar char="•"/>
            </a:pPr>
            <a:endParaRPr lang="en-TT" sz="2800" dirty="0">
              <a:solidFill>
                <a:prstClr val="black"/>
              </a:solidFill>
              <a:latin typeface="Arial" pitchFamily="34" charset="0"/>
              <a:cs typeface="Arial" pitchFamily="34" charset="0"/>
            </a:endParaRPr>
          </a:p>
          <a:p>
            <a:pPr marL="457200" indent="-457200">
              <a:buFont typeface="Arial" pitchFamily="34" charset="0"/>
              <a:buChar char="•"/>
            </a:pPr>
            <a:r>
              <a:rPr lang="en-TT" sz="2800" dirty="0" smtClean="0">
                <a:solidFill>
                  <a:prstClr val="black"/>
                </a:solidFill>
                <a:latin typeface="Arial" pitchFamily="34" charset="0"/>
                <a:cs typeface="Arial" pitchFamily="34" charset="0"/>
              </a:rPr>
              <a:t>readily </a:t>
            </a:r>
            <a:r>
              <a:rPr lang="en-TT" sz="2800" dirty="0" smtClean="0">
                <a:solidFill>
                  <a:srgbClr val="FF0000"/>
                </a:solidFill>
                <a:latin typeface="Arial" pitchFamily="34" charset="0"/>
                <a:cs typeface="Arial" pitchFamily="34" charset="0"/>
              </a:rPr>
              <a:t>accept an electron </a:t>
            </a:r>
            <a:r>
              <a:rPr lang="en-TT" sz="2800" dirty="0" smtClean="0">
                <a:solidFill>
                  <a:prstClr val="black"/>
                </a:solidFill>
                <a:latin typeface="Arial" pitchFamily="34" charset="0"/>
                <a:cs typeface="Arial" pitchFamily="34" charset="0"/>
              </a:rPr>
              <a:t>to form non-metal anions with a charge of 1-, e.g. </a:t>
            </a:r>
            <a:r>
              <a:rPr lang="en-TT" sz="2800" dirty="0" smtClean="0">
                <a:solidFill>
                  <a:srgbClr val="FF0000"/>
                </a:solidFill>
                <a:latin typeface="Arial" pitchFamily="34" charset="0"/>
                <a:cs typeface="Arial" pitchFamily="34" charset="0"/>
              </a:rPr>
              <a:t>F</a:t>
            </a:r>
            <a:r>
              <a:rPr lang="en-TT" sz="2800" b="1" baseline="30000" dirty="0" smtClean="0">
                <a:solidFill>
                  <a:srgbClr val="FF0000"/>
                </a:solidFill>
                <a:latin typeface="Arial" pitchFamily="34" charset="0"/>
                <a:cs typeface="Arial" pitchFamily="34" charset="0"/>
              </a:rPr>
              <a:t>-</a:t>
            </a:r>
            <a:r>
              <a:rPr lang="en-TT" sz="2800" dirty="0" smtClean="0">
                <a:solidFill>
                  <a:srgbClr val="FF0000"/>
                </a:solidFill>
                <a:latin typeface="Arial" pitchFamily="34" charset="0"/>
                <a:cs typeface="Arial" pitchFamily="34" charset="0"/>
              </a:rPr>
              <a:t>, </a:t>
            </a:r>
            <a:r>
              <a:rPr lang="en-TT" sz="2800" dirty="0" err="1" smtClean="0">
                <a:solidFill>
                  <a:srgbClr val="FF0000"/>
                </a:solidFill>
                <a:latin typeface="Arial" pitchFamily="34" charset="0"/>
                <a:cs typeface="Arial" pitchFamily="34" charset="0"/>
              </a:rPr>
              <a:t>Cl</a:t>
            </a:r>
            <a:r>
              <a:rPr lang="en-TT" sz="2800" b="1" baseline="30000" dirty="0" smtClean="0">
                <a:solidFill>
                  <a:srgbClr val="FF0000"/>
                </a:solidFill>
                <a:latin typeface="Arial" pitchFamily="34" charset="0"/>
                <a:cs typeface="Arial" pitchFamily="34" charset="0"/>
              </a:rPr>
              <a:t>-</a:t>
            </a:r>
            <a:r>
              <a:rPr lang="en-TT" sz="2800" dirty="0" smtClean="0">
                <a:solidFill>
                  <a:srgbClr val="FF0000"/>
                </a:solidFill>
                <a:latin typeface="Arial" pitchFamily="34" charset="0"/>
                <a:cs typeface="Arial" pitchFamily="34" charset="0"/>
              </a:rPr>
              <a:t>, Br </a:t>
            </a:r>
            <a:r>
              <a:rPr lang="en-TT" sz="2800" b="1" baseline="30000" dirty="0" smtClean="0">
                <a:solidFill>
                  <a:srgbClr val="FF0000"/>
                </a:solidFill>
                <a:latin typeface="Arial" pitchFamily="34" charset="0"/>
                <a:cs typeface="Arial" pitchFamily="34" charset="0"/>
              </a:rPr>
              <a:t>-</a:t>
            </a:r>
          </a:p>
          <a:p>
            <a:pPr marL="457200" indent="-457200">
              <a:buFont typeface="Arial" pitchFamily="34" charset="0"/>
              <a:buChar char="•"/>
            </a:pPr>
            <a:endParaRPr lang="en-TT" sz="2800" dirty="0">
              <a:solidFill>
                <a:prstClr val="black"/>
              </a:solidFill>
              <a:latin typeface="Arial" pitchFamily="34" charset="0"/>
              <a:cs typeface="Arial" pitchFamily="34" charset="0"/>
            </a:endParaRPr>
          </a:p>
          <a:p>
            <a:pPr marL="457200" indent="-457200">
              <a:buFont typeface="Arial" pitchFamily="34" charset="0"/>
              <a:buChar char="•"/>
            </a:pPr>
            <a:r>
              <a:rPr lang="en-TT" sz="2800" dirty="0" smtClean="0">
                <a:solidFill>
                  <a:prstClr val="black"/>
                </a:solidFill>
                <a:latin typeface="Arial" pitchFamily="34" charset="0"/>
                <a:cs typeface="Arial" pitchFamily="34" charset="0"/>
              </a:rPr>
              <a:t>readily </a:t>
            </a:r>
            <a:r>
              <a:rPr lang="en-TT" sz="2800" dirty="0" smtClean="0">
                <a:solidFill>
                  <a:srgbClr val="FF0000"/>
                </a:solidFill>
                <a:latin typeface="Arial" pitchFamily="34" charset="0"/>
                <a:cs typeface="Arial" pitchFamily="34" charset="0"/>
              </a:rPr>
              <a:t>share an electron </a:t>
            </a:r>
            <a:r>
              <a:rPr lang="en-TT" sz="2800" dirty="0" smtClean="0">
                <a:solidFill>
                  <a:prstClr val="black"/>
                </a:solidFill>
                <a:latin typeface="Arial" pitchFamily="34" charset="0"/>
                <a:cs typeface="Arial" pitchFamily="34" charset="0"/>
              </a:rPr>
              <a:t>with other non-metal atoms</a:t>
            </a:r>
            <a:endParaRPr lang="en-TT" sz="2800" dirty="0">
              <a:solidFill>
                <a:prstClr val="black"/>
              </a:solidFill>
              <a:latin typeface="Arial" pitchFamily="34" charset="0"/>
              <a:cs typeface="Arial" pitchFamily="34" charset="0"/>
            </a:endParaRP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736" y="94668"/>
            <a:ext cx="4662704" cy="304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244730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850106"/>
          </a:xfrm>
        </p:spPr>
        <p:txBody>
          <a:bodyPr/>
          <a:lstStyle/>
          <a:p>
            <a:r>
              <a:rPr lang="en-TT" b="1" dirty="0" smtClean="0">
                <a:ln w="12700">
                  <a:solidFill>
                    <a:sysClr val="windowText" lastClr="000000"/>
                  </a:solidFill>
                  <a:prstDash val="solid"/>
                </a:ln>
                <a:solidFill>
                  <a:srgbClr val="C32796"/>
                </a:solidFill>
                <a:effectLst>
                  <a:outerShdw blurRad="41275" dist="20320" dir="1800000" algn="tl" rotWithShape="0">
                    <a:srgbClr val="000000">
                      <a:alpha val="40000"/>
                    </a:srgbClr>
                  </a:outerShdw>
                </a:effectLst>
                <a:latin typeface="Arial" pitchFamily="34" charset="0"/>
                <a:cs typeface="Arial" pitchFamily="34" charset="0"/>
              </a:rPr>
              <a:t>Periodicity in Group VII</a:t>
            </a:r>
            <a:endParaRPr lang="en-TT" b="1" dirty="0">
              <a:ln w="12700">
                <a:solidFill>
                  <a:sysClr val="windowText" lastClr="000000"/>
                </a:solidFill>
                <a:prstDash val="solid"/>
              </a:ln>
              <a:solidFill>
                <a:srgbClr val="C32796"/>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3" name="Content Placeholder 2"/>
          <p:cNvSpPr>
            <a:spLocks noGrp="1"/>
          </p:cNvSpPr>
          <p:nvPr>
            <p:ph idx="1"/>
          </p:nvPr>
        </p:nvSpPr>
        <p:spPr>
          <a:xfrm>
            <a:off x="323528" y="908720"/>
            <a:ext cx="5040560" cy="5688632"/>
          </a:xfrm>
        </p:spPr>
        <p:txBody>
          <a:bodyPr>
            <a:normAutofit lnSpcReduction="10000"/>
          </a:bodyPr>
          <a:lstStyle/>
          <a:p>
            <a:pPr marL="0" indent="0">
              <a:buNone/>
            </a:pPr>
            <a:r>
              <a:rPr lang="en-TT" sz="2800" dirty="0" smtClean="0">
                <a:latin typeface="Arial" pitchFamily="34" charset="0"/>
                <a:cs typeface="Arial" pitchFamily="34" charset="0"/>
              </a:rPr>
              <a:t>Elements in Group VII have very </a:t>
            </a:r>
            <a:r>
              <a:rPr lang="en-TT" sz="2800" dirty="0" smtClean="0">
                <a:solidFill>
                  <a:srgbClr val="FF0000"/>
                </a:solidFill>
                <a:latin typeface="Arial" pitchFamily="34" charset="0"/>
                <a:cs typeface="Arial" pitchFamily="34" charset="0"/>
              </a:rPr>
              <a:t>similar properties</a:t>
            </a:r>
            <a:r>
              <a:rPr lang="en-TT" sz="2800" dirty="0" smtClean="0">
                <a:latin typeface="Arial" pitchFamily="34" charset="0"/>
                <a:cs typeface="Arial" pitchFamily="34" charset="0"/>
              </a:rPr>
              <a:t> because their atoms all have </a:t>
            </a:r>
            <a:r>
              <a:rPr lang="en-TT" sz="2800" dirty="0" smtClean="0">
                <a:solidFill>
                  <a:srgbClr val="FF0000"/>
                </a:solidFill>
                <a:latin typeface="Arial" pitchFamily="34" charset="0"/>
                <a:cs typeface="Arial" pitchFamily="34" charset="0"/>
              </a:rPr>
              <a:t>seven valence electrons</a:t>
            </a:r>
            <a:r>
              <a:rPr lang="en-TT" sz="2800" dirty="0" smtClean="0">
                <a:latin typeface="Arial" pitchFamily="34" charset="0"/>
                <a:cs typeface="Arial" pitchFamily="34" charset="0"/>
              </a:rPr>
              <a:t>.</a:t>
            </a:r>
          </a:p>
          <a:p>
            <a:pPr marL="0" indent="0">
              <a:buNone/>
            </a:pPr>
            <a:endParaRPr lang="en-TT" sz="2800" dirty="0" smtClean="0">
              <a:latin typeface="Arial" pitchFamily="34" charset="0"/>
              <a:cs typeface="Arial" pitchFamily="34" charset="0"/>
            </a:endParaRPr>
          </a:p>
          <a:p>
            <a:pPr marL="0" indent="0">
              <a:buNone/>
            </a:pPr>
            <a:r>
              <a:rPr lang="en-TT" sz="2800" dirty="0" smtClean="0">
                <a:latin typeface="Arial" pitchFamily="34" charset="0"/>
                <a:cs typeface="Arial" pitchFamily="34" charset="0"/>
              </a:rPr>
              <a:t>As in Group II, as one </a:t>
            </a:r>
            <a:r>
              <a:rPr lang="en-TT" sz="2800" dirty="0" smtClean="0">
                <a:solidFill>
                  <a:srgbClr val="FF0000"/>
                </a:solidFill>
                <a:latin typeface="Arial" pitchFamily="34" charset="0"/>
                <a:cs typeface="Arial" pitchFamily="34" charset="0"/>
              </a:rPr>
              <a:t>moves down Group VII</a:t>
            </a:r>
            <a:r>
              <a:rPr lang="en-TT" sz="2800" dirty="0" smtClean="0">
                <a:latin typeface="Arial" pitchFamily="34" charset="0"/>
                <a:cs typeface="Arial" pitchFamily="34" charset="0"/>
              </a:rPr>
              <a:t> the number of </a:t>
            </a:r>
            <a:r>
              <a:rPr lang="en-TT" sz="2800" dirty="0" smtClean="0">
                <a:solidFill>
                  <a:srgbClr val="FF0000"/>
                </a:solidFill>
                <a:latin typeface="Arial" pitchFamily="34" charset="0"/>
                <a:cs typeface="Arial" pitchFamily="34" charset="0"/>
              </a:rPr>
              <a:t>occupied shells increases</a:t>
            </a:r>
            <a:r>
              <a:rPr lang="en-TT" sz="2800" dirty="0" smtClean="0">
                <a:latin typeface="Arial" pitchFamily="34" charset="0"/>
                <a:cs typeface="Arial" pitchFamily="34" charset="0"/>
              </a:rPr>
              <a:t>. In this group, however, the </a:t>
            </a:r>
            <a:r>
              <a:rPr lang="en-TT" sz="2800" dirty="0" smtClean="0">
                <a:solidFill>
                  <a:srgbClr val="FF0000"/>
                </a:solidFill>
                <a:latin typeface="Arial" pitchFamily="34" charset="0"/>
                <a:cs typeface="Arial" pitchFamily="34" charset="0"/>
              </a:rPr>
              <a:t>greater the ‘shielding’ effect </a:t>
            </a:r>
            <a:r>
              <a:rPr lang="en-TT" sz="2800" dirty="0" smtClean="0">
                <a:latin typeface="Arial" pitchFamily="34" charset="0"/>
                <a:cs typeface="Arial" pitchFamily="34" charset="0"/>
              </a:rPr>
              <a:t>the </a:t>
            </a:r>
            <a:r>
              <a:rPr lang="en-TT" sz="2800" dirty="0" smtClean="0">
                <a:solidFill>
                  <a:srgbClr val="FF0000"/>
                </a:solidFill>
                <a:latin typeface="Arial" pitchFamily="34" charset="0"/>
                <a:cs typeface="Arial" pitchFamily="34" charset="0"/>
              </a:rPr>
              <a:t>less readily </a:t>
            </a:r>
            <a:r>
              <a:rPr lang="en-TT" sz="2800" dirty="0" smtClean="0">
                <a:latin typeface="Arial" pitchFamily="34" charset="0"/>
                <a:cs typeface="Arial" pitchFamily="34" charset="0"/>
              </a:rPr>
              <a:t>the atom will </a:t>
            </a:r>
            <a:r>
              <a:rPr lang="en-TT" sz="2800" dirty="0" smtClean="0">
                <a:solidFill>
                  <a:srgbClr val="FF0000"/>
                </a:solidFill>
                <a:latin typeface="Arial" pitchFamily="34" charset="0"/>
                <a:cs typeface="Arial" pitchFamily="34" charset="0"/>
              </a:rPr>
              <a:t>gain an electron </a:t>
            </a:r>
            <a:r>
              <a:rPr lang="en-TT" sz="2800" dirty="0" smtClean="0">
                <a:latin typeface="Arial" pitchFamily="34" charset="0"/>
                <a:cs typeface="Arial" pitchFamily="34" charset="0"/>
              </a:rPr>
              <a:t>into its valence shell to form an </a:t>
            </a:r>
            <a:r>
              <a:rPr lang="en-TT" sz="2800" dirty="0" smtClean="0">
                <a:solidFill>
                  <a:srgbClr val="FF0000"/>
                </a:solidFill>
                <a:latin typeface="Arial" pitchFamily="34" charset="0"/>
                <a:cs typeface="Arial" pitchFamily="34" charset="0"/>
              </a:rPr>
              <a:t>ion</a:t>
            </a:r>
            <a:r>
              <a:rPr lang="en-TT" sz="2800" dirty="0" smtClean="0">
                <a:latin typeface="Arial" pitchFamily="34" charset="0"/>
                <a:cs typeface="Arial" pitchFamily="34" charset="0"/>
              </a:rPr>
              <a:t>.</a:t>
            </a: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908720"/>
            <a:ext cx="2592288" cy="5832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230888" y="1698248"/>
            <a:ext cx="864096" cy="400110"/>
          </a:xfrm>
          <a:prstGeom prst="rect">
            <a:avLst/>
          </a:prstGeom>
          <a:solidFill>
            <a:schemeClr val="bg1"/>
          </a:solidFill>
          <a:ln>
            <a:solidFill>
              <a:schemeClr val="tx1"/>
            </a:solidFill>
          </a:ln>
        </p:spPr>
        <p:txBody>
          <a:bodyPr wrap="square" rtlCol="0">
            <a:spAutoFit/>
          </a:bodyPr>
          <a:lstStyle/>
          <a:p>
            <a:r>
              <a:rPr lang="en-TT" sz="2000" dirty="0" smtClean="0">
                <a:solidFill>
                  <a:prstClr val="black"/>
                </a:solidFill>
                <a:latin typeface="Arial" pitchFamily="34" charset="0"/>
                <a:cs typeface="Arial" pitchFamily="34" charset="0"/>
              </a:rPr>
              <a:t>(2, 7)</a:t>
            </a:r>
            <a:endParaRPr lang="en-TT" sz="2000" dirty="0">
              <a:solidFill>
                <a:prstClr val="black"/>
              </a:solidFill>
              <a:latin typeface="Arial" pitchFamily="34" charset="0"/>
              <a:cs typeface="Arial" pitchFamily="34" charset="0"/>
            </a:endParaRPr>
          </a:p>
        </p:txBody>
      </p:sp>
      <p:sp>
        <p:nvSpPr>
          <p:cNvPr id="6" name="TextBox 5"/>
          <p:cNvSpPr txBox="1"/>
          <p:nvPr/>
        </p:nvSpPr>
        <p:spPr>
          <a:xfrm>
            <a:off x="6954857" y="2894020"/>
            <a:ext cx="1217543" cy="400110"/>
          </a:xfrm>
          <a:prstGeom prst="rect">
            <a:avLst/>
          </a:prstGeom>
          <a:solidFill>
            <a:schemeClr val="bg1"/>
          </a:solidFill>
          <a:ln>
            <a:solidFill>
              <a:schemeClr val="tx1"/>
            </a:solidFill>
          </a:ln>
        </p:spPr>
        <p:txBody>
          <a:bodyPr wrap="square" rtlCol="0">
            <a:spAutoFit/>
          </a:bodyPr>
          <a:lstStyle/>
          <a:p>
            <a:r>
              <a:rPr lang="en-TT" sz="2000" dirty="0" smtClean="0">
                <a:solidFill>
                  <a:prstClr val="black"/>
                </a:solidFill>
                <a:latin typeface="Arial" pitchFamily="34" charset="0"/>
                <a:cs typeface="Arial" pitchFamily="34" charset="0"/>
              </a:rPr>
              <a:t>(2, 8, 7)</a:t>
            </a:r>
            <a:endParaRPr lang="en-TT" sz="2000" dirty="0">
              <a:solidFill>
                <a:prstClr val="black"/>
              </a:solidFill>
              <a:latin typeface="Arial" pitchFamily="34" charset="0"/>
              <a:cs typeface="Arial" pitchFamily="34" charset="0"/>
            </a:endParaRPr>
          </a:p>
        </p:txBody>
      </p:sp>
      <p:sp>
        <p:nvSpPr>
          <p:cNvPr id="7" name="TextBox 6"/>
          <p:cNvSpPr txBox="1"/>
          <p:nvPr/>
        </p:nvSpPr>
        <p:spPr>
          <a:xfrm>
            <a:off x="6592113" y="4005064"/>
            <a:ext cx="1580288" cy="400110"/>
          </a:xfrm>
          <a:prstGeom prst="rect">
            <a:avLst/>
          </a:prstGeom>
          <a:solidFill>
            <a:schemeClr val="bg1"/>
          </a:solidFill>
          <a:ln>
            <a:solidFill>
              <a:schemeClr val="tx1"/>
            </a:solidFill>
          </a:ln>
        </p:spPr>
        <p:txBody>
          <a:bodyPr wrap="square" rtlCol="0">
            <a:spAutoFit/>
          </a:bodyPr>
          <a:lstStyle/>
          <a:p>
            <a:r>
              <a:rPr lang="en-TT" sz="2000" dirty="0" smtClean="0">
                <a:solidFill>
                  <a:prstClr val="black"/>
                </a:solidFill>
                <a:latin typeface="Arial" pitchFamily="34" charset="0"/>
                <a:cs typeface="Arial" pitchFamily="34" charset="0"/>
              </a:rPr>
              <a:t>(2, 8, 18,  7)</a:t>
            </a:r>
            <a:endParaRPr lang="en-TT" sz="2000" dirty="0">
              <a:solidFill>
                <a:prstClr val="black"/>
              </a:solidFill>
              <a:latin typeface="Arial" pitchFamily="34" charset="0"/>
              <a:cs typeface="Arial" pitchFamily="34" charset="0"/>
            </a:endParaRPr>
          </a:p>
        </p:txBody>
      </p:sp>
      <p:sp>
        <p:nvSpPr>
          <p:cNvPr id="8" name="TextBox 7"/>
          <p:cNvSpPr txBox="1"/>
          <p:nvPr/>
        </p:nvSpPr>
        <p:spPr>
          <a:xfrm>
            <a:off x="6603317" y="5180439"/>
            <a:ext cx="2012335" cy="400110"/>
          </a:xfrm>
          <a:prstGeom prst="rect">
            <a:avLst/>
          </a:prstGeom>
          <a:solidFill>
            <a:schemeClr val="bg1"/>
          </a:solidFill>
          <a:ln>
            <a:solidFill>
              <a:schemeClr val="tx1"/>
            </a:solidFill>
          </a:ln>
        </p:spPr>
        <p:txBody>
          <a:bodyPr wrap="square" rtlCol="0">
            <a:spAutoFit/>
          </a:bodyPr>
          <a:lstStyle/>
          <a:p>
            <a:r>
              <a:rPr lang="en-TT" sz="2000" dirty="0" smtClean="0">
                <a:solidFill>
                  <a:prstClr val="black"/>
                </a:solidFill>
                <a:latin typeface="Arial" pitchFamily="34" charset="0"/>
                <a:cs typeface="Arial" pitchFamily="34" charset="0"/>
              </a:rPr>
              <a:t>(2, 8, 18, 18, 7)</a:t>
            </a:r>
            <a:endParaRPr lang="en-TT" sz="2000" dirty="0">
              <a:solidFill>
                <a:prstClr val="black"/>
              </a:solidFill>
              <a:latin typeface="Arial" pitchFamily="34" charset="0"/>
              <a:cs typeface="Arial" pitchFamily="34" charset="0"/>
            </a:endParaRPr>
          </a:p>
        </p:txBody>
      </p:sp>
      <p:sp>
        <p:nvSpPr>
          <p:cNvPr id="9" name="TextBox 8"/>
          <p:cNvSpPr txBox="1"/>
          <p:nvPr/>
        </p:nvSpPr>
        <p:spPr>
          <a:xfrm>
            <a:off x="6592113" y="6341258"/>
            <a:ext cx="2399488" cy="400110"/>
          </a:xfrm>
          <a:prstGeom prst="rect">
            <a:avLst/>
          </a:prstGeom>
          <a:solidFill>
            <a:schemeClr val="bg1"/>
          </a:solidFill>
          <a:ln>
            <a:solidFill>
              <a:schemeClr val="tx1"/>
            </a:solidFill>
          </a:ln>
        </p:spPr>
        <p:txBody>
          <a:bodyPr wrap="square" rtlCol="0">
            <a:spAutoFit/>
          </a:bodyPr>
          <a:lstStyle/>
          <a:p>
            <a:r>
              <a:rPr lang="en-TT" sz="2000" dirty="0" smtClean="0">
                <a:solidFill>
                  <a:prstClr val="black"/>
                </a:solidFill>
                <a:latin typeface="Arial" pitchFamily="34" charset="0"/>
                <a:cs typeface="Arial" pitchFamily="34" charset="0"/>
              </a:rPr>
              <a:t>(2, 8, 18, 32, 18,  7)</a:t>
            </a:r>
            <a:endParaRPr lang="en-TT" sz="2000"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292254413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850106"/>
          </a:xfrm>
        </p:spPr>
        <p:txBody>
          <a:bodyPr/>
          <a:lstStyle/>
          <a:p>
            <a:r>
              <a:rPr lang="en-TT" b="1" dirty="0" smtClean="0">
                <a:ln w="12700">
                  <a:solidFill>
                    <a:sysClr val="windowText" lastClr="000000"/>
                  </a:solidFill>
                  <a:prstDash val="solid"/>
                </a:ln>
                <a:solidFill>
                  <a:srgbClr val="C32796"/>
                </a:solidFill>
                <a:effectLst>
                  <a:outerShdw blurRad="41275" dist="20320" dir="1800000" algn="tl" rotWithShape="0">
                    <a:srgbClr val="000000">
                      <a:alpha val="40000"/>
                    </a:srgbClr>
                  </a:outerShdw>
                </a:effectLst>
                <a:latin typeface="Arial" pitchFamily="34" charset="0"/>
                <a:cs typeface="Arial" pitchFamily="34" charset="0"/>
              </a:rPr>
              <a:t>Periodicity in Group VII</a:t>
            </a:r>
            <a:endParaRPr lang="en-TT" b="1" dirty="0">
              <a:ln w="12700">
                <a:solidFill>
                  <a:sysClr val="windowText" lastClr="000000"/>
                </a:solidFill>
                <a:prstDash val="solid"/>
              </a:ln>
              <a:solidFill>
                <a:srgbClr val="C32796"/>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3" name="Content Placeholder 2"/>
          <p:cNvSpPr>
            <a:spLocks noGrp="1"/>
          </p:cNvSpPr>
          <p:nvPr>
            <p:ph idx="1"/>
          </p:nvPr>
        </p:nvSpPr>
        <p:spPr>
          <a:xfrm>
            <a:off x="467544" y="945302"/>
            <a:ext cx="5400600" cy="5796065"/>
          </a:xfrm>
        </p:spPr>
        <p:txBody>
          <a:bodyPr>
            <a:normAutofit/>
          </a:bodyPr>
          <a:lstStyle/>
          <a:p>
            <a:pPr marL="0" indent="0">
              <a:buNone/>
            </a:pPr>
            <a:r>
              <a:rPr lang="en-TT" sz="2800" dirty="0" smtClean="0">
                <a:latin typeface="Arial" pitchFamily="34" charset="0"/>
                <a:cs typeface="Arial" pitchFamily="34" charset="0"/>
              </a:rPr>
              <a:t>The </a:t>
            </a:r>
            <a:r>
              <a:rPr lang="en-TT" sz="2800" dirty="0" smtClean="0">
                <a:solidFill>
                  <a:srgbClr val="FF0000"/>
                </a:solidFill>
                <a:latin typeface="Arial" pitchFamily="34" charset="0"/>
                <a:cs typeface="Arial" pitchFamily="34" charset="0"/>
              </a:rPr>
              <a:t>smaller the atom</a:t>
            </a:r>
            <a:r>
              <a:rPr lang="en-TT" sz="2800" dirty="0" smtClean="0">
                <a:latin typeface="Arial" pitchFamily="34" charset="0"/>
                <a:cs typeface="Arial" pitchFamily="34" charset="0"/>
              </a:rPr>
              <a:t>, the </a:t>
            </a:r>
            <a:r>
              <a:rPr lang="en-TT" sz="2800" dirty="0" smtClean="0">
                <a:solidFill>
                  <a:srgbClr val="FF0000"/>
                </a:solidFill>
                <a:latin typeface="Arial" pitchFamily="34" charset="0"/>
                <a:cs typeface="Arial" pitchFamily="34" charset="0"/>
              </a:rPr>
              <a:t>more readily it ionises </a:t>
            </a:r>
            <a:r>
              <a:rPr lang="en-TT" sz="2800" dirty="0" smtClean="0">
                <a:latin typeface="Arial" pitchFamily="34" charset="0"/>
                <a:cs typeface="Arial" pitchFamily="34" charset="0"/>
              </a:rPr>
              <a:t>and the </a:t>
            </a:r>
            <a:r>
              <a:rPr lang="en-TT" sz="2800" dirty="0" smtClean="0">
                <a:solidFill>
                  <a:srgbClr val="FF0000"/>
                </a:solidFill>
                <a:latin typeface="Arial" pitchFamily="34" charset="0"/>
                <a:cs typeface="Arial" pitchFamily="34" charset="0"/>
              </a:rPr>
              <a:t>more reactive </a:t>
            </a:r>
            <a:r>
              <a:rPr lang="en-TT" sz="2800" dirty="0" smtClean="0">
                <a:latin typeface="Arial" pitchFamily="34" charset="0"/>
                <a:cs typeface="Arial" pitchFamily="34" charset="0"/>
              </a:rPr>
              <a:t>it is. The </a:t>
            </a:r>
            <a:r>
              <a:rPr lang="en-TT" sz="2800" dirty="0" smtClean="0">
                <a:solidFill>
                  <a:srgbClr val="FF0000"/>
                </a:solidFill>
                <a:latin typeface="Arial" pitchFamily="34" charset="0"/>
                <a:cs typeface="Arial" pitchFamily="34" charset="0"/>
              </a:rPr>
              <a:t>reactivity</a:t>
            </a:r>
            <a:r>
              <a:rPr lang="en-TT" sz="2800" dirty="0" smtClean="0">
                <a:latin typeface="Arial" pitchFamily="34" charset="0"/>
                <a:cs typeface="Arial" pitchFamily="34" charset="0"/>
              </a:rPr>
              <a:t> of the non-metals in Group VII therefore </a:t>
            </a:r>
            <a:r>
              <a:rPr lang="en-TT" sz="2800" dirty="0" smtClean="0">
                <a:solidFill>
                  <a:srgbClr val="FF0000"/>
                </a:solidFill>
                <a:latin typeface="Arial" pitchFamily="34" charset="0"/>
                <a:cs typeface="Arial" pitchFamily="34" charset="0"/>
              </a:rPr>
              <a:t>increases </a:t>
            </a:r>
            <a:r>
              <a:rPr lang="en-TT" sz="2800" dirty="0" smtClean="0">
                <a:latin typeface="Arial" pitchFamily="34" charset="0"/>
                <a:cs typeface="Arial" pitchFamily="34" charset="0"/>
              </a:rPr>
              <a:t>as one </a:t>
            </a:r>
            <a:r>
              <a:rPr lang="en-TT" sz="2800" dirty="0" smtClean="0">
                <a:solidFill>
                  <a:srgbClr val="FF0000"/>
                </a:solidFill>
                <a:latin typeface="Arial" pitchFamily="34" charset="0"/>
                <a:cs typeface="Arial" pitchFamily="34" charset="0"/>
              </a:rPr>
              <a:t>moves up the group </a:t>
            </a:r>
            <a:r>
              <a:rPr lang="en-TT" sz="2800" dirty="0" smtClean="0">
                <a:latin typeface="Arial" pitchFamily="34" charset="0"/>
                <a:cs typeface="Arial" pitchFamily="34" charset="0"/>
              </a:rPr>
              <a:t>as does their </a:t>
            </a:r>
            <a:r>
              <a:rPr lang="en-TT" sz="2800" dirty="0" smtClean="0">
                <a:solidFill>
                  <a:srgbClr val="FF0000"/>
                </a:solidFill>
                <a:latin typeface="Arial" pitchFamily="34" charset="0"/>
                <a:cs typeface="Arial" pitchFamily="34" charset="0"/>
              </a:rPr>
              <a:t>non-metallic</a:t>
            </a:r>
            <a:r>
              <a:rPr lang="en-TT" sz="2800" dirty="0" smtClean="0">
                <a:latin typeface="Arial" pitchFamily="34" charset="0"/>
                <a:cs typeface="Arial" pitchFamily="34" charset="0"/>
              </a:rPr>
              <a:t> nature.</a:t>
            </a:r>
          </a:p>
          <a:p>
            <a:pPr marL="0" indent="0">
              <a:buNone/>
            </a:pPr>
            <a:endParaRPr lang="en-TT" sz="2800" dirty="0" smtClean="0">
              <a:latin typeface="Arial" pitchFamily="34" charset="0"/>
              <a:cs typeface="Arial" pitchFamily="34" charset="0"/>
            </a:endParaRPr>
          </a:p>
          <a:p>
            <a:pPr marL="0" indent="0">
              <a:buNone/>
            </a:pPr>
            <a:r>
              <a:rPr lang="en-TT" sz="2800" dirty="0" smtClean="0">
                <a:solidFill>
                  <a:srgbClr val="FF0000"/>
                </a:solidFill>
                <a:latin typeface="Arial" pitchFamily="34" charset="0"/>
                <a:cs typeface="Arial" pitchFamily="34" charset="0"/>
              </a:rPr>
              <a:t>Fluorine (F) </a:t>
            </a:r>
            <a:r>
              <a:rPr lang="en-TT" sz="2800" dirty="0" smtClean="0">
                <a:latin typeface="Arial" pitchFamily="34" charset="0"/>
                <a:cs typeface="Arial" pitchFamily="34" charset="0"/>
              </a:rPr>
              <a:t>is the </a:t>
            </a:r>
            <a:r>
              <a:rPr lang="en-TT" sz="2800" dirty="0" smtClean="0">
                <a:solidFill>
                  <a:srgbClr val="FF0000"/>
                </a:solidFill>
                <a:latin typeface="Arial" pitchFamily="34" charset="0"/>
                <a:cs typeface="Arial" pitchFamily="34" charset="0"/>
              </a:rPr>
              <a:t>most reactive </a:t>
            </a:r>
            <a:r>
              <a:rPr lang="en-TT" sz="2800" dirty="0" smtClean="0">
                <a:latin typeface="Arial" pitchFamily="34" charset="0"/>
                <a:cs typeface="Arial" pitchFamily="34" charset="0"/>
              </a:rPr>
              <a:t>element and </a:t>
            </a:r>
            <a:r>
              <a:rPr lang="en-TT" sz="2800" dirty="0" smtClean="0">
                <a:solidFill>
                  <a:srgbClr val="FF0000"/>
                </a:solidFill>
                <a:latin typeface="Arial" pitchFamily="34" charset="0"/>
                <a:cs typeface="Arial" pitchFamily="34" charset="0"/>
              </a:rPr>
              <a:t>astatine (At) </a:t>
            </a:r>
            <a:r>
              <a:rPr lang="en-TT" sz="2800" dirty="0" smtClean="0">
                <a:latin typeface="Arial" pitchFamily="34" charset="0"/>
                <a:cs typeface="Arial" pitchFamily="34" charset="0"/>
              </a:rPr>
              <a:t>is the </a:t>
            </a:r>
            <a:r>
              <a:rPr lang="en-TT" sz="2800" dirty="0" smtClean="0">
                <a:solidFill>
                  <a:srgbClr val="FF0000"/>
                </a:solidFill>
                <a:latin typeface="Arial" pitchFamily="34" charset="0"/>
                <a:cs typeface="Arial" pitchFamily="34" charset="0"/>
              </a:rPr>
              <a:t>least reactive </a:t>
            </a:r>
            <a:r>
              <a:rPr lang="en-TT" sz="2800" dirty="0" smtClean="0">
                <a:latin typeface="Arial" pitchFamily="34" charset="0"/>
                <a:cs typeface="Arial" pitchFamily="34" charset="0"/>
              </a:rPr>
              <a:t>element in Group VII.</a:t>
            </a:r>
            <a:endParaRPr lang="en-TT" sz="2800" dirty="0">
              <a:latin typeface="Arial" pitchFamily="34" charset="0"/>
              <a:cs typeface="Arial" pitchFamily="34" charset="0"/>
            </a:endParaRPr>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68" y="980728"/>
            <a:ext cx="2487562" cy="4975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561577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62000"/>
            <a:ext cx="9144000" cy="792087"/>
          </a:xfrm>
        </p:spPr>
        <p:txBody>
          <a:bodyPr>
            <a:noAutofit/>
          </a:bodyPr>
          <a:lstStyle/>
          <a:p>
            <a:r>
              <a:rPr lang="en-TT" sz="4000" b="1" dirty="0" smtClean="0">
                <a:ln w="12700">
                  <a:solidFill>
                    <a:sysClr val="windowText" lastClr="000000"/>
                  </a:solidFill>
                  <a:prstDash val="solid"/>
                </a:ln>
                <a:solidFill>
                  <a:schemeClr val="accent4">
                    <a:lumMod val="75000"/>
                  </a:schemeClr>
                </a:solidFill>
                <a:effectLst>
                  <a:outerShdw blurRad="41275" dist="20320" dir="1800000" algn="tl" rotWithShape="0">
                    <a:srgbClr val="000000">
                      <a:alpha val="40000"/>
                    </a:srgbClr>
                  </a:outerShdw>
                </a:effectLst>
                <a:latin typeface="Arial" pitchFamily="34" charset="0"/>
                <a:cs typeface="Arial" pitchFamily="34" charset="0"/>
              </a:rPr>
              <a:t>Trends </a:t>
            </a:r>
            <a:r>
              <a:rPr lang="en-TT" sz="4000" b="1" dirty="0" smtClean="0">
                <a:ln w="12700">
                  <a:solidFill>
                    <a:sysClr val="windowText" lastClr="000000"/>
                  </a:solidFill>
                  <a:prstDash val="solid"/>
                </a:ln>
                <a:solidFill>
                  <a:schemeClr val="accent4">
                    <a:lumMod val="75000"/>
                  </a:schemeClr>
                </a:solidFill>
                <a:effectLst>
                  <a:outerShdw blurRad="41275" dist="20320" dir="1800000" algn="tl" rotWithShape="0">
                    <a:srgbClr val="000000">
                      <a:alpha val="40000"/>
                    </a:srgbClr>
                  </a:outerShdw>
                </a:effectLst>
                <a:latin typeface="Arial" pitchFamily="34" charset="0"/>
                <a:cs typeface="Arial" pitchFamily="34" charset="0"/>
              </a:rPr>
              <a:t>in Atomic </a:t>
            </a:r>
            <a:r>
              <a:rPr lang="en-TT" sz="4000" b="1" dirty="0" smtClean="0">
                <a:ln w="12700">
                  <a:solidFill>
                    <a:sysClr val="windowText" lastClr="000000"/>
                  </a:solidFill>
                  <a:prstDash val="solid"/>
                </a:ln>
                <a:solidFill>
                  <a:schemeClr val="accent4">
                    <a:lumMod val="75000"/>
                  </a:schemeClr>
                </a:solidFill>
                <a:effectLst>
                  <a:outerShdw blurRad="41275" dist="20320" dir="1800000" algn="tl" rotWithShape="0">
                    <a:srgbClr val="000000">
                      <a:alpha val="40000"/>
                    </a:srgbClr>
                  </a:outerShdw>
                </a:effectLst>
                <a:latin typeface="Arial" pitchFamily="34" charset="0"/>
                <a:cs typeface="Arial" pitchFamily="34" charset="0"/>
              </a:rPr>
              <a:t>Radii &amp; </a:t>
            </a:r>
            <a:r>
              <a:rPr lang="en-TT" sz="4000" b="1" dirty="0" smtClean="0">
                <a:ln w="12700">
                  <a:solidFill>
                    <a:sysClr val="windowText" lastClr="000000"/>
                  </a:solidFill>
                  <a:prstDash val="solid"/>
                </a:ln>
                <a:solidFill>
                  <a:schemeClr val="accent4">
                    <a:lumMod val="75000"/>
                  </a:schemeClr>
                </a:solidFill>
                <a:effectLst>
                  <a:outerShdw blurRad="41275" dist="20320" dir="1800000" algn="tl" rotWithShape="0">
                    <a:srgbClr val="000000">
                      <a:alpha val="40000"/>
                    </a:srgbClr>
                  </a:outerShdw>
                </a:effectLst>
                <a:latin typeface="Arial" pitchFamily="34" charset="0"/>
                <a:cs typeface="Arial" pitchFamily="34" charset="0"/>
              </a:rPr>
              <a:t>Electronegativity </a:t>
            </a:r>
            <a:r>
              <a:rPr lang="en-TT" sz="4000" b="1" dirty="0" smtClean="0">
                <a:ln w="12700">
                  <a:solidFill>
                    <a:sysClr val="windowText" lastClr="000000"/>
                  </a:solidFill>
                  <a:prstDash val="solid"/>
                </a:ln>
                <a:solidFill>
                  <a:schemeClr val="accent4">
                    <a:lumMod val="75000"/>
                  </a:schemeClr>
                </a:solidFill>
                <a:effectLst>
                  <a:outerShdw blurRad="41275" dist="20320" dir="1800000" algn="tl" rotWithShape="0">
                    <a:srgbClr val="000000">
                      <a:alpha val="40000"/>
                    </a:srgbClr>
                  </a:outerShdw>
                </a:effectLst>
                <a:latin typeface="Arial" pitchFamily="34" charset="0"/>
                <a:cs typeface="Arial" pitchFamily="34" charset="0"/>
              </a:rPr>
              <a:t> </a:t>
            </a:r>
            <a:r>
              <a:rPr lang="en-TT" sz="4000" b="1" dirty="0" smtClean="0">
                <a:ln w="12700">
                  <a:solidFill>
                    <a:sysClr val="windowText" lastClr="000000"/>
                  </a:solidFill>
                  <a:prstDash val="solid"/>
                </a:ln>
                <a:solidFill>
                  <a:schemeClr val="accent4">
                    <a:lumMod val="75000"/>
                  </a:schemeClr>
                </a:solidFill>
                <a:effectLst>
                  <a:outerShdw blurRad="41275" dist="20320" dir="1800000" algn="tl" rotWithShape="0">
                    <a:srgbClr val="000000">
                      <a:alpha val="40000"/>
                    </a:srgbClr>
                  </a:outerShdw>
                </a:effectLst>
                <a:latin typeface="Arial" pitchFamily="34" charset="0"/>
                <a:cs typeface="Arial" pitchFamily="34" charset="0"/>
              </a:rPr>
              <a:t/>
            </a:r>
            <a:br>
              <a:rPr lang="en-TT" sz="4000" b="1" dirty="0" smtClean="0">
                <a:ln w="12700">
                  <a:solidFill>
                    <a:sysClr val="windowText" lastClr="000000"/>
                  </a:solidFill>
                  <a:prstDash val="solid"/>
                </a:ln>
                <a:solidFill>
                  <a:schemeClr val="accent4">
                    <a:lumMod val="75000"/>
                  </a:schemeClr>
                </a:solidFill>
                <a:effectLst>
                  <a:outerShdw blurRad="41275" dist="20320" dir="1800000" algn="tl" rotWithShape="0">
                    <a:srgbClr val="000000">
                      <a:alpha val="40000"/>
                    </a:srgbClr>
                  </a:outerShdw>
                </a:effectLst>
                <a:latin typeface="Arial" pitchFamily="34" charset="0"/>
                <a:cs typeface="Arial" pitchFamily="34" charset="0"/>
              </a:rPr>
            </a:br>
            <a:endParaRPr lang="en-TT" sz="4000" b="1" dirty="0">
              <a:ln w="12700">
                <a:solidFill>
                  <a:sysClr val="windowText" lastClr="000000"/>
                </a:solidFill>
                <a:prstDash val="solid"/>
              </a:ln>
              <a:solidFill>
                <a:schemeClr val="accent4">
                  <a:lumMod val="75000"/>
                </a:schemeClr>
              </a:solidFill>
              <a:effectLst>
                <a:outerShdw blurRad="41275" dist="20320" dir="1800000" algn="tl" rotWithShape="0">
                  <a:srgbClr val="000000">
                    <a:alpha val="40000"/>
                  </a:srgbClr>
                </a:outerShdw>
              </a:effectLst>
              <a:latin typeface="Arial" pitchFamily="34" charset="0"/>
              <a:cs typeface="Arial"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479046"/>
            <a:ext cx="8763000" cy="5302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212460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792087"/>
          </a:xfrm>
        </p:spPr>
        <p:txBody>
          <a:bodyPr>
            <a:noAutofit/>
          </a:bodyPr>
          <a:lstStyle/>
          <a:p>
            <a:r>
              <a:rPr lang="en-TT" sz="4000" b="1" dirty="0" smtClean="0">
                <a:ln w="12700">
                  <a:solidFill>
                    <a:sysClr val="windowText" lastClr="000000"/>
                  </a:solidFill>
                  <a:prstDash val="solid"/>
                </a:ln>
                <a:solidFill>
                  <a:schemeClr val="accent4">
                    <a:lumMod val="75000"/>
                  </a:schemeClr>
                </a:solidFill>
                <a:effectLst>
                  <a:outerShdw blurRad="41275" dist="20320" dir="1800000" algn="tl" rotWithShape="0">
                    <a:srgbClr val="000000">
                      <a:alpha val="40000"/>
                    </a:srgbClr>
                  </a:outerShdw>
                </a:effectLst>
                <a:latin typeface="Arial" pitchFamily="34" charset="0"/>
                <a:cs typeface="Arial" pitchFamily="34" charset="0"/>
              </a:rPr>
              <a:t>Trend in Atomic Radii Down Groups</a:t>
            </a:r>
            <a:endParaRPr lang="en-TT" sz="4000" b="1" dirty="0">
              <a:ln w="12700">
                <a:solidFill>
                  <a:sysClr val="windowText" lastClr="000000"/>
                </a:solidFill>
                <a:prstDash val="solid"/>
              </a:ln>
              <a:solidFill>
                <a:schemeClr val="accent4">
                  <a:lumMod val="75000"/>
                </a:schemeClr>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3" name="TextBox 2"/>
          <p:cNvSpPr txBox="1"/>
          <p:nvPr/>
        </p:nvSpPr>
        <p:spPr>
          <a:xfrm>
            <a:off x="96982" y="5715000"/>
            <a:ext cx="8991600" cy="954107"/>
          </a:xfrm>
          <a:prstGeom prst="rect">
            <a:avLst/>
          </a:prstGeom>
          <a:noFill/>
        </p:spPr>
        <p:txBody>
          <a:bodyPr wrap="square" rtlCol="0">
            <a:spAutoFit/>
          </a:bodyPr>
          <a:lstStyle/>
          <a:p>
            <a:r>
              <a:rPr lang="en-TT" sz="2800" dirty="0" smtClean="0">
                <a:solidFill>
                  <a:prstClr val="black"/>
                </a:solidFill>
                <a:latin typeface="Arial" pitchFamily="34" charset="0"/>
                <a:cs typeface="Arial" pitchFamily="34" charset="0"/>
              </a:rPr>
              <a:t>Question: What is the trend in atomic radius? Suggest a reason for this trend.</a:t>
            </a:r>
            <a:endParaRPr lang="en-TT" sz="2800" dirty="0">
              <a:solidFill>
                <a:prstClr val="black"/>
              </a:solidFill>
              <a:latin typeface="Arial" pitchFamily="34" charset="0"/>
              <a:cs typeface="Arial"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762000"/>
            <a:ext cx="80772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972264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792087"/>
          </a:xfrm>
        </p:spPr>
        <p:txBody>
          <a:bodyPr>
            <a:noAutofit/>
          </a:bodyPr>
          <a:lstStyle/>
          <a:p>
            <a:r>
              <a:rPr lang="en-TT" sz="4000" b="1" dirty="0" smtClean="0">
                <a:ln w="12700">
                  <a:solidFill>
                    <a:sysClr val="windowText" lastClr="000000"/>
                  </a:solidFill>
                  <a:prstDash val="solid"/>
                </a:ln>
                <a:solidFill>
                  <a:schemeClr val="accent4">
                    <a:lumMod val="75000"/>
                  </a:schemeClr>
                </a:solidFill>
                <a:effectLst>
                  <a:outerShdw blurRad="41275" dist="20320" dir="1800000" algn="tl" rotWithShape="0">
                    <a:srgbClr val="000000">
                      <a:alpha val="40000"/>
                    </a:srgbClr>
                  </a:outerShdw>
                </a:effectLst>
                <a:latin typeface="Arial" pitchFamily="34" charset="0"/>
                <a:cs typeface="Arial" pitchFamily="34" charset="0"/>
              </a:rPr>
              <a:t>Trend in Atomic Radii Down Groups</a:t>
            </a:r>
            <a:endParaRPr lang="en-TT" sz="4000" b="1" dirty="0">
              <a:ln w="12700">
                <a:solidFill>
                  <a:sysClr val="windowText" lastClr="000000"/>
                </a:solidFill>
                <a:prstDash val="solid"/>
              </a:ln>
              <a:solidFill>
                <a:schemeClr val="accent4">
                  <a:lumMod val="75000"/>
                </a:schemeClr>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3" name="TextBox 2"/>
          <p:cNvSpPr txBox="1"/>
          <p:nvPr/>
        </p:nvSpPr>
        <p:spPr>
          <a:xfrm>
            <a:off x="152400" y="5114484"/>
            <a:ext cx="8991600" cy="1569660"/>
          </a:xfrm>
          <a:prstGeom prst="rect">
            <a:avLst/>
          </a:prstGeom>
          <a:noFill/>
        </p:spPr>
        <p:txBody>
          <a:bodyPr wrap="square" rtlCol="0">
            <a:spAutoFit/>
          </a:bodyPr>
          <a:lstStyle/>
          <a:p>
            <a:r>
              <a:rPr lang="en-TT" sz="2400" dirty="0" smtClean="0">
                <a:solidFill>
                  <a:prstClr val="black"/>
                </a:solidFill>
                <a:latin typeface="Arial" pitchFamily="34" charset="0"/>
                <a:cs typeface="Arial" pitchFamily="34" charset="0"/>
              </a:rPr>
              <a:t>Answer: The atomic radius increases down the group because </a:t>
            </a:r>
            <a:r>
              <a:rPr lang="en-TT" sz="2400" dirty="0">
                <a:solidFill>
                  <a:prstClr val="black"/>
                </a:solidFill>
                <a:latin typeface="Arial" pitchFamily="34" charset="0"/>
                <a:cs typeface="Arial" pitchFamily="34" charset="0"/>
              </a:rPr>
              <a:t>new </a:t>
            </a:r>
            <a:r>
              <a:rPr lang="en-TT" sz="2400" dirty="0" smtClean="0">
                <a:solidFill>
                  <a:prstClr val="black"/>
                </a:solidFill>
                <a:latin typeface="Arial" pitchFamily="34" charset="0"/>
                <a:cs typeface="Arial" pitchFamily="34" charset="0"/>
              </a:rPr>
              <a:t>shells </a:t>
            </a:r>
            <a:r>
              <a:rPr lang="en-TT" sz="2400" dirty="0">
                <a:solidFill>
                  <a:prstClr val="black"/>
                </a:solidFill>
                <a:latin typeface="Arial" pitchFamily="34" charset="0"/>
                <a:cs typeface="Arial" pitchFamily="34" charset="0"/>
              </a:rPr>
              <a:t>are being added as we move down the group and the </a:t>
            </a:r>
            <a:r>
              <a:rPr lang="en-TT" sz="2400" dirty="0" smtClean="0">
                <a:solidFill>
                  <a:prstClr val="black"/>
                </a:solidFill>
                <a:latin typeface="Arial" pitchFamily="34" charset="0"/>
                <a:cs typeface="Arial" pitchFamily="34" charset="0"/>
              </a:rPr>
              <a:t>electrons are further </a:t>
            </a:r>
            <a:r>
              <a:rPr lang="en-TT" sz="2400" dirty="0">
                <a:solidFill>
                  <a:prstClr val="black"/>
                </a:solidFill>
                <a:latin typeface="Arial" pitchFamily="34" charset="0"/>
                <a:cs typeface="Arial" pitchFamily="34" charset="0"/>
              </a:rPr>
              <a:t>away from the nucleus so the attraction </a:t>
            </a:r>
            <a:r>
              <a:rPr lang="en-TT" sz="2400" dirty="0" smtClean="0">
                <a:solidFill>
                  <a:prstClr val="black"/>
                </a:solidFill>
                <a:latin typeface="Arial" pitchFamily="34" charset="0"/>
                <a:cs typeface="Arial" pitchFamily="34" charset="0"/>
              </a:rPr>
              <a:t>between </a:t>
            </a:r>
            <a:r>
              <a:rPr lang="en-TT" sz="2400" dirty="0">
                <a:solidFill>
                  <a:prstClr val="black"/>
                </a:solidFill>
                <a:latin typeface="Arial" pitchFamily="34" charset="0"/>
                <a:cs typeface="Arial" pitchFamily="34" charset="0"/>
              </a:rPr>
              <a:t>the nucleus and the electron is </a:t>
            </a:r>
            <a:r>
              <a:rPr lang="en-TT" sz="2400" dirty="0" smtClean="0">
                <a:solidFill>
                  <a:prstClr val="black"/>
                </a:solidFill>
                <a:latin typeface="Arial" pitchFamily="34" charset="0"/>
                <a:cs typeface="Arial" pitchFamily="34" charset="0"/>
              </a:rPr>
              <a:t>smaller.</a:t>
            </a:r>
            <a:endParaRPr lang="en-TT" sz="2400" dirty="0">
              <a:solidFill>
                <a:prstClr val="black"/>
              </a:solidFill>
              <a:latin typeface="Arial" pitchFamily="34" charset="0"/>
              <a:cs typeface="Arial"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768927"/>
            <a:ext cx="7086600" cy="43455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305986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792087"/>
          </a:xfrm>
        </p:spPr>
        <p:txBody>
          <a:bodyPr>
            <a:noAutofit/>
          </a:bodyPr>
          <a:lstStyle/>
          <a:p>
            <a:r>
              <a:rPr lang="en-TT" b="1" dirty="0" smtClean="0">
                <a:ln w="12700">
                  <a:solidFill>
                    <a:sysClr val="windowText" lastClr="000000"/>
                  </a:solidFill>
                  <a:prstDash val="solid"/>
                </a:ln>
                <a:solidFill>
                  <a:schemeClr val="accent1"/>
                </a:solidFill>
                <a:effectLst>
                  <a:outerShdw blurRad="41275" dist="20320" dir="1800000" algn="tl" rotWithShape="0">
                    <a:srgbClr val="000000">
                      <a:alpha val="40000"/>
                    </a:srgbClr>
                  </a:outerShdw>
                </a:effectLst>
                <a:latin typeface="Arial" pitchFamily="34" charset="0"/>
                <a:cs typeface="Arial" pitchFamily="34" charset="0"/>
              </a:rPr>
              <a:t>Trend in Electronegativity</a:t>
            </a:r>
            <a:endParaRPr lang="en-TT" b="1" dirty="0">
              <a:ln w="12700">
                <a:solidFill>
                  <a:sysClr val="windowText" lastClr="000000"/>
                </a:solidFill>
                <a:prstDash val="solid"/>
              </a:ln>
              <a:solidFill>
                <a:schemeClr val="accent1"/>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3" name="TextBox 2"/>
          <p:cNvSpPr txBox="1"/>
          <p:nvPr/>
        </p:nvSpPr>
        <p:spPr>
          <a:xfrm>
            <a:off x="152400" y="5867400"/>
            <a:ext cx="8991600" cy="830997"/>
          </a:xfrm>
          <a:prstGeom prst="rect">
            <a:avLst/>
          </a:prstGeom>
          <a:noFill/>
        </p:spPr>
        <p:txBody>
          <a:bodyPr wrap="square" rtlCol="0">
            <a:spAutoFit/>
          </a:bodyPr>
          <a:lstStyle/>
          <a:p>
            <a:r>
              <a:rPr lang="en-TT" sz="2400" dirty="0">
                <a:solidFill>
                  <a:prstClr val="black"/>
                </a:solidFill>
                <a:latin typeface="Arial" pitchFamily="34" charset="0"/>
                <a:cs typeface="Arial" pitchFamily="34" charset="0"/>
              </a:rPr>
              <a:t>Electronegativity the amount of pull that one atom exerts on the electrons that it is sharing with other atoms</a:t>
            </a:r>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787400"/>
            <a:ext cx="8763000" cy="50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ounded Rectangle 3"/>
          <p:cNvSpPr/>
          <p:nvPr/>
        </p:nvSpPr>
        <p:spPr>
          <a:xfrm>
            <a:off x="152400" y="5638800"/>
            <a:ext cx="2590800" cy="2286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T">
              <a:solidFill>
                <a:prstClr val="white"/>
              </a:solidFill>
            </a:endParaRPr>
          </a:p>
        </p:txBody>
      </p:sp>
      <p:sp>
        <p:nvSpPr>
          <p:cNvPr id="5" name="Rounded Rectangle 4"/>
          <p:cNvSpPr/>
          <p:nvPr/>
        </p:nvSpPr>
        <p:spPr>
          <a:xfrm>
            <a:off x="6400800" y="787400"/>
            <a:ext cx="2743200" cy="2794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T"/>
          </a:p>
        </p:txBody>
      </p:sp>
    </p:spTree>
    <p:extLst>
      <p:ext uri="{BB962C8B-B14F-4D97-AF65-F5344CB8AC3E}">
        <p14:creationId xmlns:p14="http://schemas.microsoft.com/office/powerpoint/2010/main" val="134509999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52400"/>
            <a:ext cx="9144000" cy="792087"/>
          </a:xfrm>
        </p:spPr>
        <p:txBody>
          <a:bodyPr>
            <a:noAutofit/>
          </a:bodyPr>
          <a:lstStyle/>
          <a:p>
            <a:r>
              <a:rPr lang="en-TT" b="1" dirty="0" smtClean="0">
                <a:ln w="12700">
                  <a:solidFill>
                    <a:sysClr val="windowText" lastClr="000000"/>
                  </a:solidFill>
                  <a:prstDash val="solid"/>
                </a:ln>
                <a:solidFill>
                  <a:schemeClr val="accent1"/>
                </a:solidFill>
                <a:effectLst>
                  <a:outerShdw blurRad="41275" dist="20320" dir="1800000" algn="tl" rotWithShape="0">
                    <a:srgbClr val="000000">
                      <a:alpha val="40000"/>
                    </a:srgbClr>
                  </a:outerShdw>
                </a:effectLst>
                <a:latin typeface="Arial" pitchFamily="34" charset="0"/>
                <a:cs typeface="Arial" pitchFamily="34" charset="0"/>
              </a:rPr>
              <a:t>Trend in Electronegativity</a:t>
            </a:r>
            <a:endParaRPr lang="en-TT" b="1" dirty="0">
              <a:ln w="12700">
                <a:solidFill>
                  <a:sysClr val="windowText" lastClr="000000"/>
                </a:solidFill>
                <a:prstDash val="solid"/>
              </a:ln>
              <a:solidFill>
                <a:schemeClr val="accent1"/>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3" name="TextBox 2"/>
          <p:cNvSpPr txBox="1"/>
          <p:nvPr/>
        </p:nvSpPr>
        <p:spPr>
          <a:xfrm>
            <a:off x="41564" y="6026497"/>
            <a:ext cx="8991600" cy="830997"/>
          </a:xfrm>
          <a:prstGeom prst="rect">
            <a:avLst/>
          </a:prstGeom>
          <a:noFill/>
        </p:spPr>
        <p:txBody>
          <a:bodyPr wrap="square" rtlCol="0">
            <a:spAutoFit/>
          </a:bodyPr>
          <a:lstStyle/>
          <a:p>
            <a:r>
              <a:rPr lang="en-TT" sz="2400" dirty="0" smtClean="0">
                <a:solidFill>
                  <a:prstClr val="black"/>
                </a:solidFill>
                <a:latin typeface="Arial" pitchFamily="34" charset="0"/>
                <a:cs typeface="Arial" pitchFamily="34" charset="0"/>
              </a:rPr>
              <a:t>Question: What is the trend in electronegativity? Suggest a reason for this trend.</a:t>
            </a:r>
            <a:endParaRPr lang="en-TT" sz="2400" dirty="0">
              <a:solidFill>
                <a:prstClr val="black"/>
              </a:solidFill>
              <a:latin typeface="Arial" pitchFamily="34" charset="0"/>
              <a:cs typeface="Arial" pitchFamily="34"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981111"/>
            <a:ext cx="8839200" cy="5038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449822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792087"/>
          </a:xfrm>
        </p:spPr>
        <p:txBody>
          <a:bodyPr>
            <a:noAutofit/>
          </a:bodyPr>
          <a:lstStyle/>
          <a:p>
            <a:r>
              <a:rPr lang="en-TT" b="1" dirty="0" smtClean="0">
                <a:ln w="12700">
                  <a:solidFill>
                    <a:sysClr val="windowText" lastClr="000000"/>
                  </a:solidFill>
                  <a:prstDash val="solid"/>
                </a:ln>
                <a:solidFill>
                  <a:schemeClr val="accent1"/>
                </a:solidFill>
                <a:effectLst>
                  <a:outerShdw blurRad="41275" dist="20320" dir="1800000" algn="tl" rotWithShape="0">
                    <a:srgbClr val="000000">
                      <a:alpha val="40000"/>
                    </a:srgbClr>
                  </a:outerShdw>
                </a:effectLst>
                <a:latin typeface="Arial" pitchFamily="34" charset="0"/>
                <a:cs typeface="Arial" pitchFamily="34" charset="0"/>
              </a:rPr>
              <a:t>Trend in Electronegativity</a:t>
            </a:r>
            <a:endParaRPr lang="en-TT" b="1" dirty="0">
              <a:ln w="12700">
                <a:solidFill>
                  <a:sysClr val="windowText" lastClr="000000"/>
                </a:solidFill>
                <a:prstDash val="solid"/>
              </a:ln>
              <a:solidFill>
                <a:schemeClr val="accent1"/>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3" name="TextBox 2"/>
          <p:cNvSpPr txBox="1"/>
          <p:nvPr/>
        </p:nvSpPr>
        <p:spPr>
          <a:xfrm>
            <a:off x="152400" y="762000"/>
            <a:ext cx="8991600" cy="6093976"/>
          </a:xfrm>
          <a:prstGeom prst="rect">
            <a:avLst/>
          </a:prstGeom>
          <a:noFill/>
        </p:spPr>
        <p:txBody>
          <a:bodyPr wrap="square" rtlCol="0">
            <a:spAutoFit/>
          </a:bodyPr>
          <a:lstStyle/>
          <a:p>
            <a:r>
              <a:rPr lang="en-TT" sz="2600" dirty="0" smtClean="0">
                <a:solidFill>
                  <a:prstClr val="black"/>
                </a:solidFill>
                <a:latin typeface="Arial" pitchFamily="34" charset="0"/>
                <a:cs typeface="Arial" pitchFamily="34" charset="0"/>
              </a:rPr>
              <a:t>When </a:t>
            </a:r>
            <a:r>
              <a:rPr lang="en-TT" sz="2600" dirty="0">
                <a:solidFill>
                  <a:prstClr val="black"/>
                </a:solidFill>
                <a:latin typeface="Arial" pitchFamily="34" charset="0"/>
                <a:cs typeface="Arial" pitchFamily="34" charset="0"/>
              </a:rPr>
              <a:t>you go from one atom to another down a group, you are adding one more energy level of electrons for each period. </a:t>
            </a:r>
            <a:endParaRPr lang="en-TT" sz="2600" dirty="0" smtClean="0">
              <a:solidFill>
                <a:prstClr val="black"/>
              </a:solidFill>
              <a:latin typeface="Arial" pitchFamily="34" charset="0"/>
              <a:cs typeface="Arial" pitchFamily="34" charset="0"/>
            </a:endParaRPr>
          </a:p>
          <a:p>
            <a:endParaRPr lang="en-TT" sz="2600" dirty="0">
              <a:solidFill>
                <a:prstClr val="black"/>
              </a:solidFill>
              <a:latin typeface="Arial" pitchFamily="34" charset="0"/>
              <a:cs typeface="Arial" pitchFamily="34" charset="0"/>
            </a:endParaRPr>
          </a:p>
          <a:p>
            <a:r>
              <a:rPr lang="en-TT" sz="2600" dirty="0" smtClean="0">
                <a:solidFill>
                  <a:prstClr val="black"/>
                </a:solidFill>
                <a:latin typeface="Arial" pitchFamily="34" charset="0"/>
                <a:cs typeface="Arial" pitchFamily="34" charset="0"/>
              </a:rPr>
              <a:t>The </a:t>
            </a:r>
            <a:r>
              <a:rPr lang="en-TT" sz="2600" dirty="0">
                <a:solidFill>
                  <a:prstClr val="black"/>
                </a:solidFill>
                <a:latin typeface="Arial" pitchFamily="34" charset="0"/>
                <a:cs typeface="Arial" pitchFamily="34" charset="0"/>
              </a:rPr>
              <a:t>increased shielding nearly balances the increased nuclear charge and the predominant factor is the number of energy levels that are used by the electrons. </a:t>
            </a:r>
            <a:endParaRPr lang="en-TT" sz="2600" dirty="0" smtClean="0">
              <a:solidFill>
                <a:prstClr val="black"/>
              </a:solidFill>
              <a:latin typeface="Arial" pitchFamily="34" charset="0"/>
              <a:cs typeface="Arial" pitchFamily="34" charset="0"/>
            </a:endParaRPr>
          </a:p>
          <a:p>
            <a:endParaRPr lang="en-TT" sz="2600" dirty="0">
              <a:solidFill>
                <a:prstClr val="black"/>
              </a:solidFill>
              <a:latin typeface="Arial" pitchFamily="34" charset="0"/>
              <a:cs typeface="Arial" pitchFamily="34" charset="0"/>
            </a:endParaRPr>
          </a:p>
          <a:p>
            <a:r>
              <a:rPr lang="en-TT" sz="2600" dirty="0" smtClean="0">
                <a:solidFill>
                  <a:prstClr val="black"/>
                </a:solidFill>
                <a:latin typeface="Arial" pitchFamily="34" charset="0"/>
                <a:cs typeface="Arial" pitchFamily="34" charset="0"/>
              </a:rPr>
              <a:t>So </a:t>
            </a:r>
            <a:r>
              <a:rPr lang="en-TT" sz="2600" dirty="0">
                <a:solidFill>
                  <a:prstClr val="black"/>
                </a:solidFill>
                <a:latin typeface="Arial" pitchFamily="34" charset="0"/>
                <a:cs typeface="Arial" pitchFamily="34" charset="0"/>
              </a:rPr>
              <a:t>as you go from fluorine to chlorine to bromine and so on down the periodic table, the electrons are further away from the nucleus and better shielded from the nuclear charge and thus not as attracted to the nucleus. </a:t>
            </a:r>
            <a:endParaRPr lang="en-TT" sz="2600" dirty="0" smtClean="0">
              <a:solidFill>
                <a:prstClr val="black"/>
              </a:solidFill>
              <a:latin typeface="Arial" pitchFamily="34" charset="0"/>
              <a:cs typeface="Arial" pitchFamily="34" charset="0"/>
            </a:endParaRPr>
          </a:p>
          <a:p>
            <a:endParaRPr lang="en-TT" sz="2600" dirty="0">
              <a:solidFill>
                <a:prstClr val="black"/>
              </a:solidFill>
              <a:latin typeface="Arial" pitchFamily="34" charset="0"/>
              <a:cs typeface="Arial" pitchFamily="34" charset="0"/>
            </a:endParaRPr>
          </a:p>
          <a:p>
            <a:r>
              <a:rPr lang="en-TT" sz="2600" dirty="0" smtClean="0">
                <a:solidFill>
                  <a:prstClr val="black"/>
                </a:solidFill>
                <a:latin typeface="Arial" pitchFamily="34" charset="0"/>
                <a:cs typeface="Arial" pitchFamily="34" charset="0"/>
              </a:rPr>
              <a:t>For </a:t>
            </a:r>
            <a:r>
              <a:rPr lang="en-TT" sz="2600" dirty="0">
                <a:solidFill>
                  <a:prstClr val="black"/>
                </a:solidFill>
                <a:latin typeface="Arial" pitchFamily="34" charset="0"/>
                <a:cs typeface="Arial" pitchFamily="34" charset="0"/>
              </a:rPr>
              <a:t>that reason the electronegativity decreases as you go down the periodic table.</a:t>
            </a:r>
          </a:p>
        </p:txBody>
      </p:sp>
    </p:spTree>
    <p:extLst>
      <p:ext uri="{BB962C8B-B14F-4D97-AF65-F5344CB8AC3E}">
        <p14:creationId xmlns:p14="http://schemas.microsoft.com/office/powerpoint/2010/main" val="251184164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824" y="34636"/>
            <a:ext cx="8229600" cy="652516"/>
          </a:xfrm>
        </p:spPr>
        <p:txBody>
          <a:bodyPr>
            <a:normAutofit fontScale="90000"/>
          </a:bodyPr>
          <a:lstStyle/>
          <a:p>
            <a:r>
              <a:rPr lang="en-TT" b="1" dirty="0" smtClean="0">
                <a:ln w="12700">
                  <a:solidFill>
                    <a:sysClr val="windowText" lastClr="000000"/>
                  </a:solidFill>
                  <a:prstDash val="solid"/>
                </a:ln>
                <a:solidFill>
                  <a:srgbClr val="CC0099"/>
                </a:solidFill>
                <a:effectLst>
                  <a:outerShdw blurRad="41275" dist="20320" dir="1800000" algn="tl" rotWithShape="0">
                    <a:srgbClr val="000000">
                      <a:alpha val="40000"/>
                    </a:srgbClr>
                  </a:outerShdw>
                </a:effectLst>
                <a:latin typeface="Arial" pitchFamily="34" charset="0"/>
                <a:cs typeface="Arial" pitchFamily="34" charset="0"/>
              </a:rPr>
              <a:t>Summary</a:t>
            </a:r>
            <a:endParaRPr lang="en-TT" b="1" dirty="0">
              <a:ln w="12700">
                <a:solidFill>
                  <a:sysClr val="windowText" lastClr="000000"/>
                </a:solidFill>
                <a:prstDash val="solid"/>
              </a:ln>
              <a:solidFill>
                <a:srgbClr val="CC0099"/>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3" name="Content Placeholder 2"/>
          <p:cNvSpPr>
            <a:spLocks noGrp="1"/>
          </p:cNvSpPr>
          <p:nvPr>
            <p:ph idx="1"/>
          </p:nvPr>
        </p:nvSpPr>
        <p:spPr>
          <a:xfrm>
            <a:off x="376301" y="3366655"/>
            <a:ext cx="8424936" cy="3491345"/>
          </a:xfrm>
        </p:spPr>
        <p:txBody>
          <a:bodyPr>
            <a:normAutofit fontScale="92500" lnSpcReduction="10000"/>
          </a:bodyPr>
          <a:lstStyle/>
          <a:p>
            <a:pPr marL="0" indent="0">
              <a:buNone/>
            </a:pPr>
            <a:r>
              <a:rPr lang="en-TT" sz="2400" dirty="0" smtClean="0">
                <a:latin typeface="Arial" pitchFamily="34" charset="0"/>
                <a:cs typeface="Arial" pitchFamily="34" charset="0"/>
              </a:rPr>
              <a:t>In this lesson we learnt about:</a:t>
            </a:r>
          </a:p>
          <a:p>
            <a:pPr marL="0" indent="0">
              <a:buNone/>
            </a:pPr>
            <a:endParaRPr lang="en-TT" sz="2400" dirty="0" smtClean="0">
              <a:latin typeface="Arial" pitchFamily="34" charset="0"/>
              <a:cs typeface="Arial" pitchFamily="34" charset="0"/>
            </a:endParaRPr>
          </a:p>
          <a:p>
            <a:r>
              <a:rPr lang="en-TT" sz="2400" dirty="0" smtClean="0">
                <a:latin typeface="Arial" pitchFamily="34" charset="0"/>
                <a:cs typeface="Arial" pitchFamily="34" charset="0"/>
              </a:rPr>
              <a:t>The history of the development of the Periodic Table.</a:t>
            </a:r>
          </a:p>
          <a:p>
            <a:endParaRPr lang="en-TT" sz="2400" dirty="0" smtClean="0">
              <a:latin typeface="Arial" pitchFamily="34" charset="0"/>
              <a:cs typeface="Arial" pitchFamily="34" charset="0"/>
            </a:endParaRPr>
          </a:p>
          <a:p>
            <a:r>
              <a:rPr lang="en-TT" sz="2400" dirty="0" smtClean="0">
                <a:latin typeface="Arial" pitchFamily="34" charset="0"/>
                <a:cs typeface="Arial" pitchFamily="34" charset="0"/>
              </a:rPr>
              <a:t>Arrangement of elements in the Periodic Table into Groups &amp; Periods.</a:t>
            </a:r>
          </a:p>
          <a:p>
            <a:endParaRPr lang="en-TT" sz="2400" dirty="0" smtClean="0">
              <a:latin typeface="Arial" pitchFamily="34" charset="0"/>
              <a:cs typeface="Arial" pitchFamily="34" charset="0"/>
            </a:endParaRPr>
          </a:p>
          <a:p>
            <a:r>
              <a:rPr lang="en-TT" sz="2400" dirty="0" smtClean="0">
                <a:latin typeface="Arial" pitchFamily="34" charset="0"/>
                <a:cs typeface="Arial" pitchFamily="34" charset="0"/>
              </a:rPr>
              <a:t>Symbols and representation of elements from atomic numbers 1-20</a:t>
            </a:r>
            <a:endParaRPr lang="en-TT" sz="2800" dirty="0" smtClean="0">
              <a:latin typeface="Arial" pitchFamily="34" charset="0"/>
              <a:cs typeface="Arial" pitchFamily="34" charset="0"/>
            </a:endParaRPr>
          </a:p>
        </p:txBody>
      </p:sp>
      <p:pic>
        <p:nvPicPr>
          <p:cNvPr id="1843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0968" y="676106"/>
            <a:ext cx="2895601" cy="2676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ounded Rectangle 3"/>
          <p:cNvSpPr/>
          <p:nvPr/>
        </p:nvSpPr>
        <p:spPr>
          <a:xfrm>
            <a:off x="2683769" y="3208784"/>
            <a:ext cx="3810000" cy="14401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T">
              <a:solidFill>
                <a:prstClr val="white"/>
              </a:solidFill>
            </a:endParaRPr>
          </a:p>
        </p:txBody>
      </p:sp>
    </p:spTree>
    <p:extLst>
      <p:ext uri="{BB962C8B-B14F-4D97-AF65-F5344CB8AC3E}">
        <p14:creationId xmlns:p14="http://schemas.microsoft.com/office/powerpoint/2010/main" val="2344978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ircle(in)">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circle(in)">
                                      <p:cBhvr>
                                        <p:cTn id="22"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47708" y="188640"/>
            <a:ext cx="7772400" cy="1470025"/>
          </a:xfrm>
        </p:spPr>
        <p:txBody>
          <a:bodyPr>
            <a:noAutofit/>
          </a:bodyPr>
          <a:lstStyle/>
          <a:p>
            <a:r>
              <a:rPr lang="en-TT" sz="5400" b="1" dirty="0" smtClean="0">
                <a:ln w="12700">
                  <a:solidFill>
                    <a:sysClr val="windowText" lastClr="000000"/>
                  </a:solidFill>
                  <a:prstDash val="solid"/>
                </a:ln>
                <a:solidFill>
                  <a:srgbClr val="0070C0"/>
                </a:solidFill>
                <a:effectLst>
                  <a:outerShdw blurRad="41275" dist="20320" dir="1800000" algn="tl" rotWithShape="0">
                    <a:srgbClr val="000000">
                      <a:alpha val="40000"/>
                    </a:srgbClr>
                  </a:outerShdw>
                </a:effectLst>
                <a:latin typeface="Arial" pitchFamily="34" charset="0"/>
                <a:cs typeface="Arial" pitchFamily="34" charset="0"/>
              </a:rPr>
              <a:t>The History of the Periodic Table</a:t>
            </a:r>
            <a:endParaRPr lang="en-TT" sz="5400" b="1" dirty="0">
              <a:ln w="12700">
                <a:solidFill>
                  <a:sysClr val="windowText" lastClr="000000"/>
                </a:solidFill>
                <a:prstDash val="solid"/>
              </a:ln>
              <a:solidFill>
                <a:srgbClr val="0070C0"/>
              </a:solidFill>
              <a:effectLst>
                <a:outerShdw blurRad="41275" dist="20320" dir="1800000" algn="tl" rotWithShape="0">
                  <a:srgbClr val="000000">
                    <a:alpha val="40000"/>
                  </a:srgbClr>
                </a:outerShdw>
              </a:effectLst>
              <a:latin typeface="Arial" pitchFamily="34" charset="0"/>
              <a:cs typeface="Arial" pitchFamily="34"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899026"/>
            <a:ext cx="2444308" cy="3072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7528" y="1899025"/>
            <a:ext cx="2104628" cy="307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79467" y="1916832"/>
            <a:ext cx="2174774" cy="3055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498379" y="5085182"/>
            <a:ext cx="1936949" cy="954107"/>
          </a:xfrm>
          <a:prstGeom prst="rect">
            <a:avLst/>
          </a:prstGeom>
          <a:noFill/>
          <a:ln>
            <a:solidFill>
              <a:schemeClr val="tx1"/>
            </a:solidFill>
          </a:ln>
        </p:spPr>
        <p:txBody>
          <a:bodyPr wrap="square" rtlCol="0">
            <a:spAutoFit/>
          </a:bodyPr>
          <a:lstStyle/>
          <a:p>
            <a:r>
              <a:rPr lang="en-TT" sz="2800" dirty="0" smtClean="0">
                <a:latin typeface="Arial" pitchFamily="34" charset="0"/>
                <a:cs typeface="Arial" pitchFamily="34" charset="0"/>
              </a:rPr>
              <a:t>Dimitri Mendeleev</a:t>
            </a:r>
            <a:endParaRPr lang="en-TT" sz="2800" dirty="0">
              <a:latin typeface="Arial" pitchFamily="34" charset="0"/>
              <a:cs typeface="Arial" pitchFamily="34" charset="0"/>
            </a:endParaRPr>
          </a:p>
        </p:txBody>
      </p:sp>
      <p:sp>
        <p:nvSpPr>
          <p:cNvPr id="10" name="TextBox 9"/>
          <p:cNvSpPr txBox="1"/>
          <p:nvPr/>
        </p:nvSpPr>
        <p:spPr>
          <a:xfrm>
            <a:off x="3768452" y="5100736"/>
            <a:ext cx="1822779" cy="954107"/>
          </a:xfrm>
          <a:prstGeom prst="rect">
            <a:avLst/>
          </a:prstGeom>
          <a:noFill/>
          <a:ln>
            <a:solidFill>
              <a:schemeClr val="tx1"/>
            </a:solidFill>
          </a:ln>
        </p:spPr>
        <p:txBody>
          <a:bodyPr wrap="square" rtlCol="0">
            <a:spAutoFit/>
          </a:bodyPr>
          <a:lstStyle/>
          <a:p>
            <a:r>
              <a:rPr lang="en-TT" sz="2800" dirty="0" smtClean="0">
                <a:latin typeface="Arial" pitchFamily="34" charset="0"/>
                <a:cs typeface="Arial" pitchFamily="34" charset="0"/>
              </a:rPr>
              <a:t>John Newlands</a:t>
            </a:r>
            <a:endParaRPr lang="en-TT" sz="2800" dirty="0">
              <a:latin typeface="Arial" pitchFamily="34" charset="0"/>
              <a:cs typeface="Arial" pitchFamily="34" charset="0"/>
            </a:endParaRPr>
          </a:p>
        </p:txBody>
      </p:sp>
      <p:sp>
        <p:nvSpPr>
          <p:cNvPr id="11" name="TextBox 10"/>
          <p:cNvSpPr txBox="1"/>
          <p:nvPr/>
        </p:nvSpPr>
        <p:spPr>
          <a:xfrm>
            <a:off x="611560" y="5141168"/>
            <a:ext cx="2088232" cy="1384995"/>
          </a:xfrm>
          <a:prstGeom prst="rect">
            <a:avLst/>
          </a:prstGeom>
          <a:noFill/>
          <a:ln>
            <a:solidFill>
              <a:schemeClr val="tx1"/>
            </a:solidFill>
          </a:ln>
        </p:spPr>
        <p:txBody>
          <a:bodyPr wrap="square" rtlCol="0">
            <a:spAutoFit/>
          </a:bodyPr>
          <a:lstStyle/>
          <a:p>
            <a:r>
              <a:rPr lang="en-TT" sz="2800" dirty="0" smtClean="0">
                <a:latin typeface="Arial" pitchFamily="34" charset="0"/>
                <a:cs typeface="Arial" pitchFamily="34" charset="0"/>
              </a:rPr>
              <a:t>Johann </a:t>
            </a:r>
          </a:p>
          <a:p>
            <a:r>
              <a:rPr lang="en-TT" sz="2800" dirty="0" smtClean="0">
                <a:latin typeface="Arial" pitchFamily="34" charset="0"/>
                <a:cs typeface="Arial" pitchFamily="34" charset="0"/>
              </a:rPr>
              <a:t>Wolfgang </a:t>
            </a:r>
          </a:p>
          <a:p>
            <a:r>
              <a:rPr lang="en-TT" sz="2800" dirty="0" err="1" smtClean="0">
                <a:latin typeface="Arial" pitchFamily="34" charset="0"/>
                <a:cs typeface="Arial" pitchFamily="34" charset="0"/>
              </a:rPr>
              <a:t>Dobereiner</a:t>
            </a:r>
            <a:endParaRPr lang="en-TT" sz="2800" dirty="0">
              <a:latin typeface="Arial" pitchFamily="34" charset="0"/>
              <a:cs typeface="Arial" pitchFamily="34" charset="0"/>
            </a:endParaRPr>
          </a:p>
        </p:txBody>
      </p:sp>
    </p:spTree>
    <p:extLst>
      <p:ext uri="{BB962C8B-B14F-4D97-AF65-F5344CB8AC3E}">
        <p14:creationId xmlns:p14="http://schemas.microsoft.com/office/powerpoint/2010/main" val="1633881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075"/>
                                        </p:tgtEl>
                                        <p:attrNameLst>
                                          <p:attrName>style.visibility</p:attrName>
                                        </p:attrNameLst>
                                      </p:cBhvr>
                                      <p:to>
                                        <p:strVal val="visible"/>
                                      </p:to>
                                    </p:set>
                                    <p:animEffect transition="in" filter="fade">
                                      <p:cBhvr>
                                        <p:cTn id="21" dur="1000"/>
                                        <p:tgtEl>
                                          <p:spTgt spid="3075"/>
                                        </p:tgtEl>
                                      </p:cBhvr>
                                    </p:animEffect>
                                    <p:anim calcmode="lin" valueType="num">
                                      <p:cBhvr>
                                        <p:cTn id="22" dur="1000" fill="hold"/>
                                        <p:tgtEl>
                                          <p:spTgt spid="3075"/>
                                        </p:tgtEl>
                                        <p:attrNameLst>
                                          <p:attrName>ppt_x</p:attrName>
                                        </p:attrNameLst>
                                      </p:cBhvr>
                                      <p:tavLst>
                                        <p:tav tm="0">
                                          <p:val>
                                            <p:strVal val="#ppt_x"/>
                                          </p:val>
                                        </p:tav>
                                        <p:tav tm="100000">
                                          <p:val>
                                            <p:strVal val="#ppt_x"/>
                                          </p:val>
                                        </p:tav>
                                      </p:tavLst>
                                    </p:anim>
                                    <p:anim calcmode="lin" valueType="num">
                                      <p:cBhvr>
                                        <p:cTn id="23" dur="1000" fill="hold"/>
                                        <p:tgtEl>
                                          <p:spTgt spid="307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076"/>
                                        </p:tgtEl>
                                        <p:attrNameLst>
                                          <p:attrName>style.visibility</p:attrName>
                                        </p:attrNameLst>
                                      </p:cBhvr>
                                      <p:to>
                                        <p:strVal val="visible"/>
                                      </p:to>
                                    </p:set>
                                    <p:animEffect transition="in" filter="fade">
                                      <p:cBhvr>
                                        <p:cTn id="35" dur="1000"/>
                                        <p:tgtEl>
                                          <p:spTgt spid="3076"/>
                                        </p:tgtEl>
                                      </p:cBhvr>
                                    </p:animEffect>
                                    <p:anim calcmode="lin" valueType="num">
                                      <p:cBhvr>
                                        <p:cTn id="36" dur="1000" fill="hold"/>
                                        <p:tgtEl>
                                          <p:spTgt spid="3076"/>
                                        </p:tgtEl>
                                        <p:attrNameLst>
                                          <p:attrName>ppt_x</p:attrName>
                                        </p:attrNameLst>
                                      </p:cBhvr>
                                      <p:tavLst>
                                        <p:tav tm="0">
                                          <p:val>
                                            <p:strVal val="#ppt_x"/>
                                          </p:val>
                                        </p:tav>
                                        <p:tav tm="100000">
                                          <p:val>
                                            <p:strVal val="#ppt_x"/>
                                          </p:val>
                                        </p:tav>
                                      </p:tavLst>
                                    </p:anim>
                                    <p:anim calcmode="lin" valueType="num">
                                      <p:cBhvr>
                                        <p:cTn id="37" dur="1000" fill="hold"/>
                                        <p:tgtEl>
                                          <p:spTgt spid="307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1000"/>
                                        <p:tgtEl>
                                          <p:spTgt spid="4"/>
                                        </p:tgtEl>
                                      </p:cBhvr>
                                    </p:animEffect>
                                    <p:anim calcmode="lin" valueType="num">
                                      <p:cBhvr>
                                        <p:cTn id="43" dur="1000" fill="hold"/>
                                        <p:tgtEl>
                                          <p:spTgt spid="4"/>
                                        </p:tgtEl>
                                        <p:attrNameLst>
                                          <p:attrName>ppt_x</p:attrName>
                                        </p:attrNameLst>
                                      </p:cBhvr>
                                      <p:tavLst>
                                        <p:tav tm="0">
                                          <p:val>
                                            <p:strVal val="#ppt_x"/>
                                          </p:val>
                                        </p:tav>
                                        <p:tav tm="100000">
                                          <p:val>
                                            <p:strVal val="#ppt_x"/>
                                          </p:val>
                                        </p:tav>
                                      </p:tavLst>
                                    </p:anim>
                                    <p:anim calcmode="lin" valueType="num">
                                      <p:cBhvr>
                                        <p:cTn id="4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1"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4636"/>
            <a:ext cx="8565024" cy="652516"/>
          </a:xfrm>
        </p:spPr>
        <p:txBody>
          <a:bodyPr>
            <a:normAutofit fontScale="90000"/>
          </a:bodyPr>
          <a:lstStyle/>
          <a:p>
            <a:r>
              <a:rPr lang="en-TT" b="1" dirty="0" smtClean="0">
                <a:ln w="12700">
                  <a:solidFill>
                    <a:sysClr val="windowText" lastClr="000000"/>
                  </a:solidFill>
                  <a:prstDash val="solid"/>
                </a:ln>
                <a:solidFill>
                  <a:srgbClr val="CC0099"/>
                </a:solidFill>
                <a:effectLst>
                  <a:outerShdw blurRad="41275" dist="20320" dir="1800000" algn="tl" rotWithShape="0">
                    <a:srgbClr val="000000">
                      <a:alpha val="40000"/>
                    </a:srgbClr>
                  </a:outerShdw>
                </a:effectLst>
                <a:latin typeface="Arial" pitchFamily="34" charset="0"/>
                <a:cs typeface="Arial" pitchFamily="34" charset="0"/>
              </a:rPr>
              <a:t>Summary</a:t>
            </a:r>
            <a:endParaRPr lang="en-TT" b="1" dirty="0">
              <a:ln w="12700">
                <a:solidFill>
                  <a:sysClr val="windowText" lastClr="000000"/>
                </a:solidFill>
                <a:prstDash val="solid"/>
              </a:ln>
              <a:solidFill>
                <a:srgbClr val="CC0099"/>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3" name="Content Placeholder 2"/>
          <p:cNvSpPr>
            <a:spLocks noGrp="1"/>
          </p:cNvSpPr>
          <p:nvPr>
            <p:ph idx="1"/>
          </p:nvPr>
        </p:nvSpPr>
        <p:spPr>
          <a:xfrm>
            <a:off x="376301" y="4419600"/>
            <a:ext cx="8424936" cy="2272145"/>
          </a:xfrm>
          <a:solidFill>
            <a:schemeClr val="bg1"/>
          </a:solidFill>
          <a:ln>
            <a:solidFill>
              <a:schemeClr val="bg1"/>
            </a:solidFill>
          </a:ln>
        </p:spPr>
        <p:txBody>
          <a:bodyPr>
            <a:normAutofit/>
          </a:bodyPr>
          <a:lstStyle/>
          <a:p>
            <a:r>
              <a:rPr lang="en-TT" sz="2400" dirty="0" smtClean="0">
                <a:latin typeface="Arial" pitchFamily="34" charset="0"/>
                <a:cs typeface="Arial" pitchFamily="34" charset="0"/>
              </a:rPr>
              <a:t>Structure of elements from atomic numbers 1-20.</a:t>
            </a:r>
          </a:p>
          <a:p>
            <a:endParaRPr lang="en-TT" sz="2400" dirty="0">
              <a:latin typeface="Arial" pitchFamily="34" charset="0"/>
              <a:cs typeface="Arial" pitchFamily="34" charset="0"/>
            </a:endParaRPr>
          </a:p>
          <a:p>
            <a:r>
              <a:rPr lang="en-TT" sz="2400" dirty="0" smtClean="0">
                <a:latin typeface="Arial" pitchFamily="34" charset="0"/>
                <a:cs typeface="Arial" pitchFamily="34" charset="0"/>
              </a:rPr>
              <a:t>Trends in Groups II &amp; VII.</a:t>
            </a:r>
          </a:p>
          <a:p>
            <a:endParaRPr lang="en-TT" sz="2400" dirty="0">
              <a:latin typeface="Arial" pitchFamily="34" charset="0"/>
              <a:cs typeface="Arial" pitchFamily="34" charset="0"/>
            </a:endParaRPr>
          </a:p>
          <a:p>
            <a:r>
              <a:rPr lang="en-TT" sz="2400" dirty="0" smtClean="0">
                <a:latin typeface="Arial" pitchFamily="34" charset="0"/>
                <a:cs typeface="Arial" pitchFamily="34" charset="0"/>
              </a:rPr>
              <a:t>Trends in atomic radii &amp; electronegativity.</a:t>
            </a:r>
            <a:endParaRPr lang="en-TT" sz="2800" dirty="0" smtClean="0">
              <a:latin typeface="Arial" pitchFamily="34" charset="0"/>
              <a:cs typeface="Arial" pitchFamily="34" charset="0"/>
            </a:endParaRPr>
          </a:p>
        </p:txBody>
      </p:sp>
      <p:pic>
        <p:nvPicPr>
          <p:cNvPr id="1843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3769" y="676106"/>
            <a:ext cx="4090382" cy="378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ounded Rectangle 3"/>
          <p:cNvSpPr/>
          <p:nvPr/>
        </p:nvSpPr>
        <p:spPr>
          <a:xfrm>
            <a:off x="2683769" y="3208784"/>
            <a:ext cx="3810000" cy="14401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T">
              <a:solidFill>
                <a:prstClr val="white"/>
              </a:solidFill>
            </a:endParaRPr>
          </a:p>
        </p:txBody>
      </p:sp>
      <p:sp>
        <p:nvSpPr>
          <p:cNvPr id="5" name="Rounded Rectangle 4"/>
          <p:cNvSpPr/>
          <p:nvPr/>
        </p:nvSpPr>
        <p:spPr>
          <a:xfrm>
            <a:off x="2819400" y="4267200"/>
            <a:ext cx="3954751" cy="19005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T"/>
          </a:p>
        </p:txBody>
      </p:sp>
    </p:spTree>
    <p:extLst>
      <p:ext uri="{BB962C8B-B14F-4D97-AF65-F5344CB8AC3E}">
        <p14:creationId xmlns:p14="http://schemas.microsoft.com/office/powerpoint/2010/main" val="1029379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ircle(in)">
                                      <p:cBhvr>
                                        <p:cTn id="1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14001"/>
            <a:ext cx="7772400" cy="866527"/>
          </a:xfrm>
        </p:spPr>
        <p:txBody>
          <a:bodyPr>
            <a:normAutofit fontScale="90000"/>
          </a:bodyPr>
          <a:lstStyle/>
          <a:p>
            <a:r>
              <a:rPr lang="en-TT" b="1" dirty="0" smtClean="0">
                <a:ln w="12700">
                  <a:solidFill>
                    <a:sysClr val="windowText" lastClr="000000"/>
                  </a:solidFill>
                  <a:prstDash val="solid"/>
                </a:ln>
                <a:solidFill>
                  <a:schemeClr val="accent1"/>
                </a:solidFill>
                <a:effectLst>
                  <a:outerShdw blurRad="41275" dist="20320" dir="1800000" algn="tl" rotWithShape="0">
                    <a:srgbClr val="000000">
                      <a:alpha val="40000"/>
                    </a:srgbClr>
                  </a:outerShdw>
                </a:effectLst>
                <a:latin typeface="Arial" pitchFamily="34" charset="0"/>
                <a:cs typeface="Arial" pitchFamily="34" charset="0"/>
              </a:rPr>
              <a:t>Johann Wolfgang </a:t>
            </a:r>
            <a:r>
              <a:rPr lang="en-TT" b="1" dirty="0" err="1" smtClean="0">
                <a:ln w="12700">
                  <a:solidFill>
                    <a:sysClr val="windowText" lastClr="000000"/>
                  </a:solidFill>
                  <a:prstDash val="solid"/>
                </a:ln>
                <a:solidFill>
                  <a:schemeClr val="accent1"/>
                </a:solidFill>
                <a:effectLst>
                  <a:outerShdw blurRad="41275" dist="20320" dir="1800000" algn="tl" rotWithShape="0">
                    <a:srgbClr val="000000">
                      <a:alpha val="40000"/>
                    </a:srgbClr>
                  </a:outerShdw>
                </a:effectLst>
                <a:latin typeface="Arial" pitchFamily="34" charset="0"/>
                <a:cs typeface="Arial" pitchFamily="34" charset="0"/>
              </a:rPr>
              <a:t>Dobereiner</a:t>
            </a:r>
            <a:endParaRPr lang="en-TT" b="1" dirty="0">
              <a:ln w="12700">
                <a:solidFill>
                  <a:sysClr val="windowText" lastClr="000000"/>
                </a:solidFill>
                <a:prstDash val="solid"/>
              </a:ln>
              <a:solidFill>
                <a:schemeClr val="accent1"/>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3" name="Subtitle 2"/>
          <p:cNvSpPr>
            <a:spLocks noGrp="1"/>
          </p:cNvSpPr>
          <p:nvPr>
            <p:ph type="subTitle" idx="1"/>
          </p:nvPr>
        </p:nvSpPr>
        <p:spPr>
          <a:xfrm>
            <a:off x="323528" y="980728"/>
            <a:ext cx="8496944" cy="5760640"/>
          </a:xfrm>
        </p:spPr>
        <p:txBody>
          <a:bodyPr>
            <a:normAutofit/>
          </a:bodyPr>
          <a:lstStyle/>
          <a:p>
            <a:pPr algn="l"/>
            <a:r>
              <a:rPr lang="en-TT" sz="2800" dirty="0" smtClean="0">
                <a:solidFill>
                  <a:schemeClr val="tx1"/>
                </a:solidFill>
                <a:latin typeface="Arial" pitchFamily="34" charset="0"/>
                <a:cs typeface="Arial" pitchFamily="34" charset="0"/>
              </a:rPr>
              <a:t>In work beginning 1817, </a:t>
            </a:r>
            <a:r>
              <a:rPr lang="en-TT" sz="2800" dirty="0" err="1" smtClean="0">
                <a:solidFill>
                  <a:schemeClr val="tx1"/>
                </a:solidFill>
                <a:latin typeface="Arial" pitchFamily="34" charset="0"/>
                <a:cs typeface="Arial" pitchFamily="34" charset="0"/>
              </a:rPr>
              <a:t>Dobereiner</a:t>
            </a:r>
            <a:r>
              <a:rPr lang="en-TT" sz="2800" dirty="0" smtClean="0">
                <a:solidFill>
                  <a:schemeClr val="tx1"/>
                </a:solidFill>
                <a:latin typeface="Arial" pitchFamily="34" charset="0"/>
                <a:cs typeface="Arial" pitchFamily="34" charset="0"/>
              </a:rPr>
              <a:t> investigated some </a:t>
            </a:r>
            <a:r>
              <a:rPr lang="en-TT" sz="2800" dirty="0" smtClean="0">
                <a:solidFill>
                  <a:srgbClr val="FF0000"/>
                </a:solidFill>
                <a:latin typeface="Arial" pitchFamily="34" charset="0"/>
                <a:cs typeface="Arial" pitchFamily="34" charset="0"/>
              </a:rPr>
              <a:t>groups of three elements </a:t>
            </a:r>
            <a:r>
              <a:rPr lang="en-TT" sz="2800" dirty="0" smtClean="0">
                <a:solidFill>
                  <a:schemeClr val="tx1"/>
                </a:solidFill>
                <a:latin typeface="Arial" pitchFamily="34" charset="0"/>
                <a:cs typeface="Arial" pitchFamily="34" charset="0"/>
              </a:rPr>
              <a:t>with </a:t>
            </a:r>
            <a:r>
              <a:rPr lang="en-TT" sz="2800" dirty="0" smtClean="0">
                <a:solidFill>
                  <a:srgbClr val="FF0000"/>
                </a:solidFill>
                <a:latin typeface="Arial" pitchFamily="34" charset="0"/>
                <a:cs typeface="Arial" pitchFamily="34" charset="0"/>
              </a:rPr>
              <a:t>similar chemical properties</a:t>
            </a:r>
            <a:r>
              <a:rPr lang="en-TT" sz="2800" dirty="0" smtClean="0">
                <a:solidFill>
                  <a:schemeClr val="tx1"/>
                </a:solidFill>
                <a:latin typeface="Arial" pitchFamily="34" charset="0"/>
                <a:cs typeface="Arial" pitchFamily="34" charset="0"/>
              </a:rPr>
              <a:t> – for example, </a:t>
            </a:r>
            <a:r>
              <a:rPr lang="en-TT" sz="2800" dirty="0" smtClean="0">
                <a:solidFill>
                  <a:srgbClr val="FF0000"/>
                </a:solidFill>
                <a:latin typeface="Arial" pitchFamily="34" charset="0"/>
                <a:cs typeface="Arial" pitchFamily="34" charset="0"/>
              </a:rPr>
              <a:t>lithium, sodium and potassium</a:t>
            </a:r>
            <a:r>
              <a:rPr lang="en-TT" sz="2800" dirty="0" smtClean="0">
                <a:solidFill>
                  <a:schemeClr val="tx1"/>
                </a:solidFill>
                <a:latin typeface="Arial" pitchFamily="34" charset="0"/>
                <a:cs typeface="Arial" pitchFamily="34" charset="0"/>
              </a:rPr>
              <a:t>.</a:t>
            </a:r>
          </a:p>
          <a:p>
            <a:pPr algn="l"/>
            <a:endParaRPr lang="en-TT" sz="2800" dirty="0" smtClean="0">
              <a:solidFill>
                <a:schemeClr val="tx1"/>
              </a:solidFill>
              <a:latin typeface="Arial" pitchFamily="34" charset="0"/>
              <a:cs typeface="Arial" pitchFamily="34" charset="0"/>
            </a:endParaRPr>
          </a:p>
          <a:p>
            <a:pPr algn="l"/>
            <a:r>
              <a:rPr lang="en-TT" sz="2800" dirty="0" smtClean="0">
                <a:solidFill>
                  <a:schemeClr val="tx1"/>
                </a:solidFill>
                <a:latin typeface="Arial" pitchFamily="34" charset="0"/>
                <a:cs typeface="Arial" pitchFamily="34" charset="0"/>
              </a:rPr>
              <a:t>He noticed that the </a:t>
            </a:r>
            <a:r>
              <a:rPr lang="en-TT" sz="2800" dirty="0" smtClean="0">
                <a:solidFill>
                  <a:srgbClr val="FF0000"/>
                </a:solidFill>
                <a:latin typeface="Arial" pitchFamily="34" charset="0"/>
                <a:cs typeface="Arial" pitchFamily="34" charset="0"/>
              </a:rPr>
              <a:t>atomic weight </a:t>
            </a:r>
            <a:r>
              <a:rPr lang="en-TT" sz="2800" dirty="0" smtClean="0">
                <a:solidFill>
                  <a:schemeClr val="tx1"/>
                </a:solidFill>
                <a:latin typeface="Arial" pitchFamily="34" charset="0"/>
                <a:cs typeface="Arial" pitchFamily="34" charset="0"/>
              </a:rPr>
              <a:t>(what we would now call the </a:t>
            </a:r>
            <a:r>
              <a:rPr lang="en-TT" sz="2800" dirty="0" smtClean="0">
                <a:solidFill>
                  <a:srgbClr val="FF0000"/>
                </a:solidFill>
                <a:latin typeface="Arial" pitchFamily="34" charset="0"/>
                <a:cs typeface="Arial" pitchFamily="34" charset="0"/>
              </a:rPr>
              <a:t>relative atomic mass</a:t>
            </a:r>
            <a:r>
              <a:rPr lang="en-TT" sz="2800" dirty="0" smtClean="0">
                <a:solidFill>
                  <a:schemeClr val="tx1"/>
                </a:solidFill>
                <a:latin typeface="Arial" pitchFamily="34" charset="0"/>
                <a:cs typeface="Arial" pitchFamily="34" charset="0"/>
              </a:rPr>
              <a:t>) of the </a:t>
            </a:r>
            <a:r>
              <a:rPr lang="en-TT" sz="2800" dirty="0" smtClean="0">
                <a:solidFill>
                  <a:srgbClr val="FF0000"/>
                </a:solidFill>
                <a:latin typeface="Arial" pitchFamily="34" charset="0"/>
                <a:cs typeface="Arial" pitchFamily="34" charset="0"/>
              </a:rPr>
              <a:t>middle one </a:t>
            </a:r>
            <a:r>
              <a:rPr lang="en-TT" sz="2800" dirty="0" smtClean="0">
                <a:solidFill>
                  <a:schemeClr val="tx1"/>
                </a:solidFill>
                <a:latin typeface="Arial" pitchFamily="34" charset="0"/>
                <a:cs typeface="Arial" pitchFamily="34" charset="0"/>
              </a:rPr>
              <a:t>was the </a:t>
            </a:r>
            <a:r>
              <a:rPr lang="en-TT" sz="2800" dirty="0" smtClean="0">
                <a:solidFill>
                  <a:srgbClr val="FF0000"/>
                </a:solidFill>
                <a:latin typeface="Arial" pitchFamily="34" charset="0"/>
                <a:cs typeface="Arial" pitchFamily="34" charset="0"/>
              </a:rPr>
              <a:t>average of the other two</a:t>
            </a:r>
            <a:r>
              <a:rPr lang="en-TT" sz="2800" dirty="0" smtClean="0">
                <a:solidFill>
                  <a:schemeClr val="tx1"/>
                </a:solidFill>
                <a:latin typeface="Arial" pitchFamily="34" charset="0"/>
                <a:cs typeface="Arial" pitchFamily="34" charset="0"/>
              </a:rPr>
              <a:t>:</a:t>
            </a:r>
          </a:p>
          <a:p>
            <a:pPr algn="l"/>
            <a:endParaRPr lang="en-TT" sz="2800" dirty="0">
              <a:solidFill>
                <a:schemeClr val="tx1"/>
              </a:solidFill>
              <a:latin typeface="Arial" pitchFamily="34" charset="0"/>
              <a:cs typeface="Arial" pitchFamily="34" charset="0"/>
            </a:endParaRPr>
          </a:p>
          <a:p>
            <a:pPr algn="l"/>
            <a:r>
              <a:rPr lang="en-TT" sz="2800" dirty="0" smtClean="0">
                <a:solidFill>
                  <a:schemeClr val="tx1"/>
                </a:solidFill>
                <a:latin typeface="Arial" pitchFamily="34" charset="0"/>
                <a:cs typeface="Arial" pitchFamily="34" charset="0"/>
              </a:rPr>
              <a:t>lithium: 7		sodium: 23		potassium: 39</a:t>
            </a:r>
          </a:p>
          <a:p>
            <a:pPr algn="l"/>
            <a:endParaRPr lang="en-TT" sz="2800" dirty="0">
              <a:solidFill>
                <a:schemeClr val="tx1"/>
              </a:solidFill>
              <a:latin typeface="Arial" pitchFamily="34" charset="0"/>
              <a:cs typeface="Arial" pitchFamily="34" charset="0"/>
            </a:endParaRPr>
          </a:p>
          <a:p>
            <a:r>
              <a:rPr lang="en-TT" sz="2800" dirty="0" smtClean="0">
                <a:solidFill>
                  <a:schemeClr val="tx1"/>
                </a:solidFill>
                <a:latin typeface="Arial" pitchFamily="34" charset="0"/>
                <a:cs typeface="Arial" pitchFamily="34" charset="0"/>
              </a:rPr>
              <a:t>23 = (7 + 39) </a:t>
            </a:r>
            <a:r>
              <a:rPr lang="en-TT" sz="2800" dirty="0" smtClean="0">
                <a:solidFill>
                  <a:schemeClr val="tx1"/>
                </a:solidFill>
                <a:latin typeface="Symbol"/>
              </a:rPr>
              <a:t>¸ </a:t>
            </a:r>
            <a:r>
              <a:rPr lang="en-TT" sz="2800" dirty="0" smtClean="0">
                <a:solidFill>
                  <a:schemeClr val="tx1"/>
                </a:solidFill>
                <a:latin typeface="Arial" pitchFamily="34" charset="0"/>
                <a:cs typeface="Arial" pitchFamily="34" charset="0"/>
              </a:rPr>
              <a:t>2</a:t>
            </a:r>
            <a:endParaRPr lang="en-TT" sz="1600" dirty="0">
              <a:solidFill>
                <a:schemeClr val="tx1"/>
              </a:solidFill>
              <a:latin typeface="Arial" pitchFamily="34" charset="0"/>
              <a:cs typeface="Arial" pitchFamily="34" charset="0"/>
            </a:endParaRPr>
          </a:p>
          <a:p>
            <a:pPr algn="l"/>
            <a:endParaRPr lang="en-TT" sz="2800" dirty="0" smtClean="0">
              <a:solidFill>
                <a:schemeClr val="tx1"/>
              </a:solidFill>
              <a:latin typeface="Arial" pitchFamily="34" charset="0"/>
              <a:cs typeface="Arial" pitchFamily="34" charset="0"/>
            </a:endParaRPr>
          </a:p>
          <a:p>
            <a:pPr algn="l"/>
            <a:endParaRPr lang="en-TT" sz="2800" dirty="0">
              <a:latin typeface="Arial" pitchFamily="34" charset="0"/>
              <a:cs typeface="Arial" pitchFamily="34" charset="0"/>
            </a:endParaRPr>
          </a:p>
        </p:txBody>
      </p:sp>
    </p:spTree>
    <p:extLst>
      <p:ext uri="{BB962C8B-B14F-4D97-AF65-F5344CB8AC3E}">
        <p14:creationId xmlns:p14="http://schemas.microsoft.com/office/powerpoint/2010/main" val="3000042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anim calcmode="lin" valueType="num">
                                      <p:cBhvr>
                                        <p:cTn id="1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1000"/>
                                        <p:tgtEl>
                                          <p:spTgt spid="3">
                                            <p:txEl>
                                              <p:pRg st="6" end="6"/>
                                            </p:txEl>
                                          </p:spTgt>
                                        </p:tgtEl>
                                      </p:cBhvr>
                                    </p:animEffect>
                                    <p:anim calcmode="lin" valueType="num">
                                      <p:cBhvr>
                                        <p:cTn id="2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968</TotalTime>
  <Words>3783</Words>
  <Application>Microsoft Office PowerPoint</Application>
  <PresentationFormat>On-screen Show (4:3)</PresentationFormat>
  <Paragraphs>549</Paragraphs>
  <Slides>80</Slides>
  <Notes>8</Notes>
  <HiddenSlides>0</HiddenSlides>
  <MMClips>0</MMClips>
  <ScaleCrop>false</ScaleCrop>
  <HeadingPairs>
    <vt:vector size="4" baseType="variant">
      <vt:variant>
        <vt:lpstr>Theme</vt:lpstr>
      </vt:variant>
      <vt:variant>
        <vt:i4>1</vt:i4>
      </vt:variant>
      <vt:variant>
        <vt:lpstr>Slide Titles</vt:lpstr>
      </vt:variant>
      <vt:variant>
        <vt:i4>80</vt:i4>
      </vt:variant>
    </vt:vector>
  </HeadingPairs>
  <TitlesOfParts>
    <vt:vector size="81" baseType="lpstr">
      <vt:lpstr>Office Theme</vt:lpstr>
      <vt:lpstr>The Periodic Table</vt:lpstr>
      <vt:lpstr>Activity: Use the basic periodic table you completed as your homework project to answer the questions in Worksheet 1.</vt:lpstr>
      <vt:lpstr>Worksheet 1</vt:lpstr>
      <vt:lpstr>PowerPoint Presentation</vt:lpstr>
      <vt:lpstr>PowerPoint Presentation</vt:lpstr>
      <vt:lpstr>PowerPoint Presentation</vt:lpstr>
      <vt:lpstr>PowerPoint Presentation</vt:lpstr>
      <vt:lpstr>The History of the Periodic Table</vt:lpstr>
      <vt:lpstr>Johann Wolfgang Dobereiner</vt:lpstr>
      <vt:lpstr>PowerPoint Presentation</vt:lpstr>
      <vt:lpstr>John Newlands</vt:lpstr>
      <vt:lpstr>John Newlands’ Table</vt:lpstr>
      <vt:lpstr>Criticism of John Newlands’ Table</vt:lpstr>
      <vt:lpstr>Dimitri Mendeleev</vt:lpstr>
      <vt:lpstr>PowerPoint Presentation</vt:lpstr>
      <vt:lpstr>Part of Mendeleev’s Table</vt:lpstr>
      <vt:lpstr>Comparing the Modern Periodic Table with Mendeleev’s Table</vt:lpstr>
      <vt:lpstr>Problems with Mendeleev’s Table</vt:lpstr>
      <vt:lpstr>Problems with Mendeleev’s Table – The Tellurium / Iodine Issue</vt:lpstr>
      <vt:lpstr>Another Problems with Mendeleev’s Table – The Argon / Potassium Issue</vt:lpstr>
      <vt:lpstr>Last Problems with Mendeleev’s Table – The need for sub-groups</vt:lpstr>
      <vt:lpstr>The Modern Periodic Table</vt:lpstr>
      <vt:lpstr>The Periodic Table</vt:lpstr>
      <vt:lpstr>Elements in the Periodic Table</vt:lpstr>
      <vt:lpstr>Location of Metals, Non-Metals and Metalloids in the Periodic Table</vt:lpstr>
      <vt:lpstr>Groups and Periods in the Periodic Table</vt:lpstr>
      <vt:lpstr>Groups in the Periodic Table</vt:lpstr>
      <vt:lpstr>Periods in the Periodic Table</vt:lpstr>
      <vt:lpstr>Groups and Periods in the  Periodic Table</vt:lpstr>
      <vt:lpstr> Groups and Periods in The  Modern Periodic Table</vt:lpstr>
      <vt:lpstr>The Transition Elements</vt:lpstr>
      <vt:lpstr>Position of the Transition Elements in the Modern Periodic Table</vt:lpstr>
      <vt:lpstr>Position of the Transition Elements in the Modern Periodic Table</vt:lpstr>
      <vt:lpstr>PowerPoint Presentation</vt:lpstr>
      <vt:lpstr>What is a Trend?</vt:lpstr>
      <vt:lpstr>Periodic Table Trends</vt:lpstr>
      <vt:lpstr>Periodic Table Trends</vt:lpstr>
      <vt:lpstr>Activity – Trends in Atomic Radius</vt:lpstr>
      <vt:lpstr>PowerPoint Presentation</vt:lpstr>
      <vt:lpstr>Electronic Configuration &amp; The Periodic Table</vt:lpstr>
      <vt:lpstr>Trends in Groups &amp; Periods</vt:lpstr>
      <vt:lpstr>Electronic Configuration of the first 20 Elements </vt:lpstr>
      <vt:lpstr>Similarities in Electronic Configuration of Elements in the same Group</vt:lpstr>
      <vt:lpstr>Similarities in Electronic Configuration of Elements in the same Period</vt:lpstr>
      <vt:lpstr>Determining Electronic Configuration from Period &amp; Group Number</vt:lpstr>
      <vt:lpstr>Answer</vt:lpstr>
      <vt:lpstr>Relationship between Groups &amp; Shells</vt:lpstr>
      <vt:lpstr>Relationship between Periods &amp; Electrons</vt:lpstr>
      <vt:lpstr>The Elements in Group II</vt:lpstr>
      <vt:lpstr>The Elements in Group II</vt:lpstr>
      <vt:lpstr>Properties of Elements in Group II</vt:lpstr>
      <vt:lpstr>PowerPoint Presentation</vt:lpstr>
      <vt:lpstr>PowerPoint Presentation</vt:lpstr>
      <vt:lpstr>PowerPoint Presentation</vt:lpstr>
      <vt:lpstr>PowerPoint Presentation</vt:lpstr>
      <vt:lpstr>PowerPoint Presentation</vt:lpstr>
      <vt:lpstr>Periodicity in Group II</vt:lpstr>
      <vt:lpstr>Periodicity in Group II</vt:lpstr>
      <vt:lpstr>PowerPoint Presentation</vt:lpstr>
      <vt:lpstr>Reactions of Group II Elements</vt:lpstr>
      <vt:lpstr>Reactions of Group II Elements</vt:lpstr>
      <vt:lpstr>Reactions of Group II Elements</vt:lpstr>
      <vt:lpstr>Reactions of Group II Elements</vt:lpstr>
      <vt:lpstr>The Elements in Group VII</vt:lpstr>
      <vt:lpstr>The Elements in Group VII</vt:lpstr>
      <vt:lpstr>Properties of Elements in Group VII</vt:lpstr>
      <vt:lpstr>PowerPoint Presentation</vt:lpstr>
      <vt:lpstr>PowerPoint Presentation</vt:lpstr>
      <vt:lpstr>PowerPoint Presentation</vt:lpstr>
      <vt:lpstr>PowerPoint Presentation</vt:lpstr>
      <vt:lpstr>Periodicity in Group VII</vt:lpstr>
      <vt:lpstr>Periodicity in Group VII</vt:lpstr>
      <vt:lpstr>Trends in Atomic Radii &amp; Electronegativity   </vt:lpstr>
      <vt:lpstr>Trend in Atomic Radii Down Groups</vt:lpstr>
      <vt:lpstr>Trend in Atomic Radii Down Groups</vt:lpstr>
      <vt:lpstr>Trend in Electronegativity</vt:lpstr>
      <vt:lpstr>Trend in Electronegativity</vt:lpstr>
      <vt:lpstr>Trend in Electronegativity</vt:lpstr>
      <vt:lpstr>Summary</vt:lpstr>
      <vt:lpstr>Summary</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Periodic Table</dc:title>
  <dc:creator>Romona</dc:creator>
  <cp:lastModifiedBy>Romona</cp:lastModifiedBy>
  <cp:revision>68</cp:revision>
  <dcterms:created xsi:type="dcterms:W3CDTF">2011-08-28T21:44:23Z</dcterms:created>
  <dcterms:modified xsi:type="dcterms:W3CDTF">2012-02-04T23:45:35Z</dcterms:modified>
</cp:coreProperties>
</file>