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3" r:id="rId9"/>
    <p:sldId id="290" r:id="rId10"/>
    <p:sldId id="292" r:id="rId11"/>
    <p:sldId id="289" r:id="rId12"/>
    <p:sldId id="264" r:id="rId13"/>
    <p:sldId id="265" r:id="rId14"/>
    <p:sldId id="266" r:id="rId15"/>
    <p:sldId id="267" r:id="rId16"/>
    <p:sldId id="268" r:id="rId17"/>
    <p:sldId id="293" r:id="rId18"/>
    <p:sldId id="288" r:id="rId19"/>
    <p:sldId id="284" r:id="rId20"/>
    <p:sldId id="285" r:id="rId21"/>
    <p:sldId id="294" r:id="rId22"/>
    <p:sldId id="286" r:id="rId23"/>
    <p:sldId id="295" r:id="rId24"/>
    <p:sldId id="287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96" r:id="rId33"/>
    <p:sldId id="297" r:id="rId34"/>
    <p:sldId id="283" r:id="rId35"/>
    <p:sldId id="298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99"/>
    <a:srgbClr val="384898"/>
    <a:srgbClr val="CC0066"/>
    <a:srgbClr val="000099"/>
    <a:srgbClr val="21751D"/>
    <a:srgbClr val="A32D6B"/>
    <a:srgbClr val="9900FF"/>
    <a:srgbClr val="6600FF"/>
    <a:srgbClr val="33CC33"/>
    <a:srgbClr val="FF99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A9ABE5-5C76-4334-9A84-2F3FB51E2D03}" type="datetimeFigureOut">
              <a:rPr lang="en-US" smtClean="0"/>
              <a:pPr/>
              <a:t>1/15/2016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A89F30-75AF-47C1-8AA8-E5F0594EEE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46738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A89F30-75AF-47C1-8AA8-E5F0594EEEBD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3F5AD-F943-4C10-938B-965D2E08A326}" type="datetimeFigureOut">
              <a:rPr lang="en-US" smtClean="0"/>
              <a:pPr/>
              <a:t>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FBE3B-DD0C-4F7B-A9A3-0B769AE448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3F5AD-F943-4C10-938B-965D2E08A326}" type="datetimeFigureOut">
              <a:rPr lang="en-US" smtClean="0"/>
              <a:pPr/>
              <a:t>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FBE3B-DD0C-4F7B-A9A3-0B769AE448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3F5AD-F943-4C10-938B-965D2E08A326}" type="datetimeFigureOut">
              <a:rPr lang="en-US" smtClean="0"/>
              <a:pPr/>
              <a:t>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FBE3B-DD0C-4F7B-A9A3-0B769AE448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3F5AD-F943-4C10-938B-965D2E08A326}" type="datetimeFigureOut">
              <a:rPr lang="en-US" smtClean="0"/>
              <a:pPr/>
              <a:t>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FBE3B-DD0C-4F7B-A9A3-0B769AE448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3F5AD-F943-4C10-938B-965D2E08A326}" type="datetimeFigureOut">
              <a:rPr lang="en-US" smtClean="0"/>
              <a:pPr/>
              <a:t>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FBE3B-DD0C-4F7B-A9A3-0B769AE448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3F5AD-F943-4C10-938B-965D2E08A326}" type="datetimeFigureOut">
              <a:rPr lang="en-US" smtClean="0"/>
              <a:pPr/>
              <a:t>1/15/2016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FBE3B-DD0C-4F7B-A9A3-0B769AE448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3F5AD-F943-4C10-938B-965D2E08A326}" type="datetimeFigureOut">
              <a:rPr lang="en-US" smtClean="0"/>
              <a:pPr/>
              <a:t>1/15/2016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FBE3B-DD0C-4F7B-A9A3-0B769AE448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3F5AD-F943-4C10-938B-965D2E08A326}" type="datetimeFigureOut">
              <a:rPr lang="en-US" smtClean="0"/>
              <a:pPr/>
              <a:t>1/15/2016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FBE3B-DD0C-4F7B-A9A3-0B769AE448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3F5AD-F943-4C10-938B-965D2E08A326}" type="datetimeFigureOut">
              <a:rPr lang="en-US" smtClean="0"/>
              <a:pPr/>
              <a:t>1/15/2016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FBE3B-DD0C-4F7B-A9A3-0B769AE448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3F5AD-F943-4C10-938B-965D2E08A326}" type="datetimeFigureOut">
              <a:rPr lang="en-US" smtClean="0"/>
              <a:pPr/>
              <a:t>1/15/2016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FBE3B-DD0C-4F7B-A9A3-0B769AE448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3F5AD-F943-4C10-938B-965D2E08A326}" type="datetimeFigureOut">
              <a:rPr lang="en-US" smtClean="0"/>
              <a:pPr/>
              <a:t>1/15/2016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FBE3B-DD0C-4F7B-A9A3-0B769AE448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43F5AD-F943-4C10-938B-965D2E08A326}" type="datetimeFigureOut">
              <a:rPr lang="en-US" smtClean="0"/>
              <a:pPr/>
              <a:t>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5FBE3B-DD0C-4F7B-A9A3-0B769AE4482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../../You%20Tube%20Science%20Videos/Balancing%20Chemical%20Equations/balancing+chemical+equations+2.mp4_wmv2.avi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hyperlink" Target="https://www.google.tt/url?sa=i&amp;rct=j&amp;q=&amp;esrc=s&amp;frm=1&amp;source=images&amp;cd=&amp;cad=rja&amp;uact=8&amp;ved=0ahUKEwiK7pbXgKzKAhXDkh4KHZVtAN8QjRwIBw&amp;url=https%3A%2F%2Fwww.chem.tamu.edu%2Fclass%2Fmajors%2Ftutorialnotefiles%2Flimiting.htm&amp;psig=AFQjCNFZ92TSNG3GHAQNxRcplz4Cw8xq_A&amp;ust=1452953757644898" TargetMode="Externa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Limiting%20Reagent%20Worksheet.doc" TargetMode="Externa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609600"/>
            <a:ext cx="7772400" cy="17526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rgbClr val="38489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Chemical Equations</a:t>
            </a:r>
            <a:endParaRPr lang="en-US" sz="6000" b="1" dirty="0">
              <a:ln w="12700">
                <a:solidFill>
                  <a:schemeClr val="tx2"/>
                </a:solidFill>
                <a:prstDash val="solid"/>
              </a:ln>
              <a:solidFill>
                <a:srgbClr val="384898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lab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2590800"/>
            <a:ext cx="8229600" cy="350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991600" cy="1143000"/>
          </a:xfrm>
        </p:spPr>
        <p:txBody>
          <a:bodyPr>
            <a:normAutofit fontScale="90000"/>
          </a:bodyPr>
          <a:lstStyle/>
          <a:p>
            <a:r>
              <a:rPr lang="en-TT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38489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What do we need to do to balance the scale below?</a:t>
            </a:r>
            <a:endParaRPr lang="en-TT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384898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8261572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7569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04800"/>
            <a:ext cx="7772400" cy="76517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Balancing Chemical Equations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8610600" cy="2514600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Early chemists noticed that in a chemical reaction, the total mass of the reactants always equalled the total mass of the products. This led to the 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Law of Conservation of Mass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which states that matter can neither be created nor destroyed.</a:t>
            </a:r>
            <a:endParaRPr lang="en-US" sz="28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11954348431437107035Gerald_G_Balance_Scale_svg_med.png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17724" y="1295400"/>
            <a:ext cx="3670916" cy="21335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61402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52400"/>
            <a:ext cx="8839200" cy="5181600"/>
          </a:xfrm>
        </p:spPr>
        <p:txBody>
          <a:bodyPr>
            <a:noAutofit/>
          </a:bodyPr>
          <a:lstStyle/>
          <a:p>
            <a:pPr algn="l"/>
            <a:r>
              <a:rPr lang="en-US" sz="2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Atoms in a chemical equation are </a:t>
            </a:r>
            <a:r>
              <a:rPr lang="en-US" sz="2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neither created nor destroyed</a:t>
            </a:r>
            <a:r>
              <a:rPr lang="en-US" sz="2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; they are only </a:t>
            </a:r>
            <a:r>
              <a:rPr lang="en-US" sz="2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rearranged</a:t>
            </a:r>
            <a:r>
              <a:rPr lang="en-US" sz="2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A chemical equation that conforms to this law is known as a </a:t>
            </a:r>
            <a:r>
              <a:rPr lang="en-US" sz="2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balanced chemical equation</a:t>
            </a:r>
            <a:r>
              <a:rPr lang="en-US" sz="2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</a:t>
            </a:r>
          </a:p>
          <a:p>
            <a:pPr algn="l"/>
            <a:endParaRPr lang="en-US" sz="2600" b="1" dirty="0" smtClean="0">
              <a:ln w="127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2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 a balanced chemical equation there must be the </a:t>
            </a:r>
            <a:r>
              <a:rPr lang="en-US" sz="2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same number of atoms </a:t>
            </a:r>
            <a:r>
              <a:rPr lang="en-US" sz="2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of each element on the </a:t>
            </a:r>
            <a:r>
              <a:rPr lang="en-US" sz="2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right</a:t>
            </a:r>
            <a:r>
              <a:rPr lang="en-US" sz="2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hand side </a:t>
            </a:r>
            <a:r>
              <a:rPr lang="en-US" sz="2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of the equation as there are on the </a:t>
            </a:r>
            <a:r>
              <a:rPr lang="en-US" sz="2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left hand side. </a:t>
            </a:r>
          </a:p>
          <a:p>
            <a:pPr algn="l"/>
            <a:endParaRPr lang="en-US" sz="2600" b="1" dirty="0" smtClean="0">
              <a:ln w="12700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2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When an equation is balanced, the mass of the reactants will equal the mass of the products.</a:t>
            </a:r>
            <a:endParaRPr lang="en-US" sz="26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balance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43200" y="5257800"/>
            <a:ext cx="4095750" cy="144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304800"/>
            <a:ext cx="7772400" cy="612775"/>
          </a:xfrm>
        </p:spPr>
        <p:txBody>
          <a:bodyPr>
            <a:noAutofit/>
          </a:bodyPr>
          <a:lstStyle/>
          <a:p>
            <a:r>
              <a:rPr lang="en-US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A32D6B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Example 1</a:t>
            </a:r>
            <a:endParaRPr lang="en-US" b="1" dirty="0">
              <a:ln w="12700">
                <a:solidFill>
                  <a:schemeClr val="tx1"/>
                </a:solidFill>
                <a:prstDash val="solid"/>
              </a:ln>
              <a:solidFill>
                <a:srgbClr val="A32D6B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066800"/>
            <a:ext cx="8763000" cy="5486400"/>
          </a:xfrm>
        </p:spPr>
        <p:txBody>
          <a:bodyPr>
            <a:normAutofit fontScale="92500"/>
          </a:bodyPr>
          <a:lstStyle/>
          <a:p>
            <a:pPr algn="l"/>
            <a:r>
              <a:rPr lang="en-US" sz="3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Balance the equation: </a:t>
            </a:r>
            <a:r>
              <a:rPr lang="en-US" sz="3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Zn</a:t>
            </a:r>
            <a:r>
              <a:rPr lang="en-US" sz="30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(s) </a:t>
            </a:r>
            <a:r>
              <a:rPr lang="en-US" sz="3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en-US" sz="3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HCl</a:t>
            </a:r>
            <a:r>
              <a:rPr lang="en-US" sz="30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3000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en-US" sz="30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3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→ ZnCl</a:t>
            </a:r>
            <a:r>
              <a:rPr lang="en-US" sz="30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2(</a:t>
            </a:r>
            <a:r>
              <a:rPr lang="en-US" sz="3000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en-US" sz="30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sz="3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+ H</a:t>
            </a:r>
            <a:r>
              <a:rPr lang="en-US" sz="30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2(g)</a:t>
            </a:r>
          </a:p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pPr algn="l"/>
            <a:r>
              <a:rPr lang="en-US" sz="3000" dirty="0" smtClean="0">
                <a:solidFill>
                  <a:schemeClr val="tx1"/>
                </a:solidFill>
              </a:rPr>
              <a:t>To balance, we need </a:t>
            </a:r>
            <a:r>
              <a:rPr lang="en-US" sz="3000" dirty="0" smtClean="0">
                <a:solidFill>
                  <a:srgbClr val="FF0000"/>
                </a:solidFill>
              </a:rPr>
              <a:t>2 H</a:t>
            </a:r>
            <a:r>
              <a:rPr lang="en-US" sz="3000" dirty="0" smtClean="0">
                <a:solidFill>
                  <a:schemeClr val="tx1"/>
                </a:solidFill>
              </a:rPr>
              <a:t> and </a:t>
            </a:r>
            <a:r>
              <a:rPr lang="en-US" sz="3000" dirty="0" smtClean="0">
                <a:solidFill>
                  <a:srgbClr val="FF0000"/>
                </a:solidFill>
              </a:rPr>
              <a:t>2 </a:t>
            </a:r>
            <a:r>
              <a:rPr lang="en-US" sz="3000" dirty="0" err="1" smtClean="0">
                <a:solidFill>
                  <a:srgbClr val="FF0000"/>
                </a:solidFill>
              </a:rPr>
              <a:t>Cl</a:t>
            </a:r>
            <a:r>
              <a:rPr lang="en-US" sz="3000" dirty="0" smtClean="0">
                <a:solidFill>
                  <a:schemeClr val="tx1"/>
                </a:solidFill>
              </a:rPr>
              <a:t> on the left. Therefore, we </a:t>
            </a:r>
            <a:r>
              <a:rPr lang="en-US" sz="3000" dirty="0" smtClean="0">
                <a:solidFill>
                  <a:srgbClr val="FF0000"/>
                </a:solidFill>
              </a:rPr>
              <a:t>put a 2 in front of </a:t>
            </a:r>
            <a:r>
              <a:rPr lang="en-US" sz="3000" dirty="0" err="1" smtClean="0">
                <a:solidFill>
                  <a:srgbClr val="FF0000"/>
                </a:solidFill>
              </a:rPr>
              <a:t>HCl</a:t>
            </a:r>
            <a:r>
              <a:rPr lang="en-US" sz="3000" dirty="0" smtClean="0">
                <a:solidFill>
                  <a:schemeClr val="tx1"/>
                </a:solidFill>
              </a:rPr>
              <a:t>.</a:t>
            </a:r>
          </a:p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pPr algn="l"/>
            <a:r>
              <a:rPr lang="en-US" sz="3000" dirty="0" smtClean="0">
                <a:solidFill>
                  <a:schemeClr val="tx1"/>
                </a:solidFill>
              </a:rPr>
              <a:t>We get, </a:t>
            </a:r>
            <a:r>
              <a:rPr lang="en-US" sz="3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Zn</a:t>
            </a:r>
            <a:r>
              <a:rPr lang="en-US" sz="30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(s) </a:t>
            </a:r>
            <a:r>
              <a:rPr lang="en-US" sz="3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+ 2HCl</a:t>
            </a:r>
            <a:r>
              <a:rPr lang="en-US" sz="30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3000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en-US" sz="30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3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→ ZnCl</a:t>
            </a:r>
            <a:r>
              <a:rPr lang="en-US" sz="30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2(</a:t>
            </a:r>
            <a:r>
              <a:rPr lang="en-US" sz="3000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en-US" sz="30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sz="3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+ H</a:t>
            </a:r>
            <a:r>
              <a:rPr lang="en-US" sz="30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2(g)</a:t>
            </a:r>
            <a:endParaRPr lang="en-US" sz="3000" dirty="0" smtClean="0">
              <a:solidFill>
                <a:srgbClr val="FF0000"/>
              </a:solidFill>
            </a:endParaRPr>
          </a:p>
          <a:p>
            <a:pPr algn="l"/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47552213"/>
              </p:ext>
            </p:extLst>
          </p:nvPr>
        </p:nvGraphicFramePr>
        <p:xfrm>
          <a:off x="1295400" y="1600200"/>
          <a:ext cx="632460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8200"/>
                <a:gridCol w="2108200"/>
                <a:gridCol w="2108200"/>
              </a:tblGrid>
              <a:tr h="32385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Atom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Zn</a:t>
                      </a:r>
                      <a:r>
                        <a:rPr lang="en-US" b="1" baseline="0" dirty="0" smtClean="0"/>
                        <a:t> + </a:t>
                      </a:r>
                      <a:r>
                        <a:rPr lang="en-US" b="1" baseline="0" dirty="0" err="1" smtClean="0"/>
                        <a:t>HCl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ZnCl</a:t>
                      </a:r>
                      <a:r>
                        <a:rPr lang="en-US" b="1" baseline="-25000" dirty="0" smtClean="0"/>
                        <a:t>2</a:t>
                      </a:r>
                      <a:r>
                        <a:rPr lang="en-US" b="1" baseline="0" dirty="0" smtClean="0"/>
                        <a:t> + H</a:t>
                      </a:r>
                      <a:r>
                        <a:rPr lang="en-US" b="1" baseline="-25000" dirty="0" smtClean="0"/>
                        <a:t>2</a:t>
                      </a:r>
                      <a:endParaRPr lang="en-US" b="1" baseline="-25000" dirty="0"/>
                    </a:p>
                  </a:txBody>
                  <a:tcPr/>
                </a:tc>
              </a:tr>
              <a:tr h="32385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Zn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</a:t>
                      </a:r>
                      <a:endParaRPr lang="en-US" b="1" dirty="0"/>
                    </a:p>
                  </a:txBody>
                  <a:tcPr/>
                </a:tc>
              </a:tr>
              <a:tr h="32385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H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          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              2</a:t>
                      </a:r>
                      <a:endParaRPr lang="en-US" b="1" dirty="0"/>
                    </a:p>
                  </a:txBody>
                  <a:tcPr/>
                </a:tc>
              </a:tr>
              <a:tr h="198120"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Cl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              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      2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295400" y="4267200"/>
          <a:ext cx="655320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4400"/>
                <a:gridCol w="2184400"/>
                <a:gridCol w="2184400"/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Atom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Zn</a:t>
                      </a:r>
                      <a:r>
                        <a:rPr lang="en-US" baseline="0" dirty="0" smtClean="0"/>
                        <a:t> + 2HCl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ZnCl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baseline="0" dirty="0" smtClean="0"/>
                        <a:t> + H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Zn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</a:t>
                      </a:r>
                      <a:endParaRPr lang="en-US" b="1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H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          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      2</a:t>
                      </a:r>
                      <a:endParaRPr lang="en-US" b="1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Cl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              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              2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28601"/>
            <a:ext cx="7772400" cy="4572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33CC3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Example 2</a:t>
            </a:r>
            <a:endParaRPr lang="en-US" dirty="0">
              <a:solidFill>
                <a:srgbClr val="33CC33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838200"/>
            <a:ext cx="8229600" cy="5638800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Balance the equation: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24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2(g)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+ H</a:t>
            </a:r>
            <a:r>
              <a:rPr lang="en-US" sz="24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2(g)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→ NH</a:t>
            </a:r>
            <a:r>
              <a:rPr lang="en-US" sz="24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3(g)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400" baseline="-25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pPr algn="l"/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We need 2 N on the right, so we put a 2 in front of NH</a:t>
            </a:r>
            <a:r>
              <a:rPr lang="en-US" sz="24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pPr algn="l"/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We need 6 H on the left, so we put a 3 in front of H</a:t>
            </a:r>
            <a:r>
              <a:rPr lang="en-US" sz="24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US" dirty="0" smtClean="0"/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We get,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28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2(g)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+ 3H</a:t>
            </a:r>
            <a:r>
              <a:rPr lang="en-US" sz="28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2(g)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→ 2NH</a:t>
            </a:r>
            <a:r>
              <a:rPr lang="en-US" sz="28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3(g)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600200" y="1371600"/>
          <a:ext cx="6019800" cy="110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6600"/>
                <a:gridCol w="2006600"/>
                <a:gridCol w="2006600"/>
              </a:tblGrid>
              <a:tr h="2946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Atom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n-US" sz="1800" b="1" baseline="-25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+ H</a:t>
                      </a:r>
                      <a:r>
                        <a:rPr lang="en-US" sz="1800" b="1" baseline="-25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 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NH</a:t>
                      </a:r>
                      <a:r>
                        <a:rPr lang="en-US" sz="1800" b="1" baseline="-25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H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           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     3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600200" y="2971800"/>
          <a:ext cx="6096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Atom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n-US" sz="1800" baseline="-25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+ H</a:t>
                      </a:r>
                      <a:r>
                        <a:rPr lang="en-US" sz="1800" baseline="-25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2NH</a:t>
                      </a:r>
                      <a:r>
                        <a:rPr lang="en-US" sz="1800" baseline="-25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H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           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     6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600200" y="4495800"/>
          <a:ext cx="6096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Atom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  <a:r>
                        <a:rPr lang="en-US" sz="1800" baseline="-25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+ 3H</a:t>
                      </a:r>
                      <a:r>
                        <a:rPr lang="en-US" sz="1800" baseline="-25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2NH</a:t>
                      </a:r>
                      <a:r>
                        <a:rPr lang="en-US" sz="1800" baseline="-25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H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           6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     6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152401"/>
            <a:ext cx="7772400" cy="4572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CC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Example 3</a:t>
            </a:r>
            <a:endParaRPr lang="en-US" dirty="0">
              <a:solidFill>
                <a:srgbClr val="CC0066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609600"/>
            <a:ext cx="8763000" cy="5943600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Balance the equation: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Fe</a:t>
            </a:r>
            <a:r>
              <a:rPr lang="en-US" sz="24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(s)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+ H</a:t>
            </a:r>
            <a:r>
              <a:rPr lang="en-US" sz="24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</a:t>
            </a:r>
            <a:r>
              <a:rPr lang="en-US" sz="24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4(</a:t>
            </a:r>
            <a:r>
              <a:rPr lang="en-US" sz="2400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en-US" sz="24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→ Fe</a:t>
            </a:r>
            <a:r>
              <a:rPr lang="en-US" sz="24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(SO</a:t>
            </a:r>
            <a:r>
              <a:rPr lang="en-US" sz="24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sz="24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3(</a:t>
            </a:r>
            <a:r>
              <a:rPr lang="en-US" sz="2400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en-US" sz="24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 H</a:t>
            </a:r>
            <a:r>
              <a:rPr lang="en-US" sz="24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2(g)</a:t>
            </a:r>
          </a:p>
          <a:p>
            <a:pPr algn="l"/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l"/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algn="l"/>
            <a:endParaRPr lang="en-US" sz="2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We need 2 Fe and 3 SO</a:t>
            </a:r>
            <a:r>
              <a:rPr lang="en-US" sz="18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 </a:t>
            </a: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on the left, so we put a 2 in front of Fe and a 3 in front of H</a:t>
            </a:r>
            <a:r>
              <a:rPr lang="en-US" sz="18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</a:t>
            </a:r>
            <a:r>
              <a:rPr lang="en-US" sz="18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algn="l"/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 algn="l"/>
            <a:endParaRPr lang="en-US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We need 6 H on the right, so we put a 3 in front of H</a:t>
            </a:r>
            <a:r>
              <a:rPr lang="en-US" sz="18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algn="l"/>
            <a:endParaRPr lang="en-US" sz="2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066800" y="1066800"/>
          <a:ext cx="6248400" cy="134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0"/>
                <a:gridCol w="2082800"/>
                <a:gridCol w="2082800"/>
              </a:tblGrid>
              <a:tr h="2286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Atom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Fe + H</a:t>
                      </a:r>
                      <a:r>
                        <a:rPr lang="en-US" sz="1600" baseline="-25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SO</a:t>
                      </a:r>
                      <a:r>
                        <a:rPr lang="en-US" sz="1600" baseline="-25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Fe</a:t>
                      </a:r>
                      <a:r>
                        <a:rPr lang="en-US" sz="1600" baseline="-25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(SO</a:t>
                      </a:r>
                      <a:r>
                        <a:rPr lang="en-US" sz="1600" baseline="-25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r>
                        <a:rPr lang="en-US" sz="1600" baseline="-25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3 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+ H</a:t>
                      </a:r>
                      <a:r>
                        <a:rPr lang="en-US" sz="1600" baseline="-25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H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           2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                        2</a:t>
                      </a:r>
                      <a:endParaRPr lang="en-US" sz="1600" b="1" dirty="0"/>
                    </a:p>
                  </a:txBody>
                  <a:tcPr/>
                </a:tc>
              </a:tr>
              <a:tr h="25908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Fe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2</a:t>
                      </a:r>
                      <a:endParaRPr lang="en-US" sz="1600" b="1" dirty="0"/>
                    </a:p>
                  </a:txBody>
                  <a:tcPr/>
                </a:tc>
              </a:tr>
              <a:tr h="13716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SO</a:t>
                      </a:r>
                      <a:r>
                        <a:rPr lang="en-US" sz="1600" b="1" baseline="-25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                  1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                            3</a:t>
                      </a:r>
                      <a:endParaRPr lang="en-US" sz="16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143000" y="2895600"/>
          <a:ext cx="6400801" cy="134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608"/>
                <a:gridCol w="2160608"/>
                <a:gridCol w="2079585"/>
              </a:tblGrid>
              <a:tr h="3048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Atom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2Fe + 3H</a:t>
                      </a:r>
                      <a:r>
                        <a:rPr lang="en-US" sz="1600" baseline="-25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SO</a:t>
                      </a:r>
                      <a:r>
                        <a:rPr lang="en-US" sz="1600" baseline="-25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Fe</a:t>
                      </a:r>
                      <a:r>
                        <a:rPr lang="en-US" sz="1600" baseline="-25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(SO</a:t>
                      </a:r>
                      <a:r>
                        <a:rPr lang="en-US" sz="1600" baseline="-25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r>
                        <a:rPr lang="en-US" sz="1600" baseline="-25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3 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+ H</a:t>
                      </a:r>
                      <a:r>
                        <a:rPr lang="en-US" sz="1600" baseline="-25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H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           6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                        2</a:t>
                      </a:r>
                      <a:endParaRPr lang="en-US" sz="1600" b="1" dirty="0"/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Fe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2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2</a:t>
                      </a:r>
                      <a:endParaRPr lang="en-US" sz="1600" b="1" dirty="0"/>
                    </a:p>
                  </a:txBody>
                  <a:tcPr/>
                </a:tc>
              </a:tr>
              <a:tr h="21336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SO</a:t>
                      </a:r>
                      <a:r>
                        <a:rPr lang="en-US" sz="1600" b="1" baseline="-25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                  3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                            3</a:t>
                      </a:r>
                      <a:endParaRPr lang="en-US" sz="16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066800" y="4724400"/>
          <a:ext cx="6477000" cy="134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9000"/>
                <a:gridCol w="2159000"/>
                <a:gridCol w="2159000"/>
              </a:tblGrid>
              <a:tr h="22860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Atom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2Fe + 3H</a:t>
                      </a:r>
                      <a:r>
                        <a:rPr lang="en-US" sz="1600" baseline="-25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SO</a:t>
                      </a:r>
                      <a:r>
                        <a:rPr lang="en-US" sz="1600" baseline="-25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16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Fe</a:t>
                      </a:r>
                      <a:r>
                        <a:rPr lang="en-US" sz="1600" baseline="-25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(SO</a:t>
                      </a:r>
                      <a:r>
                        <a:rPr lang="en-US" sz="1600" baseline="-25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r>
                        <a:rPr lang="en-US" sz="1600" baseline="-25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3 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+ 3H</a:t>
                      </a:r>
                      <a:r>
                        <a:rPr lang="en-US" sz="1600" baseline="-25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6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H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           6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                        6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43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Fe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1336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SO</a:t>
                      </a:r>
                      <a:r>
                        <a:rPr lang="en-US" sz="1600" b="1" baseline="-250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                  3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                            3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09600" y="6019800"/>
            <a:ext cx="83839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We get,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2Fe</a:t>
            </a:r>
            <a:r>
              <a:rPr lang="en-US" sz="28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(s)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+ 3H</a:t>
            </a:r>
            <a:r>
              <a:rPr lang="en-US" sz="28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</a:t>
            </a:r>
            <a:r>
              <a:rPr lang="en-US" sz="28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4(</a:t>
            </a:r>
            <a:r>
              <a:rPr lang="en-US" sz="2800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en-US" sz="28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→ Fe</a:t>
            </a:r>
            <a:r>
              <a:rPr lang="en-US" sz="28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(SO</a:t>
            </a:r>
            <a:r>
              <a:rPr lang="en-US" sz="28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sz="28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3(</a:t>
            </a:r>
            <a:r>
              <a:rPr lang="en-US" sz="2800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en-US" sz="28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+ 3H</a:t>
            </a:r>
            <a:r>
              <a:rPr lang="en-US" sz="28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2(g)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52400"/>
            <a:ext cx="7772400" cy="533401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66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Example 4</a:t>
            </a:r>
            <a:endParaRPr lang="en-US" dirty="0">
              <a:solidFill>
                <a:srgbClr val="6600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685800"/>
            <a:ext cx="8686800" cy="6172200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Balance the equation: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24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sz="24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8(g)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+ O</a:t>
            </a:r>
            <a:r>
              <a:rPr lang="en-US" sz="24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2(g)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→ CO</a:t>
            </a:r>
            <a:r>
              <a:rPr lang="en-US" sz="24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2(g)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 H</a:t>
            </a:r>
            <a:r>
              <a:rPr lang="en-US" sz="24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24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(g)</a:t>
            </a:r>
          </a:p>
          <a:p>
            <a:pPr algn="l"/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algn="l"/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pPr algn="l"/>
            <a:endParaRPr lang="en-US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 balance, put a 3 in front of CO</a:t>
            </a:r>
            <a:r>
              <a:rPr lang="en-US" sz="20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and a 4 in front of H</a:t>
            </a:r>
            <a:r>
              <a:rPr lang="en-US" sz="20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</a:t>
            </a:r>
          </a:p>
          <a:p>
            <a:pPr algn="l"/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pPr algn="l"/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 balance the O, put a 5 in front of O</a:t>
            </a:r>
            <a:r>
              <a:rPr lang="en-US" sz="20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</a:p>
          <a:p>
            <a:pPr algn="l"/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l"/>
            <a:endParaRPr lang="en-US" sz="3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371600" y="1143000"/>
          <a:ext cx="6096000" cy="134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22860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Atom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en-US" sz="1600" baseline="-25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H</a:t>
                      </a:r>
                      <a:r>
                        <a:rPr lang="en-US" sz="1600" baseline="-25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+ O</a:t>
                      </a:r>
                      <a:r>
                        <a:rPr lang="en-US" sz="1600" baseline="-25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6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CO</a:t>
                      </a:r>
                      <a:r>
                        <a:rPr lang="en-US" sz="1600" baseline="-25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 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+ H</a:t>
                      </a:r>
                      <a:r>
                        <a:rPr lang="en-US" sz="1600" baseline="-25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endParaRPr lang="en-US" sz="16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9812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43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H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     8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            2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1336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            2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     2         1   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371600" y="3048000"/>
          <a:ext cx="6096000" cy="134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19812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Atom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en-US" sz="1600" baseline="-25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H</a:t>
                      </a:r>
                      <a:r>
                        <a:rPr lang="en-US" sz="1600" baseline="-25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+ O</a:t>
                      </a:r>
                      <a:r>
                        <a:rPr lang="en-US" sz="1600" baseline="-25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6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3CO</a:t>
                      </a:r>
                      <a:r>
                        <a:rPr lang="en-US" sz="1600" baseline="-25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 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+ 4H</a:t>
                      </a:r>
                      <a:r>
                        <a:rPr lang="en-US" sz="1600" baseline="-25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endParaRPr lang="en-US" sz="16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43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H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     8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            8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            2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     6         4   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447800" y="4876800"/>
          <a:ext cx="6096000" cy="134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22860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Atom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r>
                        <a:rPr lang="en-US" sz="1600" baseline="-25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H</a:t>
                      </a:r>
                      <a:r>
                        <a:rPr lang="en-US" sz="1600" baseline="-25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+ 5O</a:t>
                      </a:r>
                      <a:r>
                        <a:rPr lang="en-US" sz="1600" baseline="-25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n-US" sz="16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3CO</a:t>
                      </a:r>
                      <a:r>
                        <a:rPr lang="en-US" sz="1600" baseline="-25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 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+ 4H</a:t>
                      </a:r>
                      <a:r>
                        <a:rPr lang="en-US" sz="1600" baseline="-250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endParaRPr lang="en-US" sz="16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4384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H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     8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            8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1336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O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            10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Arial" pitchFamily="34" charset="0"/>
                          <a:cs typeface="Arial" pitchFamily="34" charset="0"/>
                        </a:rPr>
                        <a:t>     6         4   </a:t>
                      </a:r>
                      <a:endParaRPr lang="en-US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066800" y="6172200"/>
            <a:ext cx="622882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We get,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24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sz="24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8(g)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+ 5O</a:t>
            </a:r>
            <a:r>
              <a:rPr lang="en-US" sz="24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2(g)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→ 3CO</a:t>
            </a:r>
            <a:r>
              <a:rPr lang="en-US" sz="24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2(g)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+ 4H</a:t>
            </a:r>
            <a:r>
              <a:rPr lang="en-US" sz="24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24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(g)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52400"/>
            <a:ext cx="7772400" cy="533401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66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Example 5</a:t>
            </a:r>
            <a:endParaRPr lang="en-US" dirty="0">
              <a:solidFill>
                <a:srgbClr val="6600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685800"/>
            <a:ext cx="8686800" cy="6172200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You try it!</a:t>
            </a:r>
          </a:p>
          <a:p>
            <a:pPr algn="l"/>
            <a:endParaRPr lang="en-US" sz="2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Balance the equation: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24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sz="24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6(g)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+ O</a:t>
            </a:r>
            <a:r>
              <a:rPr lang="en-US" sz="24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2(g)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→ CO</a:t>
            </a:r>
            <a:r>
              <a:rPr lang="en-US" sz="24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2(g)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 H</a:t>
            </a:r>
            <a:r>
              <a:rPr lang="en-US" sz="24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24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(g)</a:t>
            </a:r>
          </a:p>
          <a:p>
            <a:pPr algn="l"/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algn="l"/>
            <a:endParaRPr lang="en-US" sz="3600" dirty="0" smtClean="0">
              <a:latin typeface="Arial" pitchFamily="34" charset="0"/>
              <a:cs typeface="Arial" pitchFamily="34" charset="0"/>
            </a:endParaRPr>
          </a:p>
          <a:p>
            <a:pPr algn="l"/>
            <a:endParaRPr lang="en-US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37381" y="5943600"/>
            <a:ext cx="645881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Answer: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2C</a:t>
            </a:r>
            <a:r>
              <a:rPr lang="en-US" sz="24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sz="24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6(g)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+ 7O</a:t>
            </a:r>
            <a:r>
              <a:rPr lang="en-US" sz="24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2(g)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→ 4CO</a:t>
            </a:r>
            <a:r>
              <a:rPr lang="en-US" sz="24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2(g)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+ 6H</a:t>
            </a:r>
            <a:r>
              <a:rPr lang="en-US" sz="24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2400" baseline="-25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(g)</a:t>
            </a:r>
          </a:p>
          <a:p>
            <a:endParaRPr lang="en-US" dirty="0"/>
          </a:p>
        </p:txBody>
      </p:sp>
      <p:pic>
        <p:nvPicPr>
          <p:cNvPr id="9" name="Picture 8" descr="scratch-head02-idea-animated-animation-smiley-emoticon-000415-larg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0" y="2286000"/>
            <a:ext cx="3048000" cy="31071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76200"/>
            <a:ext cx="7772400" cy="609600"/>
          </a:xfrm>
        </p:spPr>
        <p:txBody>
          <a:bodyPr>
            <a:normAutofit fontScale="90000"/>
          </a:bodyPr>
          <a:lstStyle/>
          <a:p>
            <a:r>
              <a:rPr lang="en-TT" b="1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CC006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Examination Tips</a:t>
            </a:r>
            <a:endParaRPr lang="en-TT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CC0066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590800"/>
            <a:ext cx="8382000" cy="4191000"/>
          </a:xfrm>
        </p:spPr>
        <p:txBody>
          <a:bodyPr>
            <a:normAutofit lnSpcReduction="10000"/>
          </a:bodyPr>
          <a:lstStyle/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When balancing chemical equations its is best to begin with an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element other than hydrogen or oxygen. </a:t>
            </a:r>
          </a:p>
          <a:p>
            <a:pPr algn="l"/>
            <a:endParaRPr lang="en-TT" sz="2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Start with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elements immediately after the arrow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excluding hydrogen and oxygen.</a:t>
            </a:r>
          </a:p>
          <a:p>
            <a:pPr algn="l"/>
            <a:endParaRPr lang="en-TT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Balance the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hydrogen atoms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second from last and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oxygen atoms 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last.</a:t>
            </a:r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691" y="762000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73172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533400"/>
            <a:ext cx="7772400" cy="1470025"/>
          </a:xfrm>
        </p:spPr>
        <p:txBody>
          <a:bodyPr>
            <a:noAutofit/>
          </a:bodyPr>
          <a:lstStyle/>
          <a:p>
            <a:r>
              <a:rPr lang="en-TT" sz="8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TT" sz="8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TT" sz="8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38489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Calculations from Equations</a:t>
            </a:r>
            <a:endParaRPr lang="en-TT" sz="8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384898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667000"/>
            <a:ext cx="5638800" cy="360883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3386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5334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Laws</a:t>
            </a:r>
            <a:endParaRPr lang="en-US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743200"/>
            <a:ext cx="8382000" cy="3962400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2800" b="1" u="sng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Law of Conservation of Mass</a:t>
            </a:r>
          </a:p>
          <a:p>
            <a:pPr algn="l"/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 a chemical reaction the total mass of everything at the end of the reaction is the same as the total mass at the beginning.</a:t>
            </a:r>
          </a:p>
          <a:p>
            <a:pPr algn="l"/>
            <a:endParaRPr lang="en-US" sz="2800" b="1" dirty="0" smtClean="0">
              <a:ln w="12700">
                <a:solidFill>
                  <a:schemeClr val="tx1"/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2800" b="1" u="sng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Law of Constant Composition</a:t>
            </a:r>
          </a:p>
          <a:p>
            <a:pPr algn="l"/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However you make a compound, it always contains the same elements in the same proportions by mass.</a:t>
            </a:r>
          </a:p>
        </p:txBody>
      </p:sp>
      <p:pic>
        <p:nvPicPr>
          <p:cNvPr id="4" name="Picture 3" descr="LOI-Consistant-Law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5200" y="838200"/>
            <a:ext cx="2590800" cy="198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6200"/>
            <a:ext cx="9144000" cy="99377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CC33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Limiting Reactant &amp; Excess Reactant </a:t>
            </a:r>
            <a:endParaRPr lang="en-TT" dirty="0">
              <a:solidFill>
                <a:srgbClr val="CC3399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3886200"/>
            <a:ext cx="8839200" cy="2895600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Limiting Reactant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The 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reactant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in a chemical reaction that 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limits the amount of product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that can be formed. The 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reaction will stop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when all of the 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limiting reactant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consumed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Excess 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Reactant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The 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reactant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in a chemical reaction that </a:t>
            </a: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remains when a reaction stops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when the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limiting reactant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is completely consumed.</a:t>
            </a:r>
            <a:endParaRPr lang="en-TT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0" name="AutoShape 2" descr="data:image/png;base64,iVBORw0KGgoAAAANSUhEUgAAAd0AAABpCAMAAABIzwmLAAAAflBMVEX///8AAABbW1vv7+/Pz8/Z2dnq6ur39/enp6cgICD7+/u/v79iYmK6urrFxcUPDw/f3997e3vS0tJ1dXVnZ2dsbGxWVlaurq6cnJw8PDyFhYVLS0vl5eWXl5erq6slJSU0NDQZGRlGRkaOjo4tLS0+Pj5QUFBISEiCgoILCwtNAszBAAAa/klEQVR4nO1d6YKivBIlsoqAgGwiCojr+7/gTVUSFgGlp9Huud+cHzMIoQk5SaVyUgmS9A//8A//8B9Dtrm14MUvb+imrz6Qxd+OY1EUET9Wl0WR80K086JYKvxCeCqKEz/e0kOLH/twg/2mnOnkAa/oLR7S/+fp1S9YDgsdfqisUA5wbLNjpNcM8Xgr02P5iMcB3uBPK/U/g/ZILs/ZGHjO2kjNt+Tsb4G84OUAbCmtQrTFsVOTS8hFk7SIH4f0BkckekfrdR9bIuDZq0QD6bM3ZOwVHCtowXpZNtmikz6ZLyfQWqPsyMrhBsRCc6Q2eAfEAsUhLTc4lQVINdQAK9vSfzXazUG7hTPn+XIkoJ0GyCLe+A3nofS7+TP2Cs5jHl7Q2zNR+9myQtnN6X+M3ZQQA63tVpIibLUxIRvGLk10BTvNrkqMXQ+bufKWQhziipBiNP1gZSBEnz9nz6H08/CUXreffjZ6Kbuliy2YsbvRpb1gt5LMW82uL2Unzm7ObmDseqZUzcuuvQL0WgBH5ODlfvrlcPoc07/L7+tjMN9P0qtDtXKuzABNxR6e4CJZJKwINmfaUMkNTgSM3XIPlo9Z5u1+SWrLvEkJa87zIL6N0NpF7cc51aT06WwZfI7hSjnuu2vlUHprNP0Xsed/EPpyXdQjrTUaAdMWt8pIlKYBN4i8yXNlRzzpFRY8/YAdHMZcGXyObCS3o/3DcPp8tvJM8O/xoQZ6JrkGh4zqgp1nHjTrD1h94I0H3Ctymi0zPDevIWr3mAF/RDlbDochH2LAWPZDvNruTww8M1aZr3jx6fhvIowkScTfkfdJslfZsQvHGr8Q00Sis6eHSdy+wZ0hF+Jv/53s3havs0Ba7pURvk5MmEH9f8Lfye40X6Hpfw8T00dPnzoJ22W+FD6vT/J8bbBje53nd4dfsJZ5LkrolOdL8VzlTm+YUar6O9ndTMyFYNeYmH7x9KkTIO/Y32kLi0gv7xKQXj3A4wKVSKYaWHgDd2rm6CAQple/2fLWGyvcGqlxx7v6/eBVDq+xl/e3ila/ld1avrPkVkMwWkrkqqVE7rJGiQzaSuRMrde0mjejQ+t1911jyW30qCPSlTZXD1L2QG8lyc3fy5VXD/8Gfiu7qERqMLjlSmSMI2BJgskFZUUaJVIDirkSqbWUSBsa/FxKZOu1pZ78RM80zoiH8wNO5+pDIWdtQ797p2jlkWn4AXZhYo+0lEhVaFUKtuBGidwNKZEx2vOZlUiQXi86NLzaHYeX1WGsPSg79a/mkMOYfGQWULsIOsr9/v7AUL5veg+L9Sd6Uw33++0jpft9XavP3+xPQIlUsb9l7IY6yBWM3RS7Qc6uIrktJdKv2d3MrkRKrf7iIkZkdast1KEb+lfrInWG0s+KrCboQBuE0m2YsU8tTG1CrkhvXRkqmjl11eUWTtXd4mnwbScD7XAFFZ0rkQGY51ySoA/zoI4JJbJqKZEVVyKhUEO4YT4lkoHTe21kEpPV9xHvSHhjrZE3p9efOWdDqMnDzHWnBfAN/JprTF/zyeSNTnp0D2qh8LsCqsgZuL2mqIQ0SyY/LKF/E3UJrJxoFJBRU9iQ+Ts1yMqycyasC2sI/av7urD+wzBalQrnDqgDBYc6Us3dpbYSyeoD7+DQTS3mUyL/YWYcDMMQIxo9MYyE2/oMjkW/Z9NEQhejh4bwXmRINKMS+Q//8A8Im6wR5Invdbqv6/GqQtML7TqGYzGtEZH1XcyilfQG4SQ7kMiYP+MMK559/hLhq/Q0Z+30P9VhqE4HL52SrJt+8jCodq1H2ZWxqyURlgQXFpHeQ8utE0ok2GmN6UVMuuRqwpvo7Y4VCA6/nkDrRVb9RMxcP9wieJFevnTTX6bWypfs1sLioq1EJq1pdNrD6kLQu2aStuPHIDTXxT+b0NxGj1zytPXKu17y4cHxm6H1YoBeSE49Pf30PH2Nl+yqSCyUC1cibRiuFWzE7TukViILuVEiA5xJEEok/Inj9JefjK9GKA0FKH0unqrGUHjGs9bbC8knk2e0prD7qES6r5TIs/RuJbKT9Q7yseRDhUQ68sZnoD4qkYDdeDa0fog9HehP02CmsLv2sUEydoOWEnlDgYiz62B3guwuVbyBsRvqcNvHIl7zsRcZmaaZLzZ4GvzhwNvRnmuQ3Kdh2y1MssyntKVEWvAPVyI3YIy5ErlOt0RY5iItSa1EBlCuMyqR5sZDDLNFihtebdIn+PvWE+M5MPnmA+6VCRiN+lPxej+9OpLe5tef4rXPLDRv1DOu/Af4w/wQe3jh30BLSOrnSzxojuILy3VeZHmTj7xvFxuefCyM+RHvDlr3J00CBnU2/ElBKIX27JkT2OUjH+5+oG+Oi8EkHccXV3ae0csGwkb7hl1zwzQkz/LSibV4Ch55I09M/m52pwYMCS9vYDgwiOfTlxPYleLD4SCeqhuHg8FdgAyOBW8rmkiMag+tG2RI9AW7h87PE2n/i3FV32Q3HsyJji+q7PfsqqnIkv1iHrGcmA0hDlmvkyKeuw1T2P0okN3TePT2Z9ndDbUNM4UBglOk4QnpdbeuVL3Qa6Z1Jw270wJeJ7M77pKbJb1c8M7Qaf1JtMCijaIFZolwbvDMb0AT85WwWz7VqY/w+yF2NVmJaZ8W7SWNvogsS7oT8yJSdvmd/ldSNzfEkvCXjk6zK8txRk2VrUFrjpWu9/A5dtmqKbZ0qo4qM1ats533ZC45U7+c1t/k7hbSy8WqAkywxjypBd7A+4+v0MsX/ljD9E6NOOL6wMgot48HV67cWgEd2EWJCyPBMNSDnVeyclnFh5JyfFJXNvo0skcWrnXLtsQzlKUXFKpUbb2y+8qfY/flLetW4lpYBKG57uv3rYBqUCJF5OgxkzLhV4N1rU3Dl4Rm9qeDIauoNWri1rmSBzhNoTCj2Y6JtHsOWdISRB6CHE6RLl082nbdnLLreRkd6/H1FaZk0wKK194mOqKo4C8VKUyz7V5Sd7Qw0oV8PEj2vlM7R5aX9iAa1lR2+83m5S1tvQfGW4EOYrNQIkFJK5j3rLaUyLPuETHeDXUggSuRDkiXX1Mi5dtQiVPoLaHHlMyH0Q7NYWtBB5R8aw2A3fO39x29q/uwE62OxkWnbZexq1vLmy/aN7JbKqZp4bA6y13KrkbbrHJfWMGZSLd12Jn4aaYBLFpDoq5AAWvvo3p+AxtvE7Ud0Sq+6U4iLGi+w7qS9+glr/DA7k8okSl7o56E40YWAGqbLMmUXfabgoBnCNXwiD8XzCFg14IS80FNfhHwMyccTVArUbIzD0ovsGtHDbvUT17cN3rDrg2lYuPMmUpNOGPXIXsjOcC2E0G+aw1FG4EKf3YVDTxVdzg3+NVYKJlz0ALWsXppY/CoDnyV3bXSUiItGf5l7HoYpt4okblQIn3soGsl8vYHSiSPSzeGB0cQ8VrY0AY6Ea823DQ0MQCugAH9ea1hgVWpoEyHI61PN+htqWVWly71KjyZGlpbPAzY1Sml0gY1ExXbbkbZVfMVBCzqSUZLrD0KcRUOlnulDTyVdX41KZA7vZMeT8niV887+Sq75OQtSa1ELjakViJDKE2hRHoFEZb55JWkViIt+KcYLMNnkNlKg2G93BT96a2uuqL2L4aUE1H7m4jJeqZmeChYlPuKVtXdXo+ieEM8bbmIFwH/0zG0t6pIKmZHs7LSg5sGCnd6N5LyZlrn2Ct+Zu74a+zWZgSbhJjsNZs/gwqymIyDXkAUM765cHz+JJ/mGurIeljFZI71rZfRy/Df4vS2arr+jFyJDmYXtB0ZjqR5kR3HkhteUmFrffT34mjBW9p+58S0wULLtnfRwZTk6hL8lIDwNXZ5qXF7h17LmSmR11ZpMnqZZ3xoyOX14fiHOp+CblOpDDXHyvO8rid02Hje6Oy9Qi9uOqqsBmfGZtJObwk3+AResvvQ0mjVjWslEpaQCyUSln+LgnfgBz9uLyOX4ccfGymVVa3g0/N00vY9+6dxJNGihcvLOebVpZN+9Syt2yCrpZ9V1jo933v0se+82QtYQm/91KYlAtk7ZxV6A+8XBd6LU5gaUTJBicQOasnfFvUMLjNgzeB13MQBm97cIKRLfECr6U1VEh8w2J0+ClGvaqX5EH32A2E3gIFprqehFgNBKBNz/noWYUiJRHo5T0gv32/wBCaYr4liQZT87zf0/iG7Q1sI9EMcn3syPHCzhacm7l0YmsN8Fuw3FGE0Gl80cutoTKQQVmAxe5163xp/U3p14UufXSkTZX5pK5G1pNKnZBIGtK6BPT2fr7Ae2JjkB1rv8AT1eEaGw8emLUudFHkT4nQjVyIdVBKYEumi7MjGuxd2Fce7HrrKQonMOuzo8lcghqUDo6KHhfeIZ3L2ZSD9tPAkCtcW/jZMGSnQB5hMetBt9BmdicvNhska9ysG9hEEjMyxjD3sV8ZE8t2Dg4FuSRsi91nQ/dAGr1N3fDCrfEHtVUJkabPU43Jx2ujq6RKtVTr8W1DD5J8uhfU8AEWF1VXGYSwAJ8XLrSqiJXhmbKe88NBerTWCSTGRCva3tRLpCXY32JVxdm3Jr5VIBb0vxm6gw79/xK7BOsrBVxjZI2i0DYxEq4WTAr7irSypS18KrEOuylvKZpFdaWdTBdLRk+xQMtZSFjwd91ljUXsd5HU93gyZmj6e0zvJMuebktRKZATCIlciLejKuBJ534BUzpXIDbQsrkRGwFExpRAfwAisHnK2D0LA0N7MSBfAat1js/T9dQgMC7gYvGgDt1PqpbSvc0lpSO5SlcwsK62bF57czTpVTFqMof206U6dAXxTbMaoSRMp8Ll8+IkTwCU7xh5VTFlAvydaCU5VXlo3fA3MayseGuPUaDLRS450Wz087zW9bZVWsKXBqYQNJKDX9UuvulWGJiXX5UmWlEW+fuaB/3Dkzfhgwm4/Fuk9MiUSmeNLYByceGXyHaOXz0Ojo/r1/WR8Ru7jApvJoRaC3anpnwe9pVCFFcpkHiyoo6dIerVa0i5bVnXbpTbbUFeSHD5bDfRr2ZVWtl2H/On02OYdjAbHtRIJP8QfHblhOhSsLOeetfshdtV7au9hhOBo21TaRPZ+qVbLgx2F5jGyDeIa99g+Pwsv+r3sfhz6kRVGv8X/ELuSvzidVX1POx4nNOW0uDiSeTjnni7p9Ar9sT9tk2cGaiq734+8acPh+vRuvHlhia5FWAL84ENpHJfzuRQdvRzW1DAO8cRviFs3TAMf45ZD9e2n2P0uml3xdklPrYuSRuHgU5rNrnh5P33ROvViGPYSXHtigSTcqUG2eJaYEslGk+hvZMydvbSVyC/Qy0XNZNjPmcqW/sX07936xqnJVWgrUtLOo304VQ/wsPN2axfbVmsfRGBFTyk1v+dvTXfUwuKxrURWLcH4UKsOtFq5zdZbIF3Wo8zJU3hc6R9RGVqj3FVvl9uktaCXC7eH4asMXiteaYatcJ9hUy4RIq5q2YANJw53noDNhCTiJ4+raqUnfHdV/ut7UjmUgIfdgFAicSk2G+tkPqmVyAWGS7Dx7g19a65EKiBdTo6JRNtbjWgMrUq/6oU27zvrtVFjjDtXHzbRDzvfgnnH8vHfj08rkebumR33NgAvR3eC5qZgJzbeFrf9pHyX/AxLn7Cr58eroARFMtYGdubV1hX/p6Ds3h3sbxm7i5YSGeIahFqJVIQSSYf8ds2upUMLnq5EysbryHaI+dmnpDVzBlbFg85icEuJVFytZ86gVVtotydn7P8RYJmXYUlqJXIHRnfJlMgFOFMWVyLDRonMw5YSeVmQP1Mix1Fb1NpjlEt+ZnAGX14+Xq1XT/zIDL6sdfBS69a76WeMGxGeFI4Z+Pw37s/I/TqMmhC7WMatG9AN5YU4cbZ5MthXejrbRCKB67GBHbvapn7RvNWn8bhbwqsRhf4w+g1np5f7Zkgv25XexFEQX2unrAW54gZebihdXmaPUlLTqko7IY7yjZ4ZjWAZuApnfqbl9mY0XkSN9RbzzvaxKQqntSxQhwWEtRK5WtVaodL6PBscKq0b7Ofr//9rGNjr4WnrHYgp+fbXLv7hPag9hA5b48ZNHyB3xm+JobC4rhdZNIYExSru4DIlUmtuEM8/vKya34Daxavkcjf5j+wSmfWWpZJWMfYh90L9EJux9F/NDtOejsgc95iQ3qqVr7YSyT96zPa0jydYnj/G4zf+XqwfeGwF02KTZsbIBPV5rPMa+XDgaZ4t4WthEZ5faz9pK7bPgEkd8VC3+aI1SJe1EvgOepXy8Z2f09tzZkbWHL0FekJKiuVwOBg1jnD13hSTvsL0Ze8dOe5Lem09xxdrbqgociVSAa2wYEqkBqEPXIm0sDGzxaAVDnS5EqnC1TcIfUNf53wWBDcQ2PQ5+XHqJ82EEz81puSbrebX7hM5+OnV26ixfdwFF5F/bBXmWJN9xLw7Gr0EKJEr7G8Zu5EMDZKxG2BXxtmNccUeUyKdlhK5kKEhz87uSGMYW2wyEvA6OZ75u/iZ2IyXAMtcWmtSK5FHKCeuRF6gK+NKJLHgDZgSubTupFYir3BD8c3S6SEdfNnR54w4J+WnPmnyS9kVjeSO5cA3SkWpnntP2LGr3PJAt8G9wjt6dUHrhjlgamOhqx3UA4xs0rdOvzcFPgW/lV3OltN6Kgu7MHGAwafOmP/KfAIcNt2V1g3RbKU30mR74AMM/3VKxNu/Fve5HY2+CsVx6lUyOnx1gRed3P5igw8/+LEzcsP38dW4qg85Jy/RVMpK18nD/tt7XatP8Y09Gouz0M3iIX2om8v61I9Mg7wJX2V3WOj5OLuNhIE/n+1ohO6nW0vRL3c0On3TLOJkakeJ5IF7KFZx0yBjL5w1NwglErM928r5v5RdyTEYWGmpRht4yhcJzE4KFkWrtZOzFJn4+U2zyLUn9rFiXutwIMGtDWaYf4IUt63nAX1XfC43MXPR+7ey+1uRCWERtvGuuwOvlpmRXl0ETp7UJloTttyuDc5c9E5ll9urzzknfyfA5lcoQTIlkg50SqFElnK2rpXIEGNgmRK5x6ETUzPWrl7OpfnpzdRoqbsP+g/LWYfe1uLXg/SoZ6QPu0j+F/GrlMjW4FXpLWM/dNRZaI1usww0kB7bPYTtNPXjrd9F/714VCIvGpg7xq6FG2Zwdg/4gQmhRMY1u5EMvd9MSiQsWLPt1VY8O2In7JUlcnbiZzC5yy6muKEvTGrZHAk2V3grg534wFyvMm2pljOcFdPXJNn/wsdDJgGVyKilRG5BLDqx+bTrmdSrs0kEZpMpkSVaQT5HdIaUw3tt/imu4tmdiFeRsx6AxRyzJM5AI1+Lt/oI2ts/PcXIRL67TCRn/u8WspW5sL2CxOglfG9IPqeLEVxu2XRffHDHVnmFrRtmxLmxtxzeswdxi543wwel/VYfgErClRNMqUsjk9RuYUjy6699fhmO6OcAKDQzYZHtsctbj18Kcjm99/YNT8KG/gydZ/dy1geO5E5t08je6mNKT3rOYCPnuvH6seg7YsiDqek2p47Eur3io954JfMDJdsakok74MliZ0Y/nsMXhG2ARaCH6ShKo0TSY1GcarO5cOcGHRLN36t1nt3LWR/0otJtOO1Mvh/GUoEaxemQd/cSg10W97IkhS+p2/OaXySXYr2Gb4tqFinXaFxSsi53tO06tLPTqzW9pYJItnV5P8677JoVqNn5wi+taB8sp78T8qW4VeuwHoYnrr1cmClJfDcpN9RwnxyFVU2yvvmrbWnqkGhllT51BxM/PhLG7oF4rk/PSNXadlfLcM6Go6Cqo55I2XzUbBNL+iL92RGFbO/3szuUc4JytT2LtY3+CcZrtqE72FzDiLJb+1Kwno36gb6PgzqdNtMcAiBXjF15gbpQujC9XNElfzVjuctHeKS22Dp+LCK8TLAo6g9tJM6hL8i5+NVyYlramhxzDm2cHECm7b0XlQvKbm38ME12ThTmgl08ZQln3BOym62PsFXC9qT6ZH0NZ/UbUlQJfHSxQiY/VQo5O1KWSaar27Bbc2YkjGrHsD/VmhISy1lKst/bekuceUnZkMwWQqlPyuIYnoHdugNFn9nd0nLFYlxs/CWeYf1uRnZWYFmB50rZ5pyTaL5mtSc+fETJPVW6qW3ZcAQmq3J9dzO1clmuDfoCy5xsZCnLSX7/lE9qQWiyX28YlSWBh7vNGptgT1uAtvLDSjZXXmD8VAeyZCHg7JvXK2weWZIdF77MLXPDLhhkf2krbJiyTvUlWEmVWWYtR0nclCXVl0z1Nl8JO9T24bPt0qrOV1ZrZJukinxJde1eOKqWkER1k7shVSfbda7RZ1qTsY41LRWjSYcsA9g2zL8vI6ukhbS6k+jqp+Ri8Rj6zyPY+tDfsskUbQflEmydM/SoCem2XeoHmzeiZztYW2fQphxQp5oO+JBd6ojROmwGnuTBLI0yG7vy0pI5u6S43I/CJtB+Vwd2SWJS15Bt3Rzp3smmDfhDbVf2ltEl54NJeXtVZfVkmZfC1+RVsaGlEsqaW+7pr5+aLlBJGS1KsQB1RYroTNuKRa7W9k62ZrvfvZ8WWyhmgya6glTg0nuPa+4zq2dyiQpKqk9O0aVczFRbTQvmAOGxKkl0XTty5cBk7JoaVCq/OJ23221ONAW+xPmpjlfN7yFtl+xpNrYDX5VkyKAWWbRUFNgU9uLQ6vdTXXOWWlZVD1/cjRVAP0JPblTVMzOv7j83TmKFaJTVwAoSfu/G3zuS69E/oFf0Hpf9DWs/V0+TkFOwsEix0Y0TVBiHx++ZddtdwbcPL/Cl8VsqS25Kq1jxmX6uhG2b/HXFM8rPms6G6eAO+qgV9RCu9n9zLuglHC8MNyE5emaC7K7uzOx22M2OGLahZ6Bv6Gr15n2gBNjsO/fiDWTX1KWKLFLjcLHQokmwydONDpt+r1/9kzB1Wdd1KB3wriTdOjE707HMtPOnHZt83Zhh4eKg/CN5Y+wGbNMpG6uUYyllRRuqdg0Yuxm1i6Yb7n5kXedfAihHsyLrYi28NZPaO/1yY20XtoTIzyR3YO+8bTFjIPNThPdY1/c8R+Zlm+ku2bhlKOt+RDi72j2QdW3p/TPN49hjCdqel9Yu/MrbmPFK0vd4xtzfvApcBLXyvE8NLzMInL+LRUEqzE1GPou7sS4Ft8wJTPpd/wnifx+0lW033yLP7Bg3DV7ZsSO7K0ljvpTDT//DP8yD/wGc4KwLJQyu1wAAAABJRU5ErkJggg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17475" y="-609600"/>
            <a:ext cx="5753100" cy="12763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 descr="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1219201"/>
            <a:ext cx="8763000" cy="2362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4920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28600"/>
            <a:ext cx="7772400" cy="993775"/>
          </a:xfrm>
        </p:spPr>
        <p:txBody>
          <a:bodyPr/>
          <a:lstStyle/>
          <a:p>
            <a:r>
              <a:rPr lang="en-US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CC33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Example </a:t>
            </a:r>
            <a:endParaRPr lang="en-TT" dirty="0">
              <a:solidFill>
                <a:srgbClr val="CC3399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143000"/>
            <a:ext cx="8382000" cy="5410200"/>
          </a:xfrm>
        </p:spPr>
        <p:txBody>
          <a:bodyPr>
            <a:normAutofit/>
          </a:bodyPr>
          <a:lstStyle/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When limestone, CaCO</a:t>
            </a:r>
            <a:r>
              <a:rPr lang="en-TT" sz="28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is heated, calcium oxide is formed. </a:t>
            </a:r>
          </a:p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Calculate the mass of calcium oxide which would be produced by heating 25g of limestone. </a:t>
            </a:r>
          </a:p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(Relative atomic masses: C = 12; O = 16; H = 1)</a:t>
            </a:r>
          </a:p>
          <a:p>
            <a:pPr algn="l"/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657600"/>
            <a:ext cx="4876800" cy="2857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4920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0"/>
            <a:ext cx="7772400" cy="609600"/>
          </a:xfrm>
        </p:spPr>
        <p:txBody>
          <a:bodyPr>
            <a:normAutofit fontScale="90000"/>
          </a:bodyPr>
          <a:lstStyle/>
          <a:p>
            <a:r>
              <a:rPr lang="en-TT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Answer</a:t>
            </a:r>
            <a:endParaRPr lang="en-TT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609600"/>
            <a:ext cx="8382000" cy="609600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TT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CaCO</a:t>
            </a:r>
            <a:r>
              <a:rPr lang="en-TT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3(s) </a:t>
            </a:r>
            <a:r>
              <a:rPr lang="en-TT" dirty="0" smtClean="0">
                <a:solidFill>
                  <a:schemeClr val="tx1"/>
                </a:solidFill>
                <a:latin typeface="Symbol"/>
              </a:rPr>
              <a:t>® </a:t>
            </a:r>
            <a:r>
              <a:rPr lang="en-TT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CaO</a:t>
            </a:r>
            <a:r>
              <a:rPr lang="en-TT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(s) </a:t>
            </a:r>
            <a:r>
              <a:rPr lang="en-TT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+ CO</a:t>
            </a:r>
            <a:r>
              <a:rPr lang="en-TT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2(g)</a:t>
            </a:r>
          </a:p>
          <a:p>
            <a:pPr algn="l"/>
            <a:endParaRPr lang="en-TT" baseline="-25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en-TT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mol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CaCO</a:t>
            </a:r>
            <a:r>
              <a:rPr lang="en-TT" sz="2800" baseline="-25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en-TT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produces 1 </a:t>
            </a:r>
            <a:r>
              <a:rPr lang="en-TT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mol</a:t>
            </a:r>
            <a:r>
              <a:rPr lang="en-TT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TT" sz="2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CaO</a:t>
            </a:r>
            <a:r>
              <a:rPr lang="en-TT" sz="2800" baseline="-25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(s</a:t>
            </a:r>
            <a:r>
              <a:rPr lang="en-TT" sz="2800" baseline="-25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algn="l"/>
            <a:endParaRPr lang="en-TT" sz="2800" baseline="-25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100g CaCO</a:t>
            </a:r>
            <a:r>
              <a:rPr lang="en-TT" sz="2800" baseline="-25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3(s)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(1 </a:t>
            </a:r>
            <a:r>
              <a:rPr lang="en-TT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mol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produces 56g 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(1 </a:t>
            </a:r>
            <a:r>
              <a:rPr lang="en-TT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mol</a:t>
            </a:r>
            <a:r>
              <a:rPr lang="en-TT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TT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TT" sz="28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CaO</a:t>
            </a:r>
            <a:r>
              <a:rPr lang="en-TT" sz="2800" baseline="-25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(s)</a:t>
            </a:r>
          </a:p>
          <a:p>
            <a:pPr algn="l"/>
            <a:endParaRPr lang="en-TT" sz="2800" baseline="-25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If 100g CaCO</a:t>
            </a:r>
            <a:r>
              <a:rPr lang="en-TT" sz="2800" baseline="-25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3(s) 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gives 56g </a:t>
            </a:r>
            <a:r>
              <a:rPr lang="en-TT" sz="2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CaO</a:t>
            </a:r>
            <a:r>
              <a:rPr lang="en-TT" sz="2800" baseline="-25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(s</a:t>
            </a:r>
            <a:r>
              <a:rPr lang="en-TT" sz="2800" baseline="-25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algn="l"/>
            <a:endParaRPr lang="en-TT" sz="28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Then 1g</a:t>
            </a:r>
            <a:r>
              <a:rPr lang="en-TT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CaCO</a:t>
            </a:r>
            <a:r>
              <a:rPr lang="en-TT" sz="2800" baseline="-25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will give </a:t>
            </a:r>
            <a:r>
              <a:rPr lang="en-TT" sz="2800" u="sng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56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g </a:t>
            </a:r>
            <a:r>
              <a:rPr lang="en-TT" sz="2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CaO</a:t>
            </a:r>
            <a:r>
              <a:rPr lang="en-TT" sz="2800" baseline="-25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(s)</a:t>
            </a:r>
            <a:endParaRPr lang="en-TT" sz="28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TT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                                 100</a:t>
            </a:r>
          </a:p>
          <a:p>
            <a:pPr algn="l"/>
            <a:endParaRPr lang="en-TT" sz="28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And, 25g</a:t>
            </a:r>
            <a:r>
              <a:rPr lang="en-TT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CaCO</a:t>
            </a:r>
            <a:r>
              <a:rPr lang="en-TT" sz="2800" baseline="-25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will give </a:t>
            </a:r>
            <a:r>
              <a:rPr lang="en-TT" sz="2800" u="sng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56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x 25 g </a:t>
            </a:r>
            <a:r>
              <a:rPr lang="en-TT" sz="28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CaO</a:t>
            </a:r>
            <a:r>
              <a:rPr lang="en-TT" sz="2800" baseline="-25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(s</a:t>
            </a:r>
            <a:r>
              <a:rPr lang="en-TT" sz="2800" baseline="-25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algn="l"/>
            <a:r>
              <a:rPr lang="en-TT" sz="2800" baseline="-25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TT" sz="2800" baseline="-25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                                                    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100</a:t>
            </a:r>
          </a:p>
          <a:p>
            <a:pPr algn="l"/>
            <a:endParaRPr lang="en-TT" sz="28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TT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TT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                                = 14g </a:t>
            </a:r>
            <a:r>
              <a:rPr lang="en-TT" sz="28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CaO</a:t>
            </a:r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6930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28600"/>
            <a:ext cx="7772400" cy="609600"/>
          </a:xfrm>
        </p:spPr>
        <p:txBody>
          <a:bodyPr>
            <a:noAutofit/>
          </a:bodyPr>
          <a:lstStyle/>
          <a:p>
            <a:r>
              <a:rPr lang="en-TT" sz="5000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CC33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Worksheet</a:t>
            </a:r>
            <a:endParaRPr lang="en-TT" sz="5000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CC3399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943600"/>
            <a:ext cx="8382000" cy="685800"/>
          </a:xfrm>
        </p:spPr>
        <p:txBody>
          <a:bodyPr>
            <a:normAutofit/>
          </a:bodyPr>
          <a:lstStyle/>
          <a:p>
            <a:pPr algn="l"/>
            <a:r>
              <a:rPr lang="en-TT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2" action="ppaction://hlinkfile"/>
              </a:rPr>
              <a:t>Calculations based on Chemical Equations.</a:t>
            </a:r>
            <a:endParaRPr lang="en-TT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1219200"/>
            <a:ext cx="8153400" cy="45719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2693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70025"/>
          </a:xfrm>
        </p:spPr>
        <p:txBody>
          <a:bodyPr/>
          <a:lstStyle/>
          <a:p>
            <a:r>
              <a:rPr lang="en-TT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Calculations involving Gas Volumes</a:t>
            </a:r>
            <a:endParaRPr lang="en-TT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981200"/>
            <a:ext cx="6553200" cy="443662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5988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28600"/>
            <a:ext cx="7772400" cy="765175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A32D6B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Calculations Involving Gas Volumes</a:t>
            </a:r>
            <a:endParaRPr lang="en-US" sz="3200" b="1" dirty="0">
              <a:ln w="12700">
                <a:solidFill>
                  <a:schemeClr val="tx1"/>
                </a:solidFill>
                <a:prstDash val="solid"/>
              </a:ln>
              <a:solidFill>
                <a:srgbClr val="A32D6B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1143000"/>
            <a:ext cx="7772400" cy="5334000"/>
          </a:xfrm>
        </p:spPr>
        <p:txBody>
          <a:bodyPr>
            <a:normAutofit/>
          </a:bodyPr>
          <a:lstStyle/>
          <a:p>
            <a:pPr algn="l"/>
            <a:r>
              <a:rPr lang="en-US" sz="28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Units of Volume</a:t>
            </a:r>
          </a:p>
          <a:p>
            <a:pPr algn="l"/>
            <a:endParaRPr lang="en-US" sz="2800" u="sng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Volumes (of gases or liquids) are measured in 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cubic </a:t>
            </a:r>
            <a:r>
              <a:rPr lang="en-US" sz="28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centimetres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(cm</a:t>
            </a:r>
            <a:r>
              <a:rPr lang="en-US" sz="2800" baseline="30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2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 </a:t>
            </a:r>
          </a:p>
          <a:p>
            <a:pPr algn="l"/>
            <a:r>
              <a:rPr lang="en-US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cubic </a:t>
            </a:r>
            <a:r>
              <a:rPr lang="en-US" sz="28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decimetres</a:t>
            </a:r>
            <a:r>
              <a:rPr lang="en-US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(dm</a:t>
            </a:r>
            <a:r>
              <a:rPr lang="en-US" sz="2800" baseline="30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or </a:t>
            </a:r>
          </a:p>
          <a:p>
            <a:pPr algn="l"/>
            <a:r>
              <a:rPr lang="en-US" sz="2800" dirty="0" err="1" smtClean="0">
                <a:solidFill>
                  <a:srgbClr val="21751D"/>
                </a:solidFill>
                <a:latin typeface="Arial" pitchFamily="34" charset="0"/>
                <a:cs typeface="Arial" pitchFamily="34" charset="0"/>
              </a:rPr>
              <a:t>litres</a:t>
            </a:r>
            <a:r>
              <a:rPr lang="en-US" sz="2800" dirty="0" smtClean="0">
                <a:solidFill>
                  <a:srgbClr val="21751D"/>
                </a:solidFill>
                <a:latin typeface="Arial" pitchFamily="34" charset="0"/>
                <a:cs typeface="Arial" pitchFamily="34" charset="0"/>
              </a:rPr>
              <a:t> (l)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en-US" sz="28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litre</a:t>
            </a:r>
            <a:r>
              <a:rPr lang="en-US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= 1 dm</a:t>
            </a:r>
            <a:r>
              <a:rPr lang="en-US" sz="2800" baseline="30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2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= 1000cm</a:t>
            </a:r>
            <a:r>
              <a:rPr lang="en-US" sz="2800" baseline="30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2800" baseline="30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381000"/>
            <a:ext cx="7772400" cy="1222375"/>
          </a:xfrm>
        </p:spPr>
        <p:txBody>
          <a:bodyPr/>
          <a:lstStyle/>
          <a:p>
            <a:r>
              <a:rPr lang="en-US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Avogadro’s Law</a:t>
            </a:r>
            <a:endParaRPr lang="en-US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1447800"/>
            <a:ext cx="7543800" cy="48006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Equal volumes of gases at the same temperature and pressure contain equal numbers of molecules.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Molecules_and_Integra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7727" y="3048000"/>
            <a:ext cx="3352800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304800"/>
            <a:ext cx="7772400" cy="917575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The Molar Volume of a Gas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114800"/>
            <a:ext cx="8686800" cy="2514600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 mole of any gas occupies 24 dm</a:t>
            </a:r>
            <a:r>
              <a:rPr lang="en-US" sz="2800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(24 000 cm</a:t>
            </a:r>
            <a:r>
              <a:rPr lang="en-US" sz="2800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at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rtp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(room temperature and pressure).</a:t>
            </a:r>
          </a:p>
          <a:p>
            <a:pPr algn="l"/>
            <a:endParaRPr lang="en-US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 mole of any gas occupies 22.4 dm</a:t>
            </a:r>
            <a:r>
              <a:rPr lang="en-US" sz="2800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(22 400 cm</a:t>
            </a:r>
            <a:r>
              <a:rPr lang="en-US" sz="2800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at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stp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(standard temperature and pressure).</a:t>
            </a: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boy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0" y="1135117"/>
            <a:ext cx="2362200" cy="28377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28600"/>
            <a:ext cx="7772400" cy="68897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A32D6B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Example 1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A32D6B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143000"/>
            <a:ext cx="7543800" cy="5181600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Calculate the volume of carbon dioxide produced at room temperature and pressure when an excess of dilute hydrochloric acid is added to 1.00 g of calcium carbonate.</a:t>
            </a:r>
          </a:p>
          <a:p>
            <a:pPr algn="l"/>
            <a:endParaRPr lang="en-US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(RAMs: C = 12; O = 16; Ca = 40. Molar volume = 24 dm</a:t>
            </a:r>
            <a:r>
              <a:rPr lang="en-US" sz="2800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at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rtp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61277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Answer</a:t>
            </a:r>
            <a:endParaRPr lang="en-US" b="1" dirty="0">
              <a:ln w="12700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914400"/>
            <a:ext cx="8534400" cy="5715000"/>
          </a:xfrm>
        </p:spPr>
        <p:txBody>
          <a:bodyPr/>
          <a:lstStyle/>
          <a:p>
            <a:pPr algn="l"/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CaCO</a:t>
            </a:r>
            <a:r>
              <a:rPr lang="en-US" sz="28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3(s)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+ 2HCl</a:t>
            </a:r>
            <a:r>
              <a:rPr lang="en-US" sz="28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800" baseline="-25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en-US" sz="28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→ CaCl</a:t>
            </a:r>
            <a:r>
              <a:rPr lang="en-US" sz="28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2(</a:t>
            </a:r>
            <a:r>
              <a:rPr lang="en-US" sz="2800" baseline="-25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en-US" sz="28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+ CO</a:t>
            </a:r>
            <a:r>
              <a:rPr lang="en-US" sz="28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2(g)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+ H</a:t>
            </a:r>
            <a:r>
              <a:rPr lang="en-US" sz="28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28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(l)</a:t>
            </a:r>
          </a:p>
          <a:p>
            <a:pPr algn="l"/>
            <a:endParaRPr lang="en-US" sz="2800" baseline="-25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 mol CaCO</a:t>
            </a:r>
            <a:r>
              <a:rPr lang="en-US" sz="28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gives 1 mol CO</a:t>
            </a:r>
            <a:r>
              <a:rPr lang="en-US" sz="28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</a:p>
          <a:p>
            <a:pPr algn="l"/>
            <a:endParaRPr lang="en-US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100 g CaCO</a:t>
            </a:r>
            <a:r>
              <a:rPr lang="en-US" sz="28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gives 24dm</a:t>
            </a:r>
            <a:r>
              <a:rPr lang="en-US" sz="2800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CO</a:t>
            </a:r>
            <a:r>
              <a:rPr lang="en-US" sz="28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at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rtp</a:t>
            </a:r>
            <a:endParaRPr lang="en-US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US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 g CaCO</a:t>
            </a:r>
            <a:r>
              <a:rPr lang="en-US" sz="28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gives  </a:t>
            </a:r>
            <a:r>
              <a:rPr lang="en-US" sz="28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  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x 24 dm</a:t>
            </a:r>
            <a:r>
              <a:rPr lang="en-US" sz="2800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</a:t>
            </a:r>
            <a:r>
              <a:rPr lang="en-US" sz="28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   100</a:t>
            </a:r>
          </a:p>
          <a:p>
            <a:pPr algn="l"/>
            <a:endParaRPr lang="en-US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                            = 0.24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dm</a:t>
            </a:r>
            <a:r>
              <a:rPr lang="en-US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</a:t>
            </a:r>
            <a:r>
              <a:rPr lang="en-US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81000"/>
            <a:ext cx="7772400" cy="917575"/>
          </a:xfrm>
        </p:spPr>
        <p:txBody>
          <a:bodyPr/>
          <a:lstStyle/>
          <a:p>
            <a:r>
              <a:rPr lang="en-US" b="1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rgbClr val="38489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Chemical Equations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1752600"/>
            <a:ext cx="7239000" cy="4267200"/>
          </a:xfrm>
        </p:spPr>
        <p:txBody>
          <a:bodyPr/>
          <a:lstStyle/>
          <a:p>
            <a:pPr algn="l"/>
            <a:r>
              <a:rPr lang="en-US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Chemical equations use symbols and formulae to represent chemical change. </a:t>
            </a:r>
            <a:endParaRPr lang="en-US" b="1" dirty="0">
              <a:ln w="12700">
                <a:solidFill>
                  <a:schemeClr val="tx1"/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coeff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3200400"/>
            <a:ext cx="5562600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04800"/>
            <a:ext cx="7772400" cy="841375"/>
          </a:xfrm>
        </p:spPr>
        <p:txBody>
          <a:bodyPr/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A32D6B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Example 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066800"/>
            <a:ext cx="8229600" cy="5181600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chemeClr val="tx1"/>
                </a:solidFill>
              </a:rPr>
              <a:t>What is the maximum mass of </a:t>
            </a:r>
            <a:r>
              <a:rPr lang="en-US" sz="2800" dirty="0" err="1" smtClean="0">
                <a:solidFill>
                  <a:schemeClr val="tx1"/>
                </a:solidFill>
              </a:rPr>
              <a:t>aluminium</a:t>
            </a:r>
            <a:r>
              <a:rPr lang="en-US" sz="2800" dirty="0" smtClean="0">
                <a:solidFill>
                  <a:schemeClr val="tx1"/>
                </a:solidFill>
              </a:rPr>
              <a:t> which you could add to an excess of dilute hydrochloric acid so that you produced no more than 100 cm</a:t>
            </a:r>
            <a:r>
              <a:rPr lang="en-US" sz="2800" baseline="30000" dirty="0" smtClean="0">
                <a:solidFill>
                  <a:schemeClr val="tx1"/>
                </a:solidFill>
              </a:rPr>
              <a:t>3</a:t>
            </a:r>
            <a:r>
              <a:rPr lang="en-US" sz="2800" dirty="0" smtClean="0">
                <a:solidFill>
                  <a:schemeClr val="tx1"/>
                </a:solidFill>
              </a:rPr>
              <a:t> of hydrogen at room temperature and pressure?</a:t>
            </a:r>
          </a:p>
          <a:p>
            <a:pPr algn="l"/>
            <a:r>
              <a:rPr lang="en-US" sz="2800" dirty="0" smtClean="0">
                <a:solidFill>
                  <a:schemeClr val="tx1"/>
                </a:solidFill>
              </a:rPr>
              <a:t>(RAM: Al = 27. Molar volume = 24 000 cm</a:t>
            </a:r>
            <a:r>
              <a:rPr lang="en-US" sz="2800" baseline="30000" dirty="0" smtClean="0">
                <a:solidFill>
                  <a:schemeClr val="tx1"/>
                </a:solidFill>
              </a:rPr>
              <a:t>3</a:t>
            </a:r>
            <a:r>
              <a:rPr lang="en-US" sz="2800" dirty="0" smtClean="0">
                <a:solidFill>
                  <a:schemeClr val="tx1"/>
                </a:solidFill>
              </a:rPr>
              <a:t> at </a:t>
            </a:r>
            <a:r>
              <a:rPr lang="en-US" sz="2800" dirty="0" err="1" smtClean="0">
                <a:solidFill>
                  <a:schemeClr val="tx1"/>
                </a:solidFill>
              </a:rPr>
              <a:t>rtp</a:t>
            </a:r>
            <a:r>
              <a:rPr lang="en-US" sz="2800" dirty="0" smtClean="0">
                <a:solidFill>
                  <a:schemeClr val="tx1"/>
                </a:solidFill>
              </a:rPr>
              <a:t>) </a:t>
            </a:r>
          </a:p>
          <a:p>
            <a:pPr algn="l"/>
            <a:endParaRPr lang="en-US" sz="2800" dirty="0" smtClean="0">
              <a:solidFill>
                <a:schemeClr val="tx1"/>
              </a:solidFill>
            </a:endParaRPr>
          </a:p>
          <a:p>
            <a:pPr algn="l"/>
            <a:r>
              <a:rPr lang="en-US" sz="2800" dirty="0" smtClean="0">
                <a:solidFill>
                  <a:srgbClr val="FF0000"/>
                </a:solidFill>
              </a:rPr>
              <a:t>N.B. In this example, dilute hydrochloric acid is in excess and </a:t>
            </a:r>
            <a:r>
              <a:rPr lang="en-US" sz="2800" dirty="0" err="1" smtClean="0">
                <a:solidFill>
                  <a:srgbClr val="FF0000"/>
                </a:solidFill>
              </a:rPr>
              <a:t>aluminium</a:t>
            </a:r>
            <a:r>
              <a:rPr lang="en-US" sz="2800" dirty="0" smtClean="0">
                <a:solidFill>
                  <a:srgbClr val="FF0000"/>
                </a:solidFill>
              </a:rPr>
              <a:t> is the </a:t>
            </a:r>
            <a:r>
              <a:rPr lang="en-US" sz="2800" u="sng" dirty="0" smtClean="0">
                <a:solidFill>
                  <a:srgbClr val="FF0000"/>
                </a:solidFill>
              </a:rPr>
              <a:t>limiting reactant</a:t>
            </a:r>
            <a:r>
              <a:rPr lang="en-US" sz="2800" dirty="0" smtClean="0">
                <a:solidFill>
                  <a:srgbClr val="FF0000"/>
                </a:solidFill>
              </a:rPr>
              <a:t>.</a:t>
            </a:r>
          </a:p>
          <a:p>
            <a:pPr algn="l"/>
            <a:r>
              <a:rPr lang="en-US" sz="2800" dirty="0" smtClean="0">
                <a:solidFill>
                  <a:srgbClr val="FF0000"/>
                </a:solidFill>
              </a:rPr>
              <a:t>Using an excess of dilute hydrochloric acid ensures that all of the </a:t>
            </a:r>
            <a:r>
              <a:rPr lang="en-US" sz="2800" dirty="0" err="1" smtClean="0">
                <a:solidFill>
                  <a:srgbClr val="FF0000"/>
                </a:solidFill>
              </a:rPr>
              <a:t>aluminium</a:t>
            </a:r>
            <a:r>
              <a:rPr lang="en-US" sz="2800" dirty="0" smtClean="0">
                <a:solidFill>
                  <a:srgbClr val="FF0000"/>
                </a:solidFill>
              </a:rPr>
              <a:t> reacts completely.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152400"/>
            <a:ext cx="7772400" cy="381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Answer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609600"/>
            <a:ext cx="8305800" cy="624840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2Al</a:t>
            </a:r>
            <a:r>
              <a:rPr lang="en-US" sz="28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(s)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+ 6HCl</a:t>
            </a:r>
            <a:r>
              <a:rPr lang="en-US" sz="28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800" baseline="-25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en-US" sz="28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→ 2AlCl</a:t>
            </a:r>
            <a:r>
              <a:rPr lang="en-US" sz="28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3(</a:t>
            </a:r>
            <a:r>
              <a:rPr lang="en-US" sz="2800" baseline="-250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aq</a:t>
            </a:r>
            <a:r>
              <a:rPr lang="en-US" sz="28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+ 3H</a:t>
            </a:r>
            <a:r>
              <a:rPr lang="en-US" sz="28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2(g)</a:t>
            </a:r>
          </a:p>
          <a:p>
            <a:pPr algn="l"/>
            <a:endParaRPr lang="en-US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 mol Al gives 3 mol H</a:t>
            </a:r>
            <a:r>
              <a:rPr lang="en-US" sz="28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</a:p>
          <a:p>
            <a:pPr algn="l"/>
            <a:endParaRPr lang="en-US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(2x27)g Al gives (3x24000)cm</a:t>
            </a:r>
            <a:r>
              <a:rPr lang="en-US" sz="2800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H</a:t>
            </a:r>
            <a:r>
              <a:rPr lang="en-US" sz="28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</a:p>
          <a:p>
            <a:pPr algn="l"/>
            <a:endParaRPr lang="en-US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54 g Al gives 72000 cm</a:t>
            </a:r>
            <a:r>
              <a:rPr lang="en-US" sz="2800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H</a:t>
            </a:r>
            <a:r>
              <a:rPr lang="en-US" sz="28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</a:p>
          <a:p>
            <a:pPr algn="l"/>
            <a:endParaRPr lang="en-US" sz="2800" baseline="-25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72  000 cm</a:t>
            </a:r>
            <a:r>
              <a:rPr lang="en-US" sz="2800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H</a:t>
            </a:r>
            <a:r>
              <a:rPr lang="en-US" sz="28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comes from 54 g Al</a:t>
            </a:r>
          </a:p>
          <a:p>
            <a:pPr algn="l"/>
            <a:endParaRPr lang="en-US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100 cm</a:t>
            </a:r>
            <a:r>
              <a:rPr lang="en-US" sz="2800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H</a:t>
            </a:r>
            <a:r>
              <a:rPr lang="en-US" sz="2800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comes from  </a:t>
            </a:r>
            <a:r>
              <a:rPr lang="en-US" sz="28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54  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x 100 g Al</a:t>
            </a:r>
          </a:p>
          <a:p>
            <a:pPr algn="l"/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                   72000</a:t>
            </a:r>
          </a:p>
          <a:p>
            <a:pPr algn="l"/>
            <a:endParaRPr lang="en-US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                  = 0.075 g Al</a:t>
            </a:r>
          </a:p>
        </p:txBody>
      </p:sp>
      <p:pic>
        <p:nvPicPr>
          <p:cNvPr id="4" name="Picture 3" descr="FC_Therefore_41757_lg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810000"/>
            <a:ext cx="442912" cy="6716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381000"/>
            <a:ext cx="7772400" cy="381000"/>
          </a:xfrm>
        </p:spPr>
        <p:txBody>
          <a:bodyPr>
            <a:noAutofit/>
          </a:bodyPr>
          <a:lstStyle/>
          <a:p>
            <a:r>
              <a:rPr lang="en-US" sz="5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CC33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Worksheet</a:t>
            </a:r>
            <a:endParaRPr lang="en-US" sz="5000" dirty="0">
              <a:solidFill>
                <a:srgbClr val="CC3399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066800"/>
            <a:ext cx="8763000" cy="5562600"/>
          </a:xfrm>
        </p:spPr>
        <p:txBody>
          <a:bodyPr>
            <a:normAutofit fontScale="40000" lnSpcReduction="20000"/>
          </a:bodyPr>
          <a:lstStyle/>
          <a:p>
            <a:pPr algn="l"/>
            <a:r>
              <a:rPr lang="en-US" sz="7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7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Carbon monoxide burns according to the equation:</a:t>
            </a:r>
          </a:p>
          <a:p>
            <a:pPr algn="l"/>
            <a:r>
              <a:rPr lang="en-US" sz="7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en-US" sz="7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2CO</a:t>
            </a:r>
            <a:r>
              <a:rPr lang="en-US" sz="70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(g) </a:t>
            </a:r>
            <a:r>
              <a:rPr lang="en-US" sz="7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O</a:t>
            </a:r>
            <a:r>
              <a:rPr lang="en-US" sz="70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2(g)</a:t>
            </a:r>
            <a:r>
              <a:rPr lang="en-US" sz="7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→ 2CO</a:t>
            </a:r>
            <a:r>
              <a:rPr lang="en-US" sz="70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2(g)</a:t>
            </a:r>
            <a:endParaRPr lang="en-US" sz="7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7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l"/>
            <a:r>
              <a:rPr lang="en-US" sz="7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(a) Calculate the volume of oxygen needed for the complete combustion of 100 cm</a:t>
            </a:r>
            <a:r>
              <a:rPr lang="en-US" sz="700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7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of carbon monoxide.</a:t>
            </a:r>
          </a:p>
          <a:p>
            <a:pPr algn="l"/>
            <a:r>
              <a:rPr lang="en-US" sz="7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l"/>
            <a:r>
              <a:rPr lang="en-US" sz="7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(b) What volume of carbon dioxide will be formed?</a:t>
            </a:r>
          </a:p>
          <a:p>
            <a:pPr algn="l"/>
            <a:r>
              <a:rPr lang="en-US" sz="7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l"/>
            <a:r>
              <a:rPr lang="en-US" sz="7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l"/>
            <a:r>
              <a:rPr lang="en-US" sz="7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l"/>
            <a:endParaRPr lang="en-US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381000"/>
            <a:ext cx="7772400" cy="381000"/>
          </a:xfrm>
        </p:spPr>
        <p:txBody>
          <a:bodyPr>
            <a:noAutofit/>
          </a:bodyPr>
          <a:lstStyle/>
          <a:p>
            <a:r>
              <a:rPr lang="en-US" sz="5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CC33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Worksheet</a:t>
            </a:r>
            <a:endParaRPr lang="en-US" sz="5000" dirty="0">
              <a:solidFill>
                <a:srgbClr val="CC3399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066800"/>
            <a:ext cx="8763000" cy="5562600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Calculate the volume of hydrogen (measured at room temperature and pressure) obtainable by reacting 0.240 g of magnesium with an excess of dilute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sulphuric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acid. (RAM: Mg = 24. Molar volume = 24 000 cm</a:t>
            </a:r>
            <a:r>
              <a:rPr lang="en-US" sz="280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at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rtp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l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28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(s)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H</a:t>
            </a:r>
            <a:r>
              <a:rPr lang="en-US" sz="28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28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4(</a:t>
            </a:r>
            <a:r>
              <a:rPr lang="en-US" sz="2800" baseline="-25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aq</a:t>
            </a:r>
            <a:r>
              <a:rPr lang="en-US" sz="28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→ MgSO</a:t>
            </a:r>
            <a:r>
              <a:rPr lang="en-US" sz="28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4(</a:t>
            </a:r>
            <a:r>
              <a:rPr lang="en-US" sz="2800" baseline="-25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aq</a:t>
            </a:r>
            <a:r>
              <a:rPr lang="en-US" sz="28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+ H</a:t>
            </a:r>
            <a:r>
              <a:rPr lang="en-US" sz="28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2(g)</a:t>
            </a:r>
            <a:endParaRPr lang="en-U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l"/>
            <a:endParaRPr lang="en-US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52400"/>
            <a:ext cx="7772400" cy="4572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00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Percentage Yield</a:t>
            </a:r>
            <a:endParaRPr lang="en-US" b="1" dirty="0">
              <a:ln w="12700">
                <a:solidFill>
                  <a:schemeClr val="tx1"/>
                </a:solidFill>
                <a:prstDash val="solid"/>
              </a:ln>
              <a:solidFill>
                <a:srgbClr val="000099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685800"/>
            <a:ext cx="8458200" cy="5943600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 theory, a reaction may be shown to produce a certain amount of product. However, some product may be left on the apparatus or some might be spilled.</a:t>
            </a:r>
          </a:p>
          <a:p>
            <a:pPr algn="l"/>
            <a:endParaRPr lang="en-US" sz="2800" u="sng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2628735"/>
            <a:ext cx="8229600" cy="39244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52400"/>
            <a:ext cx="7772400" cy="4572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00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Percentage </a:t>
            </a:r>
            <a:r>
              <a:rPr lang="en-US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00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Yield Example</a:t>
            </a:r>
            <a:endParaRPr lang="en-US" b="1" dirty="0">
              <a:ln w="12700">
                <a:solidFill>
                  <a:schemeClr val="tx1"/>
                </a:solidFill>
                <a:prstDash val="solid"/>
              </a:ln>
              <a:solidFill>
                <a:srgbClr val="000099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685800"/>
            <a:ext cx="8305800" cy="5943600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If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your calculation shows that you should get 10 g of product but you only recover 9 g, then your yield is 9 g out of a possible 10 g.</a:t>
            </a:r>
          </a:p>
          <a:p>
            <a:pPr algn="l"/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</a:t>
            </a:r>
            <a:endParaRPr lang="en-US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US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US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Percentage Yield =</a:t>
            </a:r>
            <a:r>
              <a:rPr lang="en-US" sz="28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9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x 100</a:t>
            </a:r>
          </a:p>
          <a:p>
            <a:pPr algn="l"/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            10</a:t>
            </a:r>
          </a:p>
          <a:p>
            <a:pPr algn="l"/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          = 90 %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04800"/>
            <a:ext cx="7772400" cy="5334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Chemical Formula</a:t>
            </a:r>
            <a:endParaRPr lang="en-US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tx2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914400"/>
            <a:ext cx="8305800" cy="5562600"/>
          </a:xfrm>
        </p:spPr>
        <p:txBody>
          <a:bodyPr>
            <a:noAutofit/>
          </a:bodyPr>
          <a:lstStyle/>
          <a:p>
            <a:pPr algn="l"/>
            <a:r>
              <a:rPr lang="en-US" sz="2800" b="1" u="sng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Examples:</a:t>
            </a:r>
          </a:p>
          <a:p>
            <a:pPr algn="l"/>
            <a:endParaRPr lang="en-US" sz="2800" b="1" dirty="0" smtClean="0">
              <a:ln w="127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2H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– 2 atoms of hydrogen, not bonded together. </a:t>
            </a:r>
          </a:p>
          <a:p>
            <a:pPr algn="l"/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is called a 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coefficient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  <a:p>
            <a:pPr algn="l"/>
            <a:endParaRPr lang="en-US" sz="28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</a:t>
            </a:r>
            <a:r>
              <a:rPr lang="en-US" sz="2800" b="1" baseline="-2500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– 1 molecule of hydrogen, made up of 2 atoms of hydrogen bonded together.</a:t>
            </a:r>
          </a:p>
          <a:p>
            <a:pPr algn="l"/>
            <a:endParaRPr lang="en-US" sz="28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2H</a:t>
            </a:r>
            <a:r>
              <a:rPr lang="en-US" sz="2800" b="1" baseline="-2500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– 2 molecules of hydrogen, in total 4 atoms of hydrogen.</a:t>
            </a:r>
            <a:endParaRPr lang="en-US" sz="28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381000"/>
            <a:ext cx="7772400" cy="917575"/>
          </a:xfrm>
        </p:spPr>
        <p:txBody>
          <a:bodyPr/>
          <a:lstStyle/>
          <a:p>
            <a:r>
              <a:rPr lang="en-US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Chemical Formula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895600"/>
            <a:ext cx="8382000" cy="3581400"/>
          </a:xfrm>
        </p:spPr>
        <p:txBody>
          <a:bodyPr>
            <a:normAutofit/>
          </a:bodyPr>
          <a:lstStyle/>
          <a:p>
            <a:pPr algn="l"/>
            <a:r>
              <a:rPr lang="en-US" sz="2800" b="1" u="sng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Examples:</a:t>
            </a:r>
          </a:p>
          <a:p>
            <a:pPr algn="l"/>
            <a:endParaRPr lang="en-US" sz="2800" b="1" dirty="0" smtClean="0">
              <a:ln w="127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Ca(OH)</a:t>
            </a:r>
            <a:r>
              <a:rPr lang="en-US" sz="2800" b="1" baseline="-2500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– 1 Ca</a:t>
            </a:r>
            <a:r>
              <a:rPr lang="en-US" sz="2800" b="1" baseline="3000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2+ 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and 2 OH</a:t>
            </a:r>
            <a:r>
              <a:rPr lang="en-US" sz="2800" b="1" baseline="5000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</a:t>
            </a:r>
          </a:p>
          <a:p>
            <a:pPr algn="l"/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So the amount of each element is 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1Ca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2O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and 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2H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atoms. </a:t>
            </a:r>
          </a:p>
          <a:p>
            <a:pPr algn="l"/>
            <a:endParaRPr lang="en-US" sz="28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CC33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3H</a:t>
            </a:r>
            <a:r>
              <a:rPr lang="en-US" sz="2800" b="1" baseline="-2500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CC33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CC33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SO</a:t>
            </a:r>
            <a:r>
              <a:rPr lang="en-US" sz="2800" b="1" baseline="-2500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CC33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– consists of 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CC33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6H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CC33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3S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and 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CC33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12O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atoms.</a:t>
            </a:r>
          </a:p>
        </p:txBody>
      </p:sp>
      <p:pic>
        <p:nvPicPr>
          <p:cNvPr id="4" name="Picture 3" descr="4142839963_979b17618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0" y="1219200"/>
            <a:ext cx="3058334" cy="2305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6096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21751D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Writing Chemical Equations</a:t>
            </a:r>
            <a:endParaRPr lang="en-US" sz="2800" b="1" dirty="0">
              <a:ln w="12700">
                <a:solidFill>
                  <a:schemeClr val="tx1"/>
                </a:solidFill>
                <a:prstDash val="solid"/>
              </a:ln>
              <a:solidFill>
                <a:srgbClr val="21751D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685800"/>
            <a:ext cx="8610600" cy="5867400"/>
          </a:xfrm>
        </p:spPr>
        <p:txBody>
          <a:bodyPr>
            <a:noAutofit/>
          </a:bodyPr>
          <a:lstStyle/>
          <a:p>
            <a:pPr algn="l"/>
            <a:r>
              <a:rPr lang="en-US" sz="2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conventions which are used when writing chemical equations are:</a:t>
            </a:r>
          </a:p>
          <a:p>
            <a:pPr algn="l"/>
            <a:endParaRPr lang="en-US" sz="2600" b="1" dirty="0" smtClean="0">
              <a:ln w="127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en-US" sz="2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The </a:t>
            </a:r>
            <a:r>
              <a:rPr lang="en-US" sz="2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reactants</a:t>
            </a:r>
            <a:r>
              <a:rPr lang="en-US" sz="2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are placed on the </a:t>
            </a:r>
            <a:r>
              <a:rPr lang="en-US" sz="2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left side </a:t>
            </a:r>
            <a:r>
              <a:rPr lang="en-US" sz="2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of the equation and the </a:t>
            </a:r>
            <a:r>
              <a:rPr lang="en-US" sz="2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products</a:t>
            </a:r>
            <a:r>
              <a:rPr lang="en-US" sz="2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are placed on the </a:t>
            </a:r>
            <a:r>
              <a:rPr lang="en-US" sz="2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right side</a:t>
            </a:r>
            <a:r>
              <a:rPr lang="en-US" sz="2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with an </a:t>
            </a:r>
            <a:r>
              <a:rPr lang="en-US" sz="2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arrow </a:t>
            </a:r>
            <a:r>
              <a:rPr lang="en-US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→)</a:t>
            </a:r>
            <a:r>
              <a:rPr lang="en-US" sz="2600" dirty="0" smtClean="0"/>
              <a:t> </a:t>
            </a:r>
            <a:r>
              <a:rPr lang="en-US" sz="2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separating reactants from products.</a:t>
            </a:r>
          </a:p>
          <a:p>
            <a:pPr algn="l">
              <a:buFont typeface="Arial" pitchFamily="34" charset="0"/>
              <a:buChar char="•"/>
            </a:pPr>
            <a:endParaRPr lang="en-US" sz="2600" b="1" dirty="0" smtClean="0">
              <a:ln w="127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en-US" sz="2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</a:t>
            </a:r>
            <a:r>
              <a:rPr lang="en-US" sz="2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plus sign</a:t>
            </a:r>
            <a:r>
              <a:rPr lang="en-US" sz="2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(+)</a:t>
            </a:r>
            <a:r>
              <a:rPr lang="en-US" sz="2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separates each reactant or product.</a:t>
            </a:r>
          </a:p>
          <a:p>
            <a:pPr algn="l">
              <a:buFont typeface="Arial" pitchFamily="34" charset="0"/>
              <a:buChar char="•"/>
            </a:pPr>
            <a:endParaRPr lang="en-US" sz="2600" b="1" dirty="0" smtClean="0">
              <a:ln w="127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en-US" sz="26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</a:t>
            </a:r>
            <a:r>
              <a:rPr lang="en-US" sz="2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physical state </a:t>
            </a:r>
            <a:r>
              <a:rPr lang="en-US" sz="2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of the chemical is usually written as a </a:t>
            </a:r>
            <a:r>
              <a:rPr lang="en-US" sz="2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subscript</a:t>
            </a:r>
            <a:r>
              <a:rPr lang="en-US" sz="2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These physical states are:</a:t>
            </a:r>
          </a:p>
          <a:p>
            <a:pPr algn="l"/>
            <a:r>
              <a:rPr lang="en-US" sz="2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(s) </a:t>
            </a:r>
            <a:r>
              <a:rPr lang="en-US" sz="2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– solid, </a:t>
            </a:r>
            <a:r>
              <a:rPr lang="en-US" sz="2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(l) </a:t>
            </a:r>
            <a:r>
              <a:rPr lang="en-US" sz="2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– liquid, </a:t>
            </a:r>
            <a:r>
              <a:rPr lang="en-US" sz="2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(g) </a:t>
            </a:r>
            <a:r>
              <a:rPr lang="en-US" sz="2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– gas, </a:t>
            </a:r>
            <a:r>
              <a:rPr lang="en-US" sz="2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99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6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99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aq</a:t>
            </a:r>
            <a:r>
              <a:rPr lang="en-US" sz="2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99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 </a:t>
            </a:r>
            <a:r>
              <a:rPr lang="en-US" sz="26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– aqueous </a:t>
            </a:r>
            <a:endParaRPr lang="en-US" sz="2600" b="1" dirty="0">
              <a:ln w="127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81000"/>
            <a:ext cx="8305800" cy="6172200"/>
          </a:xfrm>
        </p:spPr>
        <p:txBody>
          <a:bodyPr>
            <a:normAutofit lnSpcReduction="10000"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Other chemicals and factors 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which are required for the reaction to occur but do not change during the reaction can be written 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above the arrow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e.g. 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catalysts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a specific 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temperature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a specific 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pressure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  <a:p>
            <a:pPr algn="l">
              <a:buFont typeface="Arial" pitchFamily="34" charset="0"/>
              <a:buChar char="•"/>
            </a:pPr>
            <a:endParaRPr lang="en-US" sz="2800" b="1" dirty="0" smtClean="0">
              <a:ln w="127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en-US" sz="28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If a reaction is 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reversible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a 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double arrow 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is used : </a:t>
            </a:r>
          </a:p>
          <a:p>
            <a:pPr algn="l">
              <a:buFont typeface="Arial" pitchFamily="34" charset="0"/>
              <a:buChar char="•"/>
            </a:pPr>
            <a:endParaRPr lang="en-US" sz="2800" b="1" dirty="0" smtClean="0">
              <a:ln w="12700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en-US" sz="28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When 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reading a chemical equation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each of the signs represents a word or statement.</a:t>
            </a:r>
          </a:p>
          <a:p>
            <a:pPr algn="l"/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Example: 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99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2Fe</a:t>
            </a:r>
            <a:r>
              <a:rPr lang="en-US" sz="2800" b="1" baseline="-2500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99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(s)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99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+ 3Cl</a:t>
            </a:r>
            <a:r>
              <a:rPr lang="en-US" sz="2800" b="1" baseline="-2500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99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(g)</a:t>
            </a:r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99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→ 2FeCl</a:t>
            </a:r>
            <a:r>
              <a:rPr lang="en-US" sz="2800" b="1" baseline="-2500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99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3(s)</a:t>
            </a:r>
            <a:endParaRPr lang="en-US" sz="2800" b="1" baseline="-25000" dirty="0">
              <a:ln w="12700">
                <a:solidFill>
                  <a:schemeClr val="tx1"/>
                </a:solidFill>
                <a:prstDash val="solid"/>
              </a:ln>
              <a:solidFill>
                <a:srgbClr val="99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28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99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‘Solid iron reacts with chlorine gas to form solid iron (III) chloride’</a:t>
            </a:r>
            <a:endParaRPr lang="en-US" sz="2800" b="1" dirty="0">
              <a:ln w="12700">
                <a:solidFill>
                  <a:schemeClr val="tx1"/>
                </a:solidFill>
                <a:prstDash val="solid"/>
              </a:ln>
              <a:solidFill>
                <a:srgbClr val="99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reversible%20arrow%20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3276600"/>
            <a:ext cx="19050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362200"/>
            <a:ext cx="7772400" cy="765175"/>
          </a:xfrm>
        </p:spPr>
        <p:txBody>
          <a:bodyPr>
            <a:noAutofit/>
          </a:bodyPr>
          <a:lstStyle/>
          <a:p>
            <a:r>
              <a:rPr lang="en-US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Balancing Chemical Equations</a:t>
            </a:r>
            <a:endParaRPr lang="en-US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T" b="1" dirty="0" smtClean="0">
                <a:ln w="12700">
                  <a:solidFill>
                    <a:sysClr val="windowText" lastClr="000000"/>
                  </a:solidFill>
                  <a:prstDash val="solid"/>
                </a:ln>
                <a:solidFill>
                  <a:srgbClr val="38489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When is a scale balanced?</a:t>
            </a:r>
            <a:endParaRPr lang="en-TT" b="1" dirty="0">
              <a:ln w="12700">
                <a:solidFill>
                  <a:sysClr val="windowText" lastClr="000000"/>
                </a:solidFill>
                <a:prstDash val="solid"/>
              </a:ln>
              <a:solidFill>
                <a:srgbClr val="384898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05000"/>
            <a:ext cx="5835782" cy="3382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9628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1344</TotalTime>
  <Words>1721</Words>
  <Application>Microsoft Office PowerPoint</Application>
  <PresentationFormat>On-screen Show (4:3)</PresentationFormat>
  <Paragraphs>338</Paragraphs>
  <Slides>35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Chemical Equations</vt:lpstr>
      <vt:lpstr>Laws</vt:lpstr>
      <vt:lpstr>Chemical Equations</vt:lpstr>
      <vt:lpstr>Chemical Formula</vt:lpstr>
      <vt:lpstr>Chemical Formula</vt:lpstr>
      <vt:lpstr>Writing Chemical Equations</vt:lpstr>
      <vt:lpstr>Slide 7</vt:lpstr>
      <vt:lpstr>Balancing Chemical Equations</vt:lpstr>
      <vt:lpstr>When is a scale balanced?</vt:lpstr>
      <vt:lpstr>What do we need to do to balance the scale below?</vt:lpstr>
      <vt:lpstr>Balancing Chemical Equations</vt:lpstr>
      <vt:lpstr>Slide 12</vt:lpstr>
      <vt:lpstr>Example 1</vt:lpstr>
      <vt:lpstr>Example 2</vt:lpstr>
      <vt:lpstr>Example 3</vt:lpstr>
      <vt:lpstr>Example 4</vt:lpstr>
      <vt:lpstr>Example 5</vt:lpstr>
      <vt:lpstr>Examination Tips</vt:lpstr>
      <vt:lpstr> Calculations from Equations</vt:lpstr>
      <vt:lpstr>Limiting Reactant &amp; Excess Reactant </vt:lpstr>
      <vt:lpstr>Example </vt:lpstr>
      <vt:lpstr>Answer</vt:lpstr>
      <vt:lpstr>Worksheet</vt:lpstr>
      <vt:lpstr>Calculations involving Gas Volumes</vt:lpstr>
      <vt:lpstr>Calculations Involving Gas Volumes</vt:lpstr>
      <vt:lpstr>Avogadro’s Law</vt:lpstr>
      <vt:lpstr>The Molar Volume of a Gas</vt:lpstr>
      <vt:lpstr>Example 1</vt:lpstr>
      <vt:lpstr>Answer</vt:lpstr>
      <vt:lpstr>Example 2</vt:lpstr>
      <vt:lpstr>Answer</vt:lpstr>
      <vt:lpstr>Worksheet</vt:lpstr>
      <vt:lpstr>Worksheet</vt:lpstr>
      <vt:lpstr>Percentage Yield</vt:lpstr>
      <vt:lpstr>Percentage Yield Example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rolton</cp:lastModifiedBy>
  <cp:revision>113</cp:revision>
  <dcterms:created xsi:type="dcterms:W3CDTF">2010-07-29T17:04:29Z</dcterms:created>
  <dcterms:modified xsi:type="dcterms:W3CDTF">2016-01-15T14:52:20Z</dcterms:modified>
</cp:coreProperties>
</file>