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5" r:id="rId3"/>
    <p:sldId id="296" r:id="rId4"/>
    <p:sldId id="29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71" r:id="rId17"/>
    <p:sldId id="270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80" r:id="rId26"/>
    <p:sldId id="281" r:id="rId27"/>
    <p:sldId id="282" r:id="rId28"/>
    <p:sldId id="283" r:id="rId29"/>
    <p:sldId id="284" r:id="rId30"/>
    <p:sldId id="288" r:id="rId31"/>
    <p:sldId id="287" r:id="rId32"/>
    <p:sldId id="285" r:id="rId33"/>
    <p:sldId id="289" r:id="rId34"/>
    <p:sldId id="290" r:id="rId35"/>
    <p:sldId id="291" r:id="rId36"/>
    <p:sldId id="292" r:id="rId37"/>
    <p:sldId id="293" r:id="rId38"/>
    <p:sldId id="294" r:id="rId39"/>
    <p:sldId id="286" r:id="rId40"/>
    <p:sldId id="279" r:id="rId41"/>
    <p:sldId id="298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455" autoAdjust="0"/>
  </p:normalViewPr>
  <p:slideViewPr>
    <p:cSldViewPr>
      <p:cViewPr>
        <p:scale>
          <a:sx n="60" d="100"/>
          <a:sy n="60" d="100"/>
        </p:scale>
        <p:origin x="-1644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0ABB0-A6A2-4C19-894D-80110A445A92}" type="datetimeFigureOut">
              <a:rPr lang="en-US" smtClean="0"/>
              <a:pPr/>
              <a:t>8/5/2013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BB95D-17B8-403B-A0A2-E63E0B062C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0ABB0-A6A2-4C19-894D-80110A445A92}" type="datetimeFigureOut">
              <a:rPr lang="en-US" smtClean="0"/>
              <a:pPr/>
              <a:t>8/5/2013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BB95D-17B8-403B-A0A2-E63E0B062C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0ABB0-A6A2-4C19-894D-80110A445A92}" type="datetimeFigureOut">
              <a:rPr lang="en-US" smtClean="0"/>
              <a:pPr/>
              <a:t>8/5/2013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BB95D-17B8-403B-A0A2-E63E0B062C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0ABB0-A6A2-4C19-894D-80110A445A92}" type="datetimeFigureOut">
              <a:rPr lang="en-US" smtClean="0"/>
              <a:pPr/>
              <a:t>8/5/2013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BB95D-17B8-403B-A0A2-E63E0B062C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0ABB0-A6A2-4C19-894D-80110A445A92}" type="datetimeFigureOut">
              <a:rPr lang="en-US" smtClean="0"/>
              <a:pPr/>
              <a:t>8/5/2013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BB95D-17B8-403B-A0A2-E63E0B062C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0ABB0-A6A2-4C19-894D-80110A445A92}" type="datetimeFigureOut">
              <a:rPr lang="en-US" smtClean="0"/>
              <a:pPr/>
              <a:t>8/5/2013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BB95D-17B8-403B-A0A2-E63E0B062C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0ABB0-A6A2-4C19-894D-80110A445A92}" type="datetimeFigureOut">
              <a:rPr lang="en-US" smtClean="0"/>
              <a:pPr/>
              <a:t>8/5/2013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BB95D-17B8-403B-A0A2-E63E0B062C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0ABB0-A6A2-4C19-894D-80110A445A92}" type="datetimeFigureOut">
              <a:rPr lang="en-US" smtClean="0"/>
              <a:pPr/>
              <a:t>8/5/2013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BB95D-17B8-403B-A0A2-E63E0B062C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0ABB0-A6A2-4C19-894D-80110A445A92}" type="datetimeFigureOut">
              <a:rPr lang="en-US" smtClean="0"/>
              <a:pPr/>
              <a:t>8/5/2013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BB95D-17B8-403B-A0A2-E63E0B062C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0ABB0-A6A2-4C19-894D-80110A445A92}" type="datetimeFigureOut">
              <a:rPr lang="en-US" smtClean="0"/>
              <a:pPr/>
              <a:t>8/5/2013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BB95D-17B8-403B-A0A2-E63E0B062C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0ABB0-A6A2-4C19-894D-80110A445A92}" type="datetimeFigureOut">
              <a:rPr lang="en-US" smtClean="0"/>
              <a:pPr/>
              <a:t>8/5/2013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BB95D-17B8-403B-A0A2-E63E0B062C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90ABB0-A6A2-4C19-894D-80110A445A92}" type="datetimeFigureOut">
              <a:rPr lang="en-US" smtClean="0"/>
              <a:pPr/>
              <a:t>8/5/2013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1BB95D-17B8-403B-A0A2-E63E0B062C4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Weighing%20on%20an%20Analytical%20Balance_%20A%20Chemistry%20Lab%20Demo%20From%20Thinkwell_wmv2.avi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19.jpeg"/><Relationship Id="rId2" Type="http://schemas.openxmlformats.org/officeDocument/2006/relationships/hyperlink" Target="How%20to%20Use%20a%20Pipette_wmv2.avi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Volumetric%20Flask_small_wmv2.avi" TargetMode="External"/><Relationship Id="rId5" Type="http://schemas.openxmlformats.org/officeDocument/2006/relationships/image" Target="../media/image18.png"/><Relationship Id="rId4" Type="http://schemas.openxmlformats.org/officeDocument/2006/relationships/hyperlink" Target="Titration%20Technique%20using%20a%20buret_small_wmv2.avi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762000"/>
            <a:ext cx="8839200" cy="1470025"/>
          </a:xfrm>
        </p:spPr>
        <p:txBody>
          <a:bodyPr>
            <a:noAutofit/>
          </a:bodyPr>
          <a:lstStyle/>
          <a:p>
            <a:r>
              <a:rPr lang="en-US" sz="40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Operations of Analytical Chemistry (Chemicals, Apparatus &amp; Units) and Calculations </a:t>
            </a:r>
            <a:r>
              <a:rPr lang="en-US" sz="4000" b="1" dirty="0"/>
              <a:t>	</a:t>
            </a:r>
            <a:br>
              <a:rPr lang="en-US" sz="4000" b="1" dirty="0"/>
            </a:br>
            <a:endParaRPr lang="en-US" sz="4000" dirty="0"/>
          </a:p>
        </p:txBody>
      </p:sp>
      <p:pic>
        <p:nvPicPr>
          <p:cNvPr id="12290" name="Picture 2" descr="http://1.bp.blogspot.com/-0LDKv2mDUQI/TolF1Oo9gfI/AAAAAAAAB7s/HDN7qSgymQc/s1600/analytical+chemis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057400"/>
            <a:ext cx="8305800" cy="441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152400" y="2362200"/>
            <a:ext cx="8839200" cy="4495800"/>
          </a:xfrm>
        </p:spPr>
        <p:txBody>
          <a:bodyPr>
            <a:noAutofit/>
          </a:bodyPr>
          <a:lstStyle/>
          <a:p>
            <a:pPr marL="514350" indent="-514350"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5. Unless directed otherwise, never insert spatulas, spoons, or knives into a bottle that contains a solid reagent.</a:t>
            </a:r>
          </a:p>
          <a:p>
            <a:pPr marL="514350" indent="-514350">
              <a:buNone/>
            </a:pP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marL="514350" indent="-514350"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6. Keep the reagent shelf and the laboratory balance clean and neat.</a:t>
            </a:r>
          </a:p>
          <a:p>
            <a:pPr marL="514350" indent="-514350">
              <a:buNone/>
            </a:pP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marL="514350" indent="-514350"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7. Observe local regulations concerning the disposal of surplus reagents and solutions.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8434" name="Picture 2" descr="http://ellencarrlee.files.wordpress.com/2010/08/general-chemical-stor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228600"/>
            <a:ext cx="4800600" cy="1965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0" y="350838"/>
            <a:ext cx="9144000" cy="944562"/>
          </a:xfrm>
        </p:spPr>
        <p:txBody>
          <a:bodyPr>
            <a:noAutofit/>
          </a:bodyPr>
          <a:lstStyle/>
          <a:p>
            <a:pPr eaLnBrk="1" hangingPunct="1"/>
            <a:r>
              <a:rPr lang="en-US" sz="5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Cleaning &amp; Marking of Laboratory Ware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8839200" cy="5029200"/>
          </a:xfrm>
        </p:spPr>
        <p:txBody>
          <a:bodyPr>
            <a:noAutofit/>
          </a:bodyPr>
          <a:lstStyle/>
          <a:p>
            <a:pPr marL="514350" indent="-514350">
              <a:buAutoNum type="arabicPeriod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Mark all sample vessels in order to positively identify contents.</a:t>
            </a:r>
          </a:p>
          <a:p>
            <a:pPr marL="514350" indent="-514350">
              <a:buAutoNum type="arabicPeriod"/>
            </a:pP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marL="514350" indent="-514350">
              <a:buAutoNum type="arabicPeriod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Clean all vessels before use. </a:t>
            </a:r>
          </a:p>
          <a:p>
            <a:pPr marL="1371600" indent="-514350"/>
            <a:r>
              <a:rPr lang="en-US" sz="2800" dirty="0" smtClean="0">
                <a:latin typeface="Arial" pitchFamily="34" charset="0"/>
                <a:cs typeface="Arial" pitchFamily="34" charset="0"/>
              </a:rPr>
              <a:t>Wash with hot detergent</a:t>
            </a:r>
          </a:p>
          <a:p>
            <a:pPr marL="1371600" indent="-514350"/>
            <a:r>
              <a:rPr lang="en-US" sz="2800" dirty="0" smtClean="0">
                <a:latin typeface="Arial" pitchFamily="34" charset="0"/>
                <a:cs typeface="Arial" pitchFamily="34" charset="0"/>
              </a:rPr>
              <a:t>Rinse with copious amounts of tap water</a:t>
            </a:r>
          </a:p>
          <a:p>
            <a:pPr marL="1371600" indent="-514350"/>
            <a:r>
              <a:rPr lang="en-US" sz="2800" dirty="0" smtClean="0">
                <a:latin typeface="Arial" pitchFamily="34" charset="0"/>
                <a:cs typeface="Arial" pitchFamily="34" charset="0"/>
              </a:rPr>
              <a:t>Rinse with small amounts of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deionized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water</a:t>
            </a:r>
          </a:p>
          <a:p>
            <a:pPr marL="1371600" indent="-514350"/>
            <a:r>
              <a:rPr lang="en-US" sz="2800" dirty="0" smtClean="0">
                <a:latin typeface="Arial" pitchFamily="34" charset="0"/>
                <a:cs typeface="Arial" pitchFamily="34" charset="0"/>
              </a:rPr>
              <a:t>N.B. - It is seldom necessary to dry </a:t>
            </a:r>
          </a:p>
          <a:p>
            <a:pPr marL="1371600" indent="-514350"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             - Grease films may be removed by an  </a:t>
            </a:r>
          </a:p>
          <a:p>
            <a:pPr marL="1371600" indent="-514350">
              <a:buNone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              organic solvent. </a:t>
            </a:r>
          </a:p>
          <a:p>
            <a:pPr marL="514350" indent="-514350">
              <a:buNone/>
            </a:pP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Autofit/>
          </a:bodyPr>
          <a:lstStyle/>
          <a:p>
            <a:pPr eaLnBrk="1" hangingPunct="1"/>
            <a:r>
              <a:rPr lang="en-US" sz="5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Evaporating Liquids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152400" y="4876800"/>
            <a:ext cx="8839200" cy="1752600"/>
          </a:xfrm>
        </p:spPr>
        <p:txBody>
          <a:bodyPr>
            <a:noAutofit/>
          </a:bodyPr>
          <a:lstStyle/>
          <a:p>
            <a:pPr marL="514350" indent="-514350"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- Difficult to control because of bumping. Bumping can be minimized by careful and gentle heating and by the use of glass beads where permissible.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1506" name="Picture 2" descr="http://www.dorthonion.com/drcmcm/CHEMISTRY/Lessons/Labs/evaporatio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838200"/>
            <a:ext cx="4905745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Autofit/>
          </a:bodyPr>
          <a:lstStyle/>
          <a:p>
            <a:pPr eaLnBrk="1" hangingPunct="1"/>
            <a:r>
              <a:rPr lang="en-US" sz="5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Measuring Mass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152400" y="5791200"/>
            <a:ext cx="8839200" cy="990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In most analyses, an analytical balance must be used to obtain highly accurate masses. 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animated sca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0" y="1066800"/>
            <a:ext cx="45720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Autofit/>
          </a:bodyPr>
          <a:lstStyle/>
          <a:p>
            <a:pPr eaLnBrk="1" hangingPunct="1"/>
            <a:r>
              <a:rPr lang="en-US" sz="5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Analytical Balances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152400" y="5334000"/>
            <a:ext cx="8839200" cy="1447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An analytical balance has a maximum capacity that ranges from 1g to several kilograms and a precision at maximum capacity of a least 1 part in 10</a:t>
            </a:r>
            <a:r>
              <a:rPr lang="en-US" sz="2800" baseline="30000" dirty="0" smtClean="0">
                <a:latin typeface="Arial" pitchFamily="34" charset="0"/>
                <a:cs typeface="Arial" pitchFamily="34" charset="0"/>
              </a:rPr>
              <a:t>5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3554" name="Picture 2" descr="http://www.schulersci.com/images/Analytical_Balances_Schuler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1" y="1066800"/>
            <a:ext cx="2819399" cy="3905251"/>
          </a:xfrm>
          <a:prstGeom prst="rect">
            <a:avLst/>
          </a:prstGeom>
          <a:noFill/>
        </p:spPr>
      </p:pic>
      <p:pic>
        <p:nvPicPr>
          <p:cNvPr id="23556" name="Picture 4" descr="http://ecx.images-amazon.com/images/I/41ibS69nl8L._SL500_AA300_.jpg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5200" y="1371600"/>
            <a:ext cx="2857500" cy="3505200"/>
          </a:xfrm>
          <a:prstGeom prst="rect">
            <a:avLst/>
          </a:prstGeom>
          <a:noFill/>
        </p:spPr>
      </p:pic>
      <p:pic>
        <p:nvPicPr>
          <p:cNvPr id="23558" name="Picture 6" descr="http://2.imimg.com/data2/UF/GW/MY-1498874/bm-series-250x25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77000" y="1371600"/>
            <a:ext cx="2381250" cy="3352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838200"/>
          </a:xfrm>
        </p:spPr>
        <p:txBody>
          <a:bodyPr>
            <a:noAutofit/>
          </a:bodyPr>
          <a:lstStyle/>
          <a:p>
            <a:pPr eaLnBrk="1" hangingPunct="1"/>
            <a:r>
              <a:rPr lang="en-US" sz="4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Most Common Types of Analytical Balances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04800" y="1981200"/>
          <a:ext cx="8610600" cy="4343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81400"/>
                <a:gridCol w="2971800"/>
                <a:gridCol w="2057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Arial" pitchFamily="34" charset="0"/>
                          <a:cs typeface="Arial" pitchFamily="34" charset="0"/>
                        </a:rPr>
                        <a:t>Type of Analytical Balance</a:t>
                      </a:r>
                      <a:endParaRPr lang="en-US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Arial" pitchFamily="34" charset="0"/>
                          <a:cs typeface="Arial" pitchFamily="34" charset="0"/>
                        </a:rPr>
                        <a:t>Maximum</a:t>
                      </a:r>
                      <a:r>
                        <a:rPr lang="en-US" sz="2800" baseline="0" dirty="0" smtClean="0">
                          <a:latin typeface="Arial" pitchFamily="34" charset="0"/>
                          <a:cs typeface="Arial" pitchFamily="34" charset="0"/>
                        </a:rPr>
                        <a:t> Load</a:t>
                      </a:r>
                      <a:endParaRPr lang="en-US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Arial" pitchFamily="34" charset="0"/>
                          <a:cs typeface="Arial" pitchFamily="34" charset="0"/>
                        </a:rPr>
                        <a:t>Precision</a:t>
                      </a:r>
                      <a:endParaRPr lang="en-US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960120"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Arial" pitchFamily="34" charset="0"/>
                          <a:cs typeface="Arial" pitchFamily="34" charset="0"/>
                        </a:rPr>
                        <a:t>Macrobalances</a:t>
                      </a:r>
                      <a:endParaRPr lang="en-US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Arial" pitchFamily="34" charset="0"/>
                          <a:cs typeface="Arial" pitchFamily="34" charset="0"/>
                        </a:rPr>
                        <a:t>160 g – 200 g</a:t>
                      </a:r>
                      <a:endParaRPr lang="en-US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Arial" pitchFamily="34" charset="0"/>
                          <a:cs typeface="Arial" pitchFamily="34" charset="0"/>
                        </a:rPr>
                        <a:t>± 0.1 mg</a:t>
                      </a:r>
                      <a:endParaRPr lang="en-US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219200"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Arial" pitchFamily="34" charset="0"/>
                          <a:cs typeface="Arial" pitchFamily="34" charset="0"/>
                        </a:rPr>
                        <a:t>Semimicroanalytical</a:t>
                      </a:r>
                      <a:r>
                        <a:rPr lang="en-US" sz="2800" dirty="0" smtClean="0">
                          <a:latin typeface="Arial" pitchFamily="34" charset="0"/>
                          <a:cs typeface="Arial" pitchFamily="34" charset="0"/>
                        </a:rPr>
                        <a:t> Balances </a:t>
                      </a:r>
                      <a:endParaRPr lang="en-US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Arial" pitchFamily="34" charset="0"/>
                          <a:cs typeface="Arial" pitchFamily="34" charset="0"/>
                        </a:rPr>
                        <a:t>10 g – 30 g</a:t>
                      </a:r>
                      <a:endParaRPr lang="en-US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Arial" pitchFamily="34" charset="0"/>
                          <a:cs typeface="Arial" pitchFamily="34" charset="0"/>
                        </a:rPr>
                        <a:t>± 0.01 mg</a:t>
                      </a:r>
                      <a:endParaRPr lang="en-US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219200"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Arial" pitchFamily="34" charset="0"/>
                          <a:cs typeface="Arial" pitchFamily="34" charset="0"/>
                        </a:rPr>
                        <a:t>Microanalytical</a:t>
                      </a:r>
                      <a:endParaRPr lang="en-US" sz="28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en-US" sz="2800" dirty="0" smtClean="0">
                          <a:latin typeface="Arial" pitchFamily="34" charset="0"/>
                          <a:cs typeface="Arial" pitchFamily="34" charset="0"/>
                        </a:rPr>
                        <a:t>Balance</a:t>
                      </a:r>
                      <a:endParaRPr lang="en-US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Arial" pitchFamily="34" charset="0"/>
                          <a:cs typeface="Arial" pitchFamily="34" charset="0"/>
                        </a:rPr>
                        <a:t>1 g</a:t>
                      </a:r>
                      <a:r>
                        <a:rPr lang="en-US" sz="2800" baseline="0" dirty="0" smtClean="0">
                          <a:latin typeface="Arial" pitchFamily="34" charset="0"/>
                          <a:cs typeface="Arial" pitchFamily="34" charset="0"/>
                        </a:rPr>
                        <a:t> – 3 g</a:t>
                      </a:r>
                      <a:endParaRPr lang="en-US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Arial" pitchFamily="34" charset="0"/>
                          <a:cs typeface="Arial" pitchFamily="34" charset="0"/>
                        </a:rPr>
                        <a:t>± 0.001 mg</a:t>
                      </a:r>
                      <a:endParaRPr lang="en-US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76200"/>
            <a:ext cx="9144000" cy="960438"/>
          </a:xfrm>
        </p:spPr>
        <p:txBody>
          <a:bodyPr>
            <a:noAutofit/>
          </a:bodyPr>
          <a:lstStyle/>
          <a:p>
            <a:r>
              <a:rPr lang="en-US" sz="42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Other Types of Analytical Balances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5181600"/>
            <a:ext cx="8763000" cy="16002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TT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Group Discussion &amp; Presentation.</a:t>
            </a:r>
          </a:p>
          <a:p>
            <a:pPr marL="0" indent="0"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Distinguish between the other types of analytical balances: Electronic, Single-Pan Mechanical and Auxiliary Analytical balances.</a:t>
            </a:r>
          </a:p>
          <a:p>
            <a:pPr>
              <a:buNone/>
            </a:pPr>
            <a:endParaRPr lang="en-US" dirty="0"/>
          </a:p>
          <a:p>
            <a:pPr eaLnBrk="1" hangingPunct="1">
              <a:lnSpc>
                <a:spcPct val="90000"/>
              </a:lnSpc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4034" name="Picture 2" descr="http://www.kiarts.org/images/school/working_together_teamwork_and-team-building-exercis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762000"/>
            <a:ext cx="6705600" cy="441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838200"/>
          </a:xfrm>
        </p:spPr>
        <p:txBody>
          <a:bodyPr>
            <a:noAutofit/>
          </a:bodyPr>
          <a:lstStyle/>
          <a:p>
            <a:pPr eaLnBrk="1" hangingPunct="1"/>
            <a:r>
              <a:rPr lang="en-US" sz="5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Sources of Error in Weighing</a:t>
            </a:r>
          </a:p>
        </p:txBody>
      </p:sp>
      <p:pic>
        <p:nvPicPr>
          <p:cNvPr id="7" name="Picture 6" descr="errors in weighin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4294" y="1156970"/>
            <a:ext cx="5444706" cy="53962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838200"/>
          </a:xfrm>
        </p:spPr>
        <p:txBody>
          <a:bodyPr>
            <a:noAutofit/>
          </a:bodyPr>
          <a:lstStyle/>
          <a:p>
            <a:pPr eaLnBrk="1" hangingPunct="1"/>
            <a:r>
              <a:rPr lang="en-US" sz="5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Sources of Error in Weighing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839200" cy="5867400"/>
          </a:xfrm>
        </p:spPr>
        <p:txBody>
          <a:bodyPr>
            <a:noAutofit/>
          </a:bodyPr>
          <a:lstStyle/>
          <a:p>
            <a:pPr marL="514350" indent="-514350">
              <a:buNone/>
            </a:pPr>
            <a:r>
              <a:rPr lang="en-US" sz="2800" b="1" u="sng" dirty="0" smtClean="0">
                <a:latin typeface="Arial" pitchFamily="34" charset="0"/>
                <a:cs typeface="Arial" pitchFamily="34" charset="0"/>
              </a:rPr>
              <a:t>1. Buoyancy Error</a:t>
            </a:r>
          </a:p>
          <a:p>
            <a:pPr marL="457200" indent="0"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The weighing error that develops when the object being weighed has a significantly different density than the standard masses.</a:t>
            </a:r>
          </a:p>
          <a:p>
            <a:pPr marL="457200" indent="0">
              <a:buNone/>
            </a:pP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marL="457200" indent="0"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Equation to make corrections for buoyancy errors for electronic balances:</a:t>
            </a:r>
          </a:p>
          <a:p>
            <a:pPr marL="457200" indent="0">
              <a:buNone/>
            </a:pP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marL="457200" indent="0"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W</a:t>
            </a:r>
            <a:r>
              <a:rPr lang="en-US" sz="2800" baseline="-25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= W</a:t>
            </a:r>
            <a:r>
              <a:rPr lang="en-US" sz="28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+ W</a:t>
            </a:r>
            <a:r>
              <a:rPr lang="en-US" sz="28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d</a:t>
            </a:r>
            <a:r>
              <a:rPr lang="en-US" sz="2800" baseline="-25000" dirty="0" err="1" smtClean="0">
                <a:latin typeface="Arial" pitchFamily="34" charset="0"/>
                <a:cs typeface="Arial" pitchFamily="34" charset="0"/>
              </a:rPr>
              <a:t>air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d</a:t>
            </a:r>
            <a:r>
              <a:rPr lang="en-US" sz="2800" baseline="-25000" dirty="0" err="1" smtClean="0">
                <a:latin typeface="Arial" pitchFamily="34" charset="0"/>
                <a:cs typeface="Arial" pitchFamily="34" charset="0"/>
              </a:rPr>
              <a:t>obj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d</a:t>
            </a:r>
            <a:r>
              <a:rPr lang="en-US" sz="2800" baseline="-25000" dirty="0" err="1" smtClean="0">
                <a:latin typeface="Arial" pitchFamily="34" charset="0"/>
                <a:cs typeface="Arial" pitchFamily="34" charset="0"/>
              </a:rPr>
              <a:t>air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d</a:t>
            </a:r>
            <a:r>
              <a:rPr lang="en-US" sz="2800" baseline="-25000" dirty="0" err="1" smtClean="0">
                <a:latin typeface="Arial" pitchFamily="34" charset="0"/>
                <a:cs typeface="Arial" pitchFamily="34" charset="0"/>
              </a:rPr>
              <a:t>wts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marL="457200" indent="0">
              <a:buNone/>
            </a:pP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marL="457200" indent="0"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(See Example 2.1)</a:t>
            </a:r>
          </a:p>
          <a:p>
            <a:pPr marL="457200" indent="0">
              <a:buNone/>
            </a:pP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838200"/>
          </a:xfrm>
        </p:spPr>
        <p:txBody>
          <a:bodyPr>
            <a:noAutofit/>
          </a:bodyPr>
          <a:lstStyle/>
          <a:p>
            <a:pPr eaLnBrk="1" hangingPunct="1"/>
            <a:r>
              <a:rPr lang="en-US" sz="5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Sources of Error in Weighing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839200" cy="5867400"/>
          </a:xfrm>
        </p:spPr>
        <p:txBody>
          <a:bodyPr>
            <a:noAutofit/>
          </a:bodyPr>
          <a:lstStyle/>
          <a:p>
            <a:pPr marL="514350" indent="-514350">
              <a:buNone/>
            </a:pPr>
            <a:r>
              <a:rPr lang="en-US" sz="2800" b="1" u="sng" dirty="0" smtClean="0">
                <a:latin typeface="Arial" pitchFamily="34" charset="0"/>
                <a:cs typeface="Arial" pitchFamily="34" charset="0"/>
              </a:rPr>
              <a:t>2. Temperature Error</a:t>
            </a:r>
          </a:p>
          <a:p>
            <a:pPr marL="457200" indent="0"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Attempts to weigh an object whose temperature is different from that of its surroundings will result in a significant error.</a:t>
            </a: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marL="457200" indent="0"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marL="457200" indent="0"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Home Work: Outline other sources of error in weighing.</a:t>
            </a:r>
          </a:p>
          <a:p>
            <a:pPr marL="457200" indent="0">
              <a:buNone/>
            </a:pP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0"/>
            <a:ext cx="8640960" cy="720080"/>
          </a:xfrm>
        </p:spPr>
        <p:txBody>
          <a:bodyPr>
            <a:noAutofit/>
          </a:bodyPr>
          <a:lstStyle/>
          <a:p>
            <a:r>
              <a:rPr lang="en-TT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Lesson 2 Objectives</a:t>
            </a:r>
            <a:endParaRPr lang="en-TT" sz="40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908720"/>
            <a:ext cx="885698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endParaRPr lang="en-TT" sz="28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endParaRPr lang="en-TT" sz="28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endParaRPr lang="en-TT" sz="28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endParaRPr lang="en-TT" sz="28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endParaRPr lang="en-TT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7504" y="533400"/>
            <a:ext cx="8964488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 smtClean="0">
                <a:latin typeface="Arial" pitchFamily="34" charset="0"/>
                <a:cs typeface="Arial" pitchFamily="34" charset="0"/>
              </a:rPr>
              <a:t>Students should be able to: </a:t>
            </a:r>
          </a:p>
          <a:p>
            <a:endParaRPr lang="en-US" sz="2400" dirty="0" smtClean="0"/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1. Define and classify the following: reagent grade, Primary- Standard Grade and Special- Purpose Reagent Chemicals. </a:t>
            </a:r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2. Describe the selection and handling of chemicals. </a:t>
            </a:r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3. Outline the treatment of laboratory ware and liquid evaporation.</a:t>
            </a:r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4. Describe the analytical balance and the following types of balances: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macrobalance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semimicroanalytical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balance,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microanalytical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balance. </a:t>
            </a:r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5. Distinguish between the other types of analytical balances: Electronic, Single-Pan Mechanical and Auxiliary Analytical balances.</a:t>
            </a:r>
          </a:p>
        </p:txBody>
      </p:sp>
    </p:spTree>
    <p:extLst>
      <p:ext uri="{BB962C8B-B14F-4D97-AF65-F5344CB8AC3E}">
        <p14:creationId xmlns="" xmlns:p14="http://schemas.microsoft.com/office/powerpoint/2010/main" val="4269494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76200"/>
            <a:ext cx="9144000" cy="960438"/>
          </a:xfrm>
        </p:spPr>
        <p:txBody>
          <a:bodyPr>
            <a:noAutofit/>
          </a:bodyPr>
          <a:lstStyle/>
          <a:p>
            <a:r>
              <a:rPr lang="en-US" sz="42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Other Types of Analytical Balances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5486400"/>
            <a:ext cx="8763000" cy="12954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TT" sz="3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Group Discussion &amp; Presentation.</a:t>
            </a:r>
          </a:p>
          <a:p>
            <a:pPr marL="0" indent="0">
              <a:buNone/>
            </a:pPr>
            <a:r>
              <a:rPr lang="en-US" sz="3000" dirty="0" smtClean="0">
                <a:latin typeface="Arial" pitchFamily="34" charset="0"/>
                <a:cs typeface="Arial" pitchFamily="34" charset="0"/>
              </a:rPr>
              <a:t>Describe 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the equipment and procedures used in weighting, filtering and 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ignition.</a:t>
            </a:r>
            <a:endParaRPr lang="en-US" sz="40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dirty="0"/>
          </a:p>
          <a:p>
            <a:pPr eaLnBrk="1" hangingPunct="1">
              <a:lnSpc>
                <a:spcPct val="90000"/>
              </a:lnSpc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4034" name="Picture 2" descr="http://www.kiarts.org/images/school/working_together_teamwork_and-team-building-exercis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762000"/>
            <a:ext cx="6705600" cy="441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60438"/>
          </a:xfrm>
        </p:spPr>
        <p:txBody>
          <a:bodyPr>
            <a:noAutofit/>
          </a:bodyPr>
          <a:lstStyle/>
          <a:p>
            <a:r>
              <a:rPr lang="en-US" sz="6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Measuring Volume</a:t>
            </a:r>
          </a:p>
        </p:txBody>
      </p:sp>
      <p:pic>
        <p:nvPicPr>
          <p:cNvPr id="25602" name="Picture 2" descr="http://1.bp.blogspot.com/_dOJGn2J-VHg/TL72ofiTnoI/AAAAAAAAApE/cSiGKBLuhII/s320/graduated_cylinder_of_vineg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914400"/>
            <a:ext cx="5039868" cy="2514600"/>
          </a:xfrm>
          <a:prstGeom prst="rect">
            <a:avLst/>
          </a:prstGeom>
          <a:noFill/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228600" y="3505200"/>
            <a:ext cx="8763000" cy="3276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Precise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measurement of volume is as important in analytical chemistry as the precise measurement of mass.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800" i="0" u="none" strike="noStrike" kern="1200" cap="none" spc="0" normalizeH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baseline="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en-US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unit of volume is the liter (L). For smaller volumes the milliliter (</a:t>
            </a:r>
            <a:r>
              <a:rPr lang="en-US" sz="28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mL</a:t>
            </a:r>
            <a:r>
              <a:rPr lang="en-US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10</a:t>
            </a:r>
            <a:r>
              <a:rPr lang="en-US" sz="2800" baseline="30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-3</a:t>
            </a:r>
            <a:r>
              <a:rPr lang="en-US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L) or the </a:t>
            </a:r>
            <a:r>
              <a:rPr lang="en-US" sz="28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microliter</a:t>
            </a:r>
            <a:r>
              <a:rPr lang="en-US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2800" dirty="0" err="1" smtClean="0">
                <a:solidFill>
                  <a:prstClr val="black"/>
                </a:solidFill>
                <a:latin typeface="Symbol" pitchFamily="18" charset="2"/>
                <a:cs typeface="Arial" pitchFamily="34" charset="0"/>
              </a:rPr>
              <a:t>m</a:t>
            </a:r>
            <a:r>
              <a:rPr lang="en-US" sz="28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</a:t>
            </a:r>
            <a:r>
              <a:rPr lang="en-US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10</a:t>
            </a:r>
            <a:r>
              <a:rPr lang="en-US" sz="2800" baseline="30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-6</a:t>
            </a:r>
            <a:r>
              <a:rPr lang="en-US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L) may be used.</a:t>
            </a:r>
            <a:endParaRPr kumimoji="0" lang="en-US" sz="28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5240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Effect of Temperature on Volume Measurements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228600" y="5334000"/>
            <a:ext cx="8763000" cy="144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The volume occupied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by a given mass of liquid varies with temperature, as does the device that holds the liquid during measurement.</a:t>
            </a:r>
            <a:endParaRPr kumimoji="0" lang="en-US" sz="28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32770" name="Picture 2" descr="http://i.tfcdn.com/img2/HrwJRE4AYyq67WRSXJBfVFIcn5iXEp9fWpKSn19UzJBRUlJgpa-fmlyhl5mbmJ5arJuYm1iVn6eXnJ-rDxHR99Q3NozIDoo0dQ4s8NHLKkgHAA**/fyVMtP8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1676400"/>
            <a:ext cx="3505200" cy="350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5240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Apparatus for Precisely Measuring Volume</a:t>
            </a:r>
          </a:p>
        </p:txBody>
      </p:sp>
      <p:pic>
        <p:nvPicPr>
          <p:cNvPr id="33794" name="Picture 2" descr="http://glossary.periodni.com/images/pipette.jp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24000"/>
            <a:ext cx="4343400" cy="5105400"/>
          </a:xfrm>
          <a:prstGeom prst="rect">
            <a:avLst/>
          </a:prstGeom>
          <a:noFill/>
        </p:spPr>
      </p:pic>
      <p:pic>
        <p:nvPicPr>
          <p:cNvPr id="6" name="Picture 5" descr="burette 2.jpg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33709" y="1490392"/>
            <a:ext cx="1476581" cy="4529408"/>
          </a:xfrm>
          <a:prstGeom prst="rect">
            <a:avLst/>
          </a:prstGeom>
        </p:spPr>
      </p:pic>
      <p:pic>
        <p:nvPicPr>
          <p:cNvPr id="33796" name="Picture 4" descr="http://www.sciencecompany.com/Assets/images/nc10977n.jpg">
            <a:hlinkClick r:id="rId6" action="ppaction://hlinkfile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91200" y="1524000"/>
            <a:ext cx="2898474" cy="449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76200"/>
            <a:ext cx="9144000" cy="576065"/>
          </a:xfrm>
        </p:spPr>
        <p:txBody>
          <a:bodyPr>
            <a:noAutofit/>
          </a:bodyPr>
          <a:lstStyle/>
          <a:p>
            <a:r>
              <a:rPr lang="en-TT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  Safety in The Laboratory</a:t>
            </a:r>
            <a:endParaRPr lang="en-TT" sz="40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5320605"/>
            <a:ext cx="87849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Work in a chemical laboratory necessarily involves a degree of risk; accidents can and do happen.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What are three safety rules for the laboratory?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 descr="lab safet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721282"/>
            <a:ext cx="6172200" cy="460822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599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76200"/>
            <a:ext cx="9144000" cy="576065"/>
          </a:xfrm>
        </p:spPr>
        <p:txBody>
          <a:bodyPr>
            <a:noAutofit/>
          </a:bodyPr>
          <a:lstStyle/>
          <a:p>
            <a:r>
              <a:rPr lang="en-TT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  Assignment 1</a:t>
            </a:r>
            <a:endParaRPr lang="en-TT" sz="40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5320605"/>
            <a:ext cx="87849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>
                <a:latin typeface="Arial" pitchFamily="34" charset="0"/>
                <a:cs typeface="Arial" pitchFamily="34" charset="0"/>
              </a:rPr>
              <a:t>CONSTRUCT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in groups of three to present to class): </a:t>
            </a:r>
          </a:p>
          <a:p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electronic 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copy of a poster on safety in the laboratory (Due: Next Week)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4818" name="Picture 2" descr="http://mjksciteachingideas.com/images/labkidsmistak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1" y="762000"/>
            <a:ext cx="7925052" cy="44957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2599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719335"/>
            <a:ext cx="9144000" cy="576065"/>
          </a:xfrm>
        </p:spPr>
        <p:txBody>
          <a:bodyPr>
            <a:noAutofit/>
          </a:bodyPr>
          <a:lstStyle/>
          <a:p>
            <a:r>
              <a:rPr lang="en-TT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TT" sz="6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Calculations Used in Analytical Chemistry</a:t>
            </a:r>
            <a:endParaRPr lang="en-TT" sz="60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 descr="Animated calculato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38400" y="1905000"/>
            <a:ext cx="4572000" cy="471146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599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76200"/>
            <a:ext cx="9144000" cy="576065"/>
          </a:xfrm>
        </p:spPr>
        <p:txBody>
          <a:bodyPr>
            <a:noAutofit/>
          </a:bodyPr>
          <a:lstStyle/>
          <a:p>
            <a:r>
              <a:rPr lang="en-TT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  SI Units of Measurement</a:t>
            </a:r>
            <a:endParaRPr lang="en-TT" sz="40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609600"/>
            <a:ext cx="878497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Arial" pitchFamily="34" charset="0"/>
                <a:cs typeface="Arial" pitchFamily="34" charset="0"/>
              </a:rPr>
              <a:t>Scientists throughout the world have adopted a standardized system of units knows as the International System of Units (SI). This system is based on the seven fundamental base units shown below.</a:t>
            </a:r>
            <a:endParaRPr lang="en-US" sz="26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28600" y="2362200"/>
          <a:ext cx="8686799" cy="44162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2800"/>
                <a:gridCol w="2971800"/>
                <a:gridCol w="2362199"/>
              </a:tblGrid>
              <a:tr h="474133">
                <a:tc gridSpan="3"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Arial" pitchFamily="34" charset="0"/>
                          <a:cs typeface="Arial" pitchFamily="34" charset="0"/>
                        </a:rPr>
                        <a:t>SI Base Units</a:t>
                      </a:r>
                      <a:endParaRPr lang="en-US" sz="3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74133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Arial" pitchFamily="34" charset="0"/>
                          <a:cs typeface="Arial" pitchFamily="34" charset="0"/>
                        </a:rPr>
                        <a:t>Physical Quantity</a:t>
                      </a:r>
                      <a:endParaRPr lang="en-US" sz="2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Arial" pitchFamily="34" charset="0"/>
                          <a:cs typeface="Arial" pitchFamily="34" charset="0"/>
                        </a:rPr>
                        <a:t>Name of Unit</a:t>
                      </a:r>
                      <a:endParaRPr lang="en-US" sz="2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Arial" pitchFamily="34" charset="0"/>
                          <a:cs typeface="Arial" pitchFamily="34" charset="0"/>
                        </a:rPr>
                        <a:t>Abbreviation</a:t>
                      </a:r>
                      <a:endParaRPr lang="en-US" sz="2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74133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Mass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Kilogram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Kg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74133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Length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Arial" pitchFamily="34" charset="0"/>
                          <a:cs typeface="Arial" pitchFamily="34" charset="0"/>
                        </a:rPr>
                        <a:t>Metre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m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74133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Time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Second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s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74133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Temperature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Kelvin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K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74133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Amount of Substance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Mole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mol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74133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Electric Current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Ampere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74133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Luminous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Intensity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Candela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Arial" pitchFamily="34" charset="0"/>
                          <a:cs typeface="Arial" pitchFamily="34" charset="0"/>
                        </a:rPr>
                        <a:t>cd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2599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04800"/>
            <a:ext cx="9144000" cy="576065"/>
          </a:xfrm>
        </p:spPr>
        <p:txBody>
          <a:bodyPr>
            <a:noAutofit/>
          </a:bodyPr>
          <a:lstStyle/>
          <a:p>
            <a:r>
              <a:rPr lang="en-TT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  Prefixes for Units</a:t>
            </a:r>
            <a:endParaRPr lang="en-TT" sz="40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28600" y="1066800"/>
          <a:ext cx="8686799" cy="554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2800"/>
                <a:gridCol w="2971800"/>
                <a:gridCol w="2362199"/>
              </a:tblGrid>
              <a:tr h="411481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Arial" pitchFamily="34" charset="0"/>
                          <a:cs typeface="Arial" pitchFamily="34" charset="0"/>
                        </a:rPr>
                        <a:t>Prefix</a:t>
                      </a:r>
                      <a:endParaRPr lang="en-US" sz="2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Arial" pitchFamily="34" charset="0"/>
                          <a:cs typeface="Arial" pitchFamily="34" charset="0"/>
                        </a:rPr>
                        <a:t>Abbreviation</a:t>
                      </a:r>
                      <a:endParaRPr lang="en-US" sz="2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Arial" pitchFamily="34" charset="0"/>
                          <a:cs typeface="Arial" pitchFamily="34" charset="0"/>
                        </a:rPr>
                        <a:t>Multiplier</a:t>
                      </a:r>
                      <a:endParaRPr lang="en-US" sz="2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26721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Giga-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50521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Mega-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26721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Kilo-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50521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Arial" pitchFamily="34" charset="0"/>
                          <a:cs typeface="Arial" pitchFamily="34" charset="0"/>
                        </a:rPr>
                        <a:t>Hecto</a:t>
                      </a:r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50521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Arial" pitchFamily="34" charset="0"/>
                          <a:cs typeface="Arial" pitchFamily="34" charset="0"/>
                        </a:rPr>
                        <a:t>Deca</a:t>
                      </a:r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50521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Arial" pitchFamily="34" charset="0"/>
                          <a:cs typeface="Arial" pitchFamily="34" charset="0"/>
                        </a:rPr>
                        <a:t>Deci</a:t>
                      </a:r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5052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Centi-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28600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Arial" pitchFamily="34" charset="0"/>
                          <a:cs typeface="Arial" pitchFamily="34" charset="0"/>
                        </a:rPr>
                        <a:t>Milli</a:t>
                      </a:r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2860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Micro-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28600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Arial" pitchFamily="34" charset="0"/>
                          <a:cs typeface="Arial" pitchFamily="34" charset="0"/>
                        </a:rPr>
                        <a:t>Nano</a:t>
                      </a:r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2860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Pico-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2599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76200"/>
            <a:ext cx="9144000" cy="576065"/>
          </a:xfrm>
        </p:spPr>
        <p:txBody>
          <a:bodyPr>
            <a:noAutofit/>
          </a:bodyPr>
          <a:lstStyle/>
          <a:p>
            <a:r>
              <a:rPr lang="en-TT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TT" sz="3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Difference Between Mass and Weight</a:t>
            </a:r>
            <a:endParaRPr lang="en-TT" sz="36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4535031"/>
            <a:ext cx="878497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latin typeface="Arial" pitchFamily="34" charset="0"/>
                <a:cs typeface="Arial" pitchFamily="34" charset="0"/>
              </a:rPr>
              <a:t>Mass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– an invariant measure of the amount of matter in an object.</a:t>
            </a:r>
          </a:p>
          <a:p>
            <a:endParaRPr lang="en-US" sz="2800" dirty="0">
              <a:latin typeface="Arial" pitchFamily="34" charset="0"/>
              <a:cs typeface="Arial" pitchFamily="34" charset="0"/>
            </a:endParaRPr>
          </a:p>
          <a:p>
            <a:r>
              <a:rPr lang="en-US" sz="2800" b="1" u="sng" dirty="0" smtClean="0">
                <a:latin typeface="Arial" pitchFamily="34" charset="0"/>
                <a:cs typeface="Arial" pitchFamily="34" charset="0"/>
              </a:rPr>
              <a:t>Weight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– force of attraction between an object and its surroundings, principally the earth.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7892" name="Picture 4" descr="https://twimg0-a.akamaihd.net/profile_images/2756379023/09b23b66fba22b31613f07b60bedb3b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685800"/>
            <a:ext cx="7467600" cy="38290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2599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908720"/>
            <a:ext cx="885698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endParaRPr lang="en-TT" sz="28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endParaRPr lang="en-TT" sz="28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endParaRPr lang="en-TT" sz="28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endParaRPr lang="en-TT" sz="28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endParaRPr lang="en-TT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4016" y="2181285"/>
            <a:ext cx="896448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6. Describe the precautions and sources of errors in weighting. </a:t>
            </a:r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7. Describe the equipment and procedures used in weighting, filtering and ignition. </a:t>
            </a:r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8. Outline the units, apparatus and procedures used in measuring volume. </a:t>
            </a:r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9. Use SI units of measurement and differentiate between mass (m) and weight (w). </a:t>
            </a:r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10. Distinguish between moles and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millimoles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 	</a:t>
            </a:r>
          </a:p>
        </p:txBody>
      </p:sp>
      <p:pic>
        <p:nvPicPr>
          <p:cNvPr id="6" name="Picture 5" descr="animted lights 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116632"/>
            <a:ext cx="7391400" cy="194076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69494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4535"/>
            <a:ext cx="9144000" cy="576065"/>
          </a:xfrm>
        </p:spPr>
        <p:txBody>
          <a:bodyPr>
            <a:noAutofit/>
          </a:bodyPr>
          <a:lstStyle/>
          <a:p>
            <a:r>
              <a:rPr lang="en-TT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TT" sz="72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The Mole</a:t>
            </a:r>
            <a:endParaRPr lang="en-TT" sz="72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 descr="animated mo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" y="1136374"/>
            <a:ext cx="7010400" cy="5425881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066800" y="6172200"/>
            <a:ext cx="7010400" cy="4572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599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0" y="350838"/>
            <a:ext cx="9144000" cy="944562"/>
          </a:xfrm>
        </p:spPr>
        <p:txBody>
          <a:bodyPr>
            <a:noAutofit/>
          </a:bodyPr>
          <a:lstStyle/>
          <a:p>
            <a:pPr eaLnBrk="1" hangingPunct="1"/>
            <a:r>
              <a:rPr lang="en-US" sz="8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Definitions</a:t>
            </a:r>
          </a:p>
        </p:txBody>
      </p:sp>
      <p:pic>
        <p:nvPicPr>
          <p:cNvPr id="8" name="Picture 7" descr="animated book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00200" y="1371600"/>
            <a:ext cx="5943600" cy="52720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76200"/>
            <a:ext cx="9144000" cy="576065"/>
          </a:xfrm>
        </p:spPr>
        <p:txBody>
          <a:bodyPr>
            <a:noAutofit/>
          </a:bodyPr>
          <a:lstStyle/>
          <a:p>
            <a:r>
              <a:rPr lang="en-TT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TT" sz="4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The Mole &amp; The </a:t>
            </a:r>
            <a:r>
              <a:rPr lang="en-TT" sz="48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Millimole</a:t>
            </a:r>
            <a:endParaRPr lang="en-TT" sz="48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3312" y="3318570"/>
            <a:ext cx="896448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latin typeface="Arial" pitchFamily="34" charset="0"/>
                <a:cs typeface="Arial" pitchFamily="34" charset="0"/>
              </a:rPr>
              <a:t>Mole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– the SI unit for the amount of a chemical species. A mole of a chemical species is 6.022 x 10</a:t>
            </a:r>
            <a:r>
              <a:rPr lang="en-US" sz="2800" baseline="30000" dirty="0" smtClean="0">
                <a:latin typeface="Arial" pitchFamily="34" charset="0"/>
                <a:cs typeface="Arial" pitchFamily="34" charset="0"/>
              </a:rPr>
              <a:t>23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atoms, molecules, ions, electrons, ion pairs, or subatomic particles.</a:t>
            </a:r>
          </a:p>
          <a:p>
            <a:endParaRPr lang="en-US" sz="2800" dirty="0">
              <a:latin typeface="Arial" pitchFamily="34" charset="0"/>
              <a:cs typeface="Arial" pitchFamily="34" charset="0"/>
            </a:endParaRPr>
          </a:p>
          <a:p>
            <a:r>
              <a:rPr lang="en-US" sz="2800" b="1" u="sng" dirty="0" err="1" smtClean="0">
                <a:latin typeface="Arial" pitchFamily="34" charset="0"/>
                <a:cs typeface="Arial" pitchFamily="34" charset="0"/>
              </a:rPr>
              <a:t>Millimole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– 1/1000 of a mole. The mass in grams of a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millimole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the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millimolar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mass, is 1/1000 of the molar mass.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 descr="MOL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685800"/>
            <a:ext cx="7391400" cy="2667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599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85935"/>
            <a:ext cx="9144000" cy="576065"/>
          </a:xfrm>
        </p:spPr>
        <p:txBody>
          <a:bodyPr>
            <a:noAutofit/>
          </a:bodyPr>
          <a:lstStyle/>
          <a:p>
            <a:r>
              <a:rPr lang="en-TT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TT" sz="6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Concentration</a:t>
            </a:r>
            <a:endParaRPr lang="en-TT" sz="60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5257800"/>
            <a:ext cx="8763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The amount of a substance per defined space. Concentration usually is expressed in terms of mass per unit volume.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1986" name="Picture 2" descr="http://upload.wikimedia.org/wikipedia/commons/6/63/Dilution-concentration_simple_examp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7042" y="1219200"/>
            <a:ext cx="8728358" cy="3733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2599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28600"/>
            <a:ext cx="9144000" cy="576065"/>
          </a:xfrm>
        </p:spPr>
        <p:txBody>
          <a:bodyPr>
            <a:noAutofit/>
          </a:bodyPr>
          <a:lstStyle/>
          <a:p>
            <a:r>
              <a:rPr lang="en-TT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TT" sz="6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Density</a:t>
            </a:r>
            <a:endParaRPr lang="en-TT" sz="60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5257800"/>
            <a:ext cx="8763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The ratio of the mass of an object to its volume.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7106" name="Picture 2" descr="http://www.inquiryinaction.org/img/content/chapter7/density_tower_a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066800"/>
            <a:ext cx="6172200" cy="3962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2599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85935"/>
            <a:ext cx="9144000" cy="576065"/>
          </a:xfrm>
        </p:spPr>
        <p:txBody>
          <a:bodyPr>
            <a:noAutofit/>
          </a:bodyPr>
          <a:lstStyle/>
          <a:p>
            <a:r>
              <a:rPr lang="en-TT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TT" sz="6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Specific Gravity</a:t>
            </a:r>
            <a:endParaRPr lang="en-TT" sz="60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5446693"/>
            <a:ext cx="8763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The ratio of the density of a substance to that of water at a specified temperature (ordinarily 4</a:t>
            </a:r>
            <a:r>
              <a:rPr lang="en-US" sz="2800" baseline="30000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C).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8130" name="Picture 2" descr="http://0.tqn.com/d/chemistry/1/0/w/n/Pycnometer_fu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914400"/>
            <a:ext cx="2438400" cy="4343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2599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85935"/>
            <a:ext cx="9144000" cy="576065"/>
          </a:xfrm>
        </p:spPr>
        <p:txBody>
          <a:bodyPr>
            <a:noAutofit/>
          </a:bodyPr>
          <a:lstStyle/>
          <a:p>
            <a:r>
              <a:rPr lang="en-TT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TT" sz="6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Stoichiometry</a:t>
            </a:r>
            <a:endParaRPr lang="en-TT" sz="60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5675293"/>
            <a:ext cx="8763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Refers to the combining ratios among molar quantities of species in a chemical reaction.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9154" name="Picture 2" descr="http://www.hcc.mnscu.edu/chem/V.13/Stoichiometry_def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219200"/>
            <a:ext cx="6553200" cy="40276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2599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643135"/>
            <a:ext cx="9144000" cy="576065"/>
          </a:xfrm>
        </p:spPr>
        <p:txBody>
          <a:bodyPr>
            <a:noAutofit/>
          </a:bodyPr>
          <a:lstStyle/>
          <a:p>
            <a:r>
              <a:rPr lang="en-TT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TT" sz="6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Empirical &amp; Molecular Formula</a:t>
            </a:r>
            <a:endParaRPr lang="en-TT" sz="60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5675293"/>
            <a:ext cx="8763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The simplest whole-number combination of atoms in a molecule.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0178" name="Picture 2" descr="http://1.bp.blogspot.com/_z9emnNOdBIE/TT5SivV0_zI/AAAAAAAAA18/cKl6TDCfa5o/s1600/empirical+molecula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752600"/>
            <a:ext cx="8588713" cy="3962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2599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85935"/>
            <a:ext cx="9144000" cy="576065"/>
          </a:xfrm>
        </p:spPr>
        <p:txBody>
          <a:bodyPr>
            <a:noAutofit/>
          </a:bodyPr>
          <a:lstStyle/>
          <a:p>
            <a:r>
              <a:rPr lang="en-TT" sz="5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Molecular</a:t>
            </a:r>
            <a:r>
              <a:rPr lang="en-TT" sz="6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Formula</a:t>
            </a:r>
            <a:endParaRPr lang="en-TT" sz="60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5334000"/>
            <a:ext cx="8763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A formula that includes structural information in addition to the number and identity of the atoms in a molecule.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02" name="Picture 2" descr="http://science.uvu.edu/ochem/wp-content/images/S/stereoisomers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990600"/>
            <a:ext cx="8077200" cy="43148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2599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8256" y="260647"/>
            <a:ext cx="9036496" cy="576065"/>
          </a:xfrm>
        </p:spPr>
        <p:txBody>
          <a:bodyPr>
            <a:noAutofit/>
          </a:bodyPr>
          <a:lstStyle/>
          <a:p>
            <a:r>
              <a:rPr lang="en-TT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Group Calculations – Moles</a:t>
            </a:r>
            <a:endParaRPr lang="en-TT" sz="3800" b="1" spc="-100" baseline="-2500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496" y="5181600"/>
            <a:ext cx="90259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en-TT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TT" sz="2400" dirty="0" smtClean="0">
                <a:latin typeface="Arial" pitchFamily="34" charset="0"/>
                <a:cs typeface="Arial" pitchFamily="34" charset="0"/>
              </a:rPr>
              <a:t>Review Examples 4-1 - 4-14</a:t>
            </a:r>
          </a:p>
          <a:p>
            <a:pPr lvl="0">
              <a:buFont typeface="Arial" pitchFamily="34" charset="0"/>
              <a:buChar char="•"/>
            </a:pPr>
            <a:endParaRPr lang="en-TT" sz="2400" dirty="0" smtClean="0">
              <a:latin typeface="Arial" pitchFamily="34" charset="0"/>
              <a:cs typeface="Arial" pitchFamily="34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en-TT" sz="2400" dirty="0" smtClean="0">
                <a:latin typeface="Arial" pitchFamily="34" charset="0"/>
                <a:cs typeface="Arial" pitchFamily="34" charset="0"/>
              </a:rPr>
              <a:t> Work on Exercises 4-5, 4-7, 4-9, 4-11, 4-19, 4-21, 4-23, 4-25, 4-27, 4-29, 4-31, 4-33, 4-35.</a:t>
            </a:r>
            <a:endParaRPr lang="en-TT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Animated calculato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99046" y="914400"/>
            <a:ext cx="3141106" cy="410445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40863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908720"/>
            <a:ext cx="885698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endParaRPr lang="en-TT" sz="28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endParaRPr lang="en-TT" sz="28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endParaRPr lang="en-TT" sz="28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endParaRPr lang="en-TT" sz="28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endParaRPr lang="en-TT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4016" y="2181285"/>
            <a:ext cx="896448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11. Solve calculations using the amount of moles and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millimoles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12. Solve calculations converting between moles and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millimoles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13. Define concentration, density and specific gravity of a solution.</a:t>
            </a:r>
          </a:p>
          <a:p>
            <a:endParaRPr lang="en-US" sz="2400" dirty="0" smtClean="0"/>
          </a:p>
          <a:p>
            <a:r>
              <a:rPr lang="en-US" sz="2400" dirty="0" smtClean="0"/>
              <a:t> </a:t>
            </a:r>
          </a:p>
          <a:p>
            <a:r>
              <a:rPr lang="en-US" sz="2400" dirty="0" smtClean="0"/>
              <a:t>	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	</a:t>
            </a:r>
          </a:p>
        </p:txBody>
      </p:sp>
      <p:pic>
        <p:nvPicPr>
          <p:cNvPr id="6" name="Picture 5" descr="animted lights 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116632"/>
            <a:ext cx="7391400" cy="194076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28600" y="4267200"/>
            <a:ext cx="8763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14. Define and differentiate between the follow terms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stoichiometry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empirical formulas, molecular formulas and structural formulas. </a:t>
            </a:r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15. Solve calculations using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stoichiometric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values for mass, moles and concentration.</a:t>
            </a:r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4269494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76200"/>
            <a:ext cx="9144000" cy="576065"/>
          </a:xfrm>
        </p:spPr>
        <p:txBody>
          <a:bodyPr>
            <a:noAutofit/>
          </a:bodyPr>
          <a:lstStyle/>
          <a:p>
            <a:r>
              <a:rPr lang="en-TT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  Assignment 2</a:t>
            </a:r>
            <a:endParaRPr lang="en-TT" sz="40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4104144"/>
            <a:ext cx="8784976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>
                <a:latin typeface="Arial" pitchFamily="34" charset="0"/>
                <a:cs typeface="Arial" pitchFamily="34" charset="0"/>
              </a:rPr>
              <a:t>READ:</a:t>
            </a:r>
            <a:r>
              <a:rPr lang="en-US" sz="2400" b="1" u="sng" dirty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Fundamentals </a:t>
            </a:r>
            <a:r>
              <a:rPr lang="en-US" sz="28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of Analytical Chemistry (8th Edition) </a:t>
            </a:r>
            <a:endParaRPr lang="en-US" sz="28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Chapter 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Aqueous 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Solutions and Chemical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Equilibria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, pages 225 – 266 </a:t>
            </a:r>
          </a:p>
          <a:p>
            <a:r>
              <a:rPr lang="en-US" sz="2400" dirty="0"/>
              <a:t>	</a:t>
            </a:r>
          </a:p>
        </p:txBody>
      </p:sp>
      <p:pic>
        <p:nvPicPr>
          <p:cNvPr id="6" name="Picture 5" descr="3d_animasi_parrot_reading_book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09800" y="685800"/>
            <a:ext cx="4800600" cy="37147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599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8256" y="260647"/>
            <a:ext cx="9036496" cy="576065"/>
          </a:xfrm>
        </p:spPr>
        <p:txBody>
          <a:bodyPr>
            <a:noAutofit/>
          </a:bodyPr>
          <a:lstStyle/>
          <a:p>
            <a:r>
              <a:rPr lang="en-TT" sz="3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References</a:t>
            </a:r>
            <a:endParaRPr lang="en-TT" sz="3800" b="1" spc="-100" baseline="-2500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1196752"/>
            <a:ext cx="856895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1. Fundamentals of Analytical Chemistry (8th Edition) 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Douglas A.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Skoog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Donald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M.West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F. James Holler 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Stanley R. Crouch </a:t>
            </a:r>
          </a:p>
        </p:txBody>
      </p:sp>
    </p:spTree>
    <p:extLst>
      <p:ext uri="{BB962C8B-B14F-4D97-AF65-F5344CB8AC3E}">
        <p14:creationId xmlns:p14="http://schemas.microsoft.com/office/powerpoint/2010/main" xmlns="" val="640863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0" y="350838"/>
            <a:ext cx="9144000" cy="944562"/>
          </a:xfrm>
        </p:spPr>
        <p:txBody>
          <a:bodyPr>
            <a:noAutofit/>
          </a:bodyPr>
          <a:lstStyle/>
          <a:p>
            <a:pPr eaLnBrk="1" hangingPunct="1"/>
            <a:r>
              <a:rPr lang="en-US" sz="8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Definitions</a:t>
            </a:r>
          </a:p>
        </p:txBody>
      </p:sp>
      <p:pic>
        <p:nvPicPr>
          <p:cNvPr id="8" name="Picture 7" descr="animated book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00200" y="1371600"/>
            <a:ext cx="5943600" cy="52720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0" y="122238"/>
            <a:ext cx="9144000" cy="944562"/>
          </a:xfrm>
        </p:spPr>
        <p:txBody>
          <a:bodyPr>
            <a:noAutofit/>
          </a:bodyPr>
          <a:lstStyle/>
          <a:p>
            <a:pPr eaLnBrk="1" hangingPunct="1"/>
            <a:r>
              <a:rPr lang="en-US" sz="55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Reagent Grade Chemicals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152400" y="4953000"/>
            <a:ext cx="8839200" cy="1752600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Conform to the minimum standards set forth by the Reagent Chemical Committee of the American Chemical Society and are used whenever possible in analytical work.</a:t>
            </a:r>
            <a:br>
              <a:rPr lang="en-US" sz="2800" dirty="0" smtClean="0">
                <a:latin typeface="Arial" pitchFamily="34" charset="0"/>
                <a:cs typeface="Arial" pitchFamily="34" charset="0"/>
              </a:rPr>
            </a:br>
            <a:r>
              <a:rPr lang="en-US" sz="2800" dirty="0">
                <a:latin typeface="Arial" pitchFamily="34" charset="0"/>
                <a:cs typeface="Arial" pitchFamily="34" charset="0"/>
              </a:rPr>
              <a:t>	</a:t>
            </a:r>
          </a:p>
        </p:txBody>
      </p:sp>
      <p:pic>
        <p:nvPicPr>
          <p:cNvPr id="15362" name="Picture 2" descr="http://img.auctiva.com/imgdata/8/2/7/7/3/9/webimg/392860942_t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38450" y="990600"/>
            <a:ext cx="325755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0" y="122238"/>
            <a:ext cx="9144000" cy="944562"/>
          </a:xfrm>
        </p:spPr>
        <p:txBody>
          <a:bodyPr>
            <a:noAutofit/>
          </a:bodyPr>
          <a:lstStyle/>
          <a:p>
            <a:pPr eaLnBrk="1" hangingPunct="1"/>
            <a:r>
              <a:rPr lang="en-US" sz="55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Primary Standard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152400" y="5410200"/>
            <a:ext cx="8839200" cy="1295400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A highly pure chemical compound that is used to prepare or determine the concentrations of standard solutions for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titrimetry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</a:t>
            </a:r>
            <a:br>
              <a:rPr lang="en-US" sz="2800" dirty="0" smtClean="0">
                <a:latin typeface="Arial" pitchFamily="34" charset="0"/>
                <a:cs typeface="Arial" pitchFamily="34" charset="0"/>
              </a:rPr>
            </a:br>
            <a:r>
              <a:rPr lang="en-US" sz="2800" dirty="0">
                <a:latin typeface="Arial" pitchFamily="34" charset="0"/>
                <a:cs typeface="Arial" pitchFamily="34" charset="0"/>
              </a:rPr>
              <a:t>	</a:t>
            </a:r>
          </a:p>
        </p:txBody>
      </p:sp>
      <p:pic>
        <p:nvPicPr>
          <p:cNvPr id="2" name="Picture 2" descr="http://web.tradekorea.com/upload_file/prod/emp/200808/main/oimg_GC02245592_CA022456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371600"/>
            <a:ext cx="6792685" cy="365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0" y="122238"/>
            <a:ext cx="9144000" cy="944562"/>
          </a:xfrm>
        </p:spPr>
        <p:txBody>
          <a:bodyPr>
            <a:noAutofit/>
          </a:bodyPr>
          <a:lstStyle/>
          <a:p>
            <a:pPr eaLnBrk="1" hangingPunct="1"/>
            <a:r>
              <a:rPr lang="en-US" sz="5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Special Purpose Chemicals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152400" y="5410200"/>
            <a:ext cx="8839200" cy="1066800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Reagents that have been specially purified for a particular end use, for example,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spectrophotometry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and high-performance liquid chromatography.</a:t>
            </a:r>
            <a:br>
              <a:rPr lang="en-US" sz="2800" dirty="0" smtClean="0">
                <a:latin typeface="Arial" pitchFamily="34" charset="0"/>
                <a:cs typeface="Arial" pitchFamily="34" charset="0"/>
              </a:rPr>
            </a:br>
            <a:r>
              <a:rPr lang="en-US" sz="2800" dirty="0">
                <a:latin typeface="Arial" pitchFamily="34" charset="0"/>
                <a:cs typeface="Arial" pitchFamily="34" charset="0"/>
              </a:rPr>
              <a:t>	</a:t>
            </a:r>
          </a:p>
        </p:txBody>
      </p:sp>
      <p:pic>
        <p:nvPicPr>
          <p:cNvPr id="5" name="Picture 4" descr="Chemical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09800" y="914400"/>
            <a:ext cx="4419600" cy="441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0" y="350838"/>
            <a:ext cx="9144000" cy="944562"/>
          </a:xfrm>
        </p:spPr>
        <p:txBody>
          <a:bodyPr>
            <a:noAutofit/>
          </a:bodyPr>
          <a:lstStyle/>
          <a:p>
            <a:pPr eaLnBrk="1" hangingPunct="1"/>
            <a:r>
              <a:rPr lang="en-US" sz="5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Rules for Handling Reagents &amp; Solutions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8839200" cy="5029200"/>
          </a:xfrm>
        </p:spPr>
        <p:txBody>
          <a:bodyPr>
            <a:noAutofit/>
          </a:bodyPr>
          <a:lstStyle/>
          <a:p>
            <a:pPr marL="514350" indent="-514350">
              <a:buAutoNum type="arabicPeriod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Select the best grade of chemical available for analytical work. Try to select smallest bottle.</a:t>
            </a:r>
          </a:p>
          <a:p>
            <a:pPr marL="514350" indent="-514350">
              <a:buAutoNum type="arabicPeriod"/>
            </a:pP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marL="514350" indent="-514350">
              <a:buAutoNum type="arabicPeriod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Replace the top of every container immediately after removal of the reagent.</a:t>
            </a:r>
          </a:p>
          <a:p>
            <a:pPr marL="514350" indent="-514350">
              <a:buAutoNum type="arabicPeriod"/>
            </a:pP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marL="514350" indent="-514350">
              <a:buAutoNum type="arabicPeriod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Hold the stoppers of reagent bottles between your finger; never rest them on desk tops.</a:t>
            </a:r>
          </a:p>
          <a:p>
            <a:pPr marL="514350" indent="-514350">
              <a:buAutoNum type="arabicPeriod"/>
            </a:pP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marL="514350" indent="-514350">
              <a:buAutoNum type="arabicPeriod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Unless specifically directed otherwise, never return any excess reagent to a bottle.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3596</TotalTime>
  <Words>1335</Words>
  <Application>Microsoft Office PowerPoint</Application>
  <PresentationFormat>On-screen Show (4:3)</PresentationFormat>
  <Paragraphs>208</Paragraphs>
  <Slides>41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Office Theme</vt:lpstr>
      <vt:lpstr>Operations of Analytical Chemistry (Chemicals, Apparatus &amp; Units) and Calculations   </vt:lpstr>
      <vt:lpstr>Lesson 2 Objectives</vt:lpstr>
      <vt:lpstr>Slide 3</vt:lpstr>
      <vt:lpstr>Slide 4</vt:lpstr>
      <vt:lpstr>Definitions</vt:lpstr>
      <vt:lpstr>Reagent Grade Chemicals</vt:lpstr>
      <vt:lpstr>Primary Standard</vt:lpstr>
      <vt:lpstr>Special Purpose Chemicals</vt:lpstr>
      <vt:lpstr>Rules for Handling Reagents &amp; Solutions</vt:lpstr>
      <vt:lpstr>Slide 10</vt:lpstr>
      <vt:lpstr>Cleaning &amp; Marking of Laboratory Ware</vt:lpstr>
      <vt:lpstr>Evaporating Liquids</vt:lpstr>
      <vt:lpstr>Measuring Mass</vt:lpstr>
      <vt:lpstr>Analytical Balances</vt:lpstr>
      <vt:lpstr>Most Common Types of Analytical Balances</vt:lpstr>
      <vt:lpstr>Other Types of Analytical Balances</vt:lpstr>
      <vt:lpstr>Sources of Error in Weighing</vt:lpstr>
      <vt:lpstr>Sources of Error in Weighing</vt:lpstr>
      <vt:lpstr>Sources of Error in Weighing</vt:lpstr>
      <vt:lpstr>Other Types of Analytical Balances</vt:lpstr>
      <vt:lpstr>Measuring Volume</vt:lpstr>
      <vt:lpstr>Effect of Temperature on Volume Measurements</vt:lpstr>
      <vt:lpstr>Apparatus for Precisely Measuring Volume</vt:lpstr>
      <vt:lpstr>   Safety in The Laboratory</vt:lpstr>
      <vt:lpstr>   Assignment 1</vt:lpstr>
      <vt:lpstr>   Calculations Used in Analytical Chemistry</vt:lpstr>
      <vt:lpstr>   SI Units of Measurement</vt:lpstr>
      <vt:lpstr>   Prefixes for Units</vt:lpstr>
      <vt:lpstr>   Difference Between Mass and Weight</vt:lpstr>
      <vt:lpstr>   The Mole</vt:lpstr>
      <vt:lpstr>Definitions</vt:lpstr>
      <vt:lpstr>   The Mole &amp; The Millimole</vt:lpstr>
      <vt:lpstr>   Concentration</vt:lpstr>
      <vt:lpstr>   Density</vt:lpstr>
      <vt:lpstr>   Specific Gravity</vt:lpstr>
      <vt:lpstr>   Stoichiometry</vt:lpstr>
      <vt:lpstr>   Empirical &amp; Molecular Formula</vt:lpstr>
      <vt:lpstr>Molecular Formula</vt:lpstr>
      <vt:lpstr>Group Calculations – Moles</vt:lpstr>
      <vt:lpstr>   Assignment 2</vt:lpstr>
      <vt:lpstr>References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rolton</dc:creator>
  <cp:lastModifiedBy>rolton</cp:lastModifiedBy>
  <cp:revision>82</cp:revision>
  <dcterms:created xsi:type="dcterms:W3CDTF">2013-01-16T12:06:56Z</dcterms:created>
  <dcterms:modified xsi:type="dcterms:W3CDTF">2013-08-05T18:33:57Z</dcterms:modified>
</cp:coreProperties>
</file>