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75" r:id="rId2"/>
    <p:sldId id="376" r:id="rId3"/>
    <p:sldId id="377" r:id="rId4"/>
    <p:sldId id="378" r:id="rId5"/>
    <p:sldId id="379" r:id="rId6"/>
    <p:sldId id="380" r:id="rId7"/>
    <p:sldId id="381" r:id="rId8"/>
    <p:sldId id="382" r:id="rId9"/>
    <p:sldId id="383" r:id="rId10"/>
    <p:sldId id="384" r:id="rId11"/>
    <p:sldId id="385" r:id="rId12"/>
    <p:sldId id="386" r:id="rId13"/>
    <p:sldId id="387" r:id="rId14"/>
    <p:sldId id="388" r:id="rId15"/>
    <p:sldId id="389" r:id="rId16"/>
    <p:sldId id="390" r:id="rId17"/>
    <p:sldId id="391" r:id="rId1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6229D"/>
    <a:srgbClr val="000099"/>
    <a:srgbClr val="0033CC"/>
    <a:srgbClr val="841E75"/>
    <a:srgbClr val="35782A"/>
    <a:srgbClr val="861C7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0" d="100"/>
          <a:sy n="70" d="100"/>
        </p:scale>
        <p:origin x="-1386" y="-6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TT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T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EF0BBA-D755-4F80-AC64-6ABBCC6E5DF2}" type="datetimeFigureOut">
              <a:rPr lang="en-TT" smtClean="0"/>
              <a:t>30/01/2012</a:t>
            </a:fld>
            <a:endParaRPr lang="en-T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T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07B5DB-9646-410E-8D9F-626D6985C73F}" type="slidenum">
              <a:rPr lang="en-TT" smtClean="0"/>
              <a:t>‹#›</a:t>
            </a:fld>
            <a:endParaRPr lang="en-TT"/>
          </a:p>
        </p:txBody>
      </p:sp>
    </p:spTree>
    <p:extLst>
      <p:ext uri="{BB962C8B-B14F-4D97-AF65-F5344CB8AC3E}">
        <p14:creationId xmlns:p14="http://schemas.microsoft.com/office/powerpoint/2010/main" val="28321785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TT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T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EF0BBA-D755-4F80-AC64-6ABBCC6E5DF2}" type="datetimeFigureOut">
              <a:rPr lang="en-TT" smtClean="0"/>
              <a:t>30/01/2012</a:t>
            </a:fld>
            <a:endParaRPr lang="en-T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T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07B5DB-9646-410E-8D9F-626D6985C73F}" type="slidenum">
              <a:rPr lang="en-TT" smtClean="0"/>
              <a:t>‹#›</a:t>
            </a:fld>
            <a:endParaRPr lang="en-TT"/>
          </a:p>
        </p:txBody>
      </p:sp>
    </p:spTree>
    <p:extLst>
      <p:ext uri="{BB962C8B-B14F-4D97-AF65-F5344CB8AC3E}">
        <p14:creationId xmlns:p14="http://schemas.microsoft.com/office/powerpoint/2010/main" val="21425977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TT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T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EF0BBA-D755-4F80-AC64-6ABBCC6E5DF2}" type="datetimeFigureOut">
              <a:rPr lang="en-TT" smtClean="0"/>
              <a:t>30/01/2012</a:t>
            </a:fld>
            <a:endParaRPr lang="en-T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T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07B5DB-9646-410E-8D9F-626D6985C73F}" type="slidenum">
              <a:rPr lang="en-TT" smtClean="0"/>
              <a:t>‹#›</a:t>
            </a:fld>
            <a:endParaRPr lang="en-TT"/>
          </a:p>
        </p:txBody>
      </p:sp>
    </p:spTree>
    <p:extLst>
      <p:ext uri="{BB962C8B-B14F-4D97-AF65-F5344CB8AC3E}">
        <p14:creationId xmlns:p14="http://schemas.microsoft.com/office/powerpoint/2010/main" val="35825134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TT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T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EF0BBA-D755-4F80-AC64-6ABBCC6E5DF2}" type="datetimeFigureOut">
              <a:rPr lang="en-TT" smtClean="0"/>
              <a:t>30/01/2012</a:t>
            </a:fld>
            <a:endParaRPr lang="en-T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T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07B5DB-9646-410E-8D9F-626D6985C73F}" type="slidenum">
              <a:rPr lang="en-TT" smtClean="0"/>
              <a:t>‹#›</a:t>
            </a:fld>
            <a:endParaRPr lang="en-TT"/>
          </a:p>
        </p:txBody>
      </p:sp>
    </p:spTree>
    <p:extLst>
      <p:ext uri="{BB962C8B-B14F-4D97-AF65-F5344CB8AC3E}">
        <p14:creationId xmlns:p14="http://schemas.microsoft.com/office/powerpoint/2010/main" val="2728526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TT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EF0BBA-D755-4F80-AC64-6ABBCC6E5DF2}" type="datetimeFigureOut">
              <a:rPr lang="en-TT" smtClean="0"/>
              <a:t>30/01/2012</a:t>
            </a:fld>
            <a:endParaRPr lang="en-T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T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07B5DB-9646-410E-8D9F-626D6985C73F}" type="slidenum">
              <a:rPr lang="en-TT" smtClean="0"/>
              <a:t>‹#›</a:t>
            </a:fld>
            <a:endParaRPr lang="en-TT"/>
          </a:p>
        </p:txBody>
      </p:sp>
    </p:spTree>
    <p:extLst>
      <p:ext uri="{BB962C8B-B14F-4D97-AF65-F5344CB8AC3E}">
        <p14:creationId xmlns:p14="http://schemas.microsoft.com/office/powerpoint/2010/main" val="39530020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TT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TT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TT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EF0BBA-D755-4F80-AC64-6ABBCC6E5DF2}" type="datetimeFigureOut">
              <a:rPr lang="en-TT" smtClean="0"/>
              <a:t>30/01/2012</a:t>
            </a:fld>
            <a:endParaRPr lang="en-T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T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07B5DB-9646-410E-8D9F-626D6985C73F}" type="slidenum">
              <a:rPr lang="en-TT" smtClean="0"/>
              <a:t>‹#›</a:t>
            </a:fld>
            <a:endParaRPr lang="en-TT"/>
          </a:p>
        </p:txBody>
      </p:sp>
    </p:spTree>
    <p:extLst>
      <p:ext uri="{BB962C8B-B14F-4D97-AF65-F5344CB8AC3E}">
        <p14:creationId xmlns:p14="http://schemas.microsoft.com/office/powerpoint/2010/main" val="12825062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TT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TT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TT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EF0BBA-D755-4F80-AC64-6ABBCC6E5DF2}" type="datetimeFigureOut">
              <a:rPr lang="en-TT" smtClean="0"/>
              <a:t>30/01/2012</a:t>
            </a:fld>
            <a:endParaRPr lang="en-T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T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07B5DB-9646-410E-8D9F-626D6985C73F}" type="slidenum">
              <a:rPr lang="en-TT" smtClean="0"/>
              <a:t>‹#›</a:t>
            </a:fld>
            <a:endParaRPr lang="en-TT"/>
          </a:p>
        </p:txBody>
      </p:sp>
    </p:spTree>
    <p:extLst>
      <p:ext uri="{BB962C8B-B14F-4D97-AF65-F5344CB8AC3E}">
        <p14:creationId xmlns:p14="http://schemas.microsoft.com/office/powerpoint/2010/main" val="6893459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TT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EF0BBA-D755-4F80-AC64-6ABBCC6E5DF2}" type="datetimeFigureOut">
              <a:rPr lang="en-TT" smtClean="0"/>
              <a:t>30/01/2012</a:t>
            </a:fld>
            <a:endParaRPr lang="en-T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T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07B5DB-9646-410E-8D9F-626D6985C73F}" type="slidenum">
              <a:rPr lang="en-TT" smtClean="0"/>
              <a:t>‹#›</a:t>
            </a:fld>
            <a:endParaRPr lang="en-TT"/>
          </a:p>
        </p:txBody>
      </p:sp>
    </p:spTree>
    <p:extLst>
      <p:ext uri="{BB962C8B-B14F-4D97-AF65-F5344CB8AC3E}">
        <p14:creationId xmlns:p14="http://schemas.microsoft.com/office/powerpoint/2010/main" val="13340118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EF0BBA-D755-4F80-AC64-6ABBCC6E5DF2}" type="datetimeFigureOut">
              <a:rPr lang="en-TT" smtClean="0"/>
              <a:t>30/01/2012</a:t>
            </a:fld>
            <a:endParaRPr lang="en-T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T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07B5DB-9646-410E-8D9F-626D6985C73F}" type="slidenum">
              <a:rPr lang="en-TT" smtClean="0"/>
              <a:t>‹#›</a:t>
            </a:fld>
            <a:endParaRPr lang="en-TT"/>
          </a:p>
        </p:txBody>
      </p:sp>
    </p:spTree>
    <p:extLst>
      <p:ext uri="{BB962C8B-B14F-4D97-AF65-F5344CB8AC3E}">
        <p14:creationId xmlns:p14="http://schemas.microsoft.com/office/powerpoint/2010/main" val="34479923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TT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TT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EF0BBA-D755-4F80-AC64-6ABBCC6E5DF2}" type="datetimeFigureOut">
              <a:rPr lang="en-TT" smtClean="0"/>
              <a:t>30/01/2012</a:t>
            </a:fld>
            <a:endParaRPr lang="en-T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T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07B5DB-9646-410E-8D9F-626D6985C73F}" type="slidenum">
              <a:rPr lang="en-TT" smtClean="0"/>
              <a:t>‹#›</a:t>
            </a:fld>
            <a:endParaRPr lang="en-TT"/>
          </a:p>
        </p:txBody>
      </p:sp>
    </p:spTree>
    <p:extLst>
      <p:ext uri="{BB962C8B-B14F-4D97-AF65-F5344CB8AC3E}">
        <p14:creationId xmlns:p14="http://schemas.microsoft.com/office/powerpoint/2010/main" val="18799078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TT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TT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EF0BBA-D755-4F80-AC64-6ABBCC6E5DF2}" type="datetimeFigureOut">
              <a:rPr lang="en-TT" smtClean="0"/>
              <a:t>30/01/2012</a:t>
            </a:fld>
            <a:endParaRPr lang="en-T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T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07B5DB-9646-410E-8D9F-626D6985C73F}" type="slidenum">
              <a:rPr lang="en-TT" smtClean="0"/>
              <a:t>‹#›</a:t>
            </a:fld>
            <a:endParaRPr lang="en-TT"/>
          </a:p>
        </p:txBody>
      </p:sp>
    </p:spTree>
    <p:extLst>
      <p:ext uri="{BB962C8B-B14F-4D97-AF65-F5344CB8AC3E}">
        <p14:creationId xmlns:p14="http://schemas.microsoft.com/office/powerpoint/2010/main" val="37440278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TT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T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EF0BBA-D755-4F80-AC64-6ABBCC6E5DF2}" type="datetimeFigureOut">
              <a:rPr lang="en-TT" smtClean="0"/>
              <a:t>30/01/2012</a:t>
            </a:fld>
            <a:endParaRPr lang="en-T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T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07B5DB-9646-410E-8D9F-626D6985C73F}" type="slidenum">
              <a:rPr lang="en-TT" smtClean="0"/>
              <a:t>‹#›</a:t>
            </a:fld>
            <a:endParaRPr lang="en-TT"/>
          </a:p>
        </p:txBody>
      </p:sp>
    </p:spTree>
    <p:extLst>
      <p:ext uri="{BB962C8B-B14F-4D97-AF65-F5344CB8AC3E}">
        <p14:creationId xmlns:p14="http://schemas.microsoft.com/office/powerpoint/2010/main" val="3696930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../../../You%20Tube%20Science%20Videos/Covalent%20Bonding/Covalent%20Bond.wmv" TargetMode="Externa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528" y="332656"/>
            <a:ext cx="8229600" cy="778098"/>
          </a:xfrm>
        </p:spPr>
        <p:txBody>
          <a:bodyPr>
            <a:noAutofit/>
          </a:bodyPr>
          <a:lstStyle/>
          <a:p>
            <a:pPr lvl="0" algn="l">
              <a:spcBef>
                <a:spcPts val="0"/>
              </a:spcBef>
            </a:pPr>
            <a:r>
              <a:rPr lang="en-TT" sz="4000" b="1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rgbClr val="397F2D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itchFamily="34" charset="0"/>
                <a:ea typeface="+mn-ea"/>
                <a:cs typeface="Arial" pitchFamily="34" charset="0"/>
              </a:rPr>
              <a:t>Example 4: Potassium Nitride</a:t>
            </a:r>
            <a:endParaRPr lang="en-TT" sz="4000" b="1" dirty="0">
              <a:ln w="12700">
                <a:solidFill>
                  <a:sysClr val="windowText" lastClr="000000"/>
                </a:solidFill>
                <a:prstDash val="solid"/>
              </a:ln>
              <a:solidFill>
                <a:srgbClr val="397F2D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51520" y="3140968"/>
            <a:ext cx="8640960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TT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Potassium</a:t>
            </a:r>
            <a:r>
              <a:rPr lang="en-TT" sz="28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has </a:t>
            </a:r>
            <a:r>
              <a:rPr lang="en-TT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one valence electron</a:t>
            </a:r>
            <a:r>
              <a:rPr lang="en-TT" sz="28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; potassium will </a:t>
            </a:r>
            <a:r>
              <a:rPr lang="en-TT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lose one electron </a:t>
            </a:r>
            <a:r>
              <a:rPr lang="en-TT" sz="28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to form a </a:t>
            </a:r>
            <a:r>
              <a:rPr lang="en-TT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potassium ion (K</a:t>
            </a:r>
            <a:r>
              <a:rPr lang="en-TT" sz="2800" baseline="30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+</a:t>
            </a:r>
            <a:r>
              <a:rPr lang="en-TT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)</a:t>
            </a:r>
            <a:r>
              <a:rPr lang="en-TT" sz="28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. </a:t>
            </a:r>
          </a:p>
          <a:p>
            <a:endParaRPr lang="en-TT" sz="28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r>
              <a:rPr lang="en-TT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Nitrogen</a:t>
            </a:r>
            <a:r>
              <a:rPr lang="en-TT" sz="28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has </a:t>
            </a:r>
            <a:r>
              <a:rPr lang="en-TT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five valence electrons</a:t>
            </a:r>
            <a:r>
              <a:rPr lang="en-TT" sz="28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; nitrogen will </a:t>
            </a:r>
            <a:r>
              <a:rPr lang="en-TT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gain three electrons</a:t>
            </a:r>
            <a:r>
              <a:rPr lang="en-TT" sz="28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to form a </a:t>
            </a:r>
            <a:r>
              <a:rPr lang="en-TT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nitride ion (N</a:t>
            </a:r>
            <a:r>
              <a:rPr lang="en-TT" sz="2800" baseline="30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3-</a:t>
            </a:r>
            <a:r>
              <a:rPr lang="en-TT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)</a:t>
            </a:r>
            <a:r>
              <a:rPr lang="en-TT" sz="28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.</a:t>
            </a:r>
            <a:r>
              <a:rPr lang="en-TT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</a:p>
          <a:p>
            <a:endParaRPr lang="en-TT" sz="28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r>
              <a:rPr lang="en-TT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Three potassium ions </a:t>
            </a:r>
            <a:r>
              <a:rPr lang="en-TT" sz="28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will lose </a:t>
            </a:r>
            <a:r>
              <a:rPr lang="en-TT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three electrons </a:t>
            </a:r>
            <a:r>
              <a:rPr lang="en-TT" sz="28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to </a:t>
            </a:r>
            <a:r>
              <a:rPr lang="en-TT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one nitrogen atom</a:t>
            </a:r>
            <a:r>
              <a:rPr lang="en-TT" sz="28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.</a:t>
            </a:r>
            <a:endParaRPr lang="en-TT" sz="28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1849" y="1099824"/>
            <a:ext cx="2800301" cy="20411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504747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59024" y="332656"/>
            <a:ext cx="8784976" cy="1152128"/>
          </a:xfrm>
        </p:spPr>
        <p:txBody>
          <a:bodyPr>
            <a:noAutofit/>
          </a:bodyPr>
          <a:lstStyle/>
          <a:p>
            <a:r>
              <a:rPr lang="en-TT" sz="6000" b="1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chemeClr val="accent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Other Examples of Covalent Bonds</a:t>
            </a:r>
            <a:endParaRPr lang="en-TT" sz="6000" b="1" dirty="0">
              <a:ln w="12700">
                <a:solidFill>
                  <a:sysClr val="windowText" lastClr="000000"/>
                </a:solidFill>
                <a:prstDash val="solid"/>
              </a:ln>
              <a:solidFill>
                <a:schemeClr val="accent1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1844824"/>
            <a:ext cx="6624736" cy="48360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510908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15516" y="14001"/>
            <a:ext cx="8784976" cy="1152128"/>
          </a:xfrm>
        </p:spPr>
        <p:txBody>
          <a:bodyPr>
            <a:noAutofit/>
          </a:bodyPr>
          <a:lstStyle/>
          <a:p>
            <a:pPr algn="l"/>
            <a:r>
              <a:rPr lang="en-TT" sz="5400" b="1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rgbClr val="93A94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Example 1: Chlorine </a:t>
            </a:r>
            <a:r>
              <a:rPr lang="en-TT" sz="5400" b="1" dirty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rgbClr val="93A94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G</a:t>
            </a:r>
            <a:r>
              <a:rPr lang="en-TT" sz="5400" b="1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rgbClr val="93A94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as</a:t>
            </a:r>
            <a:endParaRPr lang="en-TT" sz="5400" b="1" dirty="0">
              <a:ln w="12700">
                <a:solidFill>
                  <a:sysClr val="windowText" lastClr="000000"/>
                </a:solidFill>
                <a:prstDash val="solid"/>
              </a:ln>
              <a:solidFill>
                <a:srgbClr val="93A941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51520" y="1407837"/>
            <a:ext cx="3672408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TT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Chlorine</a:t>
            </a:r>
            <a:r>
              <a:rPr lang="en-TT" sz="28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is a </a:t>
            </a:r>
            <a:r>
              <a:rPr lang="en-TT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non-metal</a:t>
            </a:r>
            <a:r>
              <a:rPr lang="en-TT" sz="28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with </a:t>
            </a:r>
            <a:r>
              <a:rPr lang="en-TT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seven </a:t>
            </a:r>
            <a:r>
              <a:rPr lang="en-TT" sz="28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electrons in its </a:t>
            </a:r>
            <a:r>
              <a:rPr lang="en-TT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outer</a:t>
            </a:r>
            <a:r>
              <a:rPr lang="en-TT" sz="28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electron shell.</a:t>
            </a:r>
          </a:p>
          <a:p>
            <a:endParaRPr lang="en-TT" sz="28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r>
              <a:rPr lang="en-TT" sz="28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Chlorine </a:t>
            </a:r>
            <a:r>
              <a:rPr lang="en-TT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needs one electron</a:t>
            </a:r>
            <a:r>
              <a:rPr lang="en-TT" sz="28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to complete its outer electron shell.</a:t>
            </a:r>
            <a:endParaRPr lang="en-TT" sz="28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4100" name="Picture 4" descr="http://creationwiki.org/pool/images/thumb/3/3d/Electron_shell_Chlorine.png/112px-Electron_shell_Chlorine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912" y="980728"/>
            <a:ext cx="4608512" cy="48245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ounded Rectangle 4"/>
          <p:cNvSpPr/>
          <p:nvPr/>
        </p:nvSpPr>
        <p:spPr>
          <a:xfrm>
            <a:off x="3491880" y="1077322"/>
            <a:ext cx="4896544" cy="576064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TT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38428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51520" y="116632"/>
            <a:ext cx="864096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TT" sz="28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The </a:t>
            </a:r>
            <a:r>
              <a:rPr lang="en-TT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shared electron pair </a:t>
            </a:r>
            <a:r>
              <a:rPr lang="en-TT" sz="28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orbits around both atoms forming a </a:t>
            </a:r>
            <a:r>
              <a:rPr lang="en-TT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single covalent bond</a:t>
            </a:r>
            <a:r>
              <a:rPr lang="en-TT" sz="28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.</a:t>
            </a:r>
          </a:p>
          <a:p>
            <a:endParaRPr lang="en-TT" sz="28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r>
              <a:rPr lang="en-TT" sz="28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The formula for chlorine is </a:t>
            </a:r>
            <a:r>
              <a:rPr lang="en-TT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Cl</a:t>
            </a:r>
            <a:r>
              <a:rPr lang="en-TT" sz="2800" baseline="-25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2</a:t>
            </a:r>
            <a:r>
              <a:rPr lang="en-TT" sz="28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.</a:t>
            </a:r>
            <a:endParaRPr lang="en-TT" sz="28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204864"/>
            <a:ext cx="9144000" cy="3600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535609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51520" y="116632"/>
            <a:ext cx="864096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TT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Two chlorine atoms </a:t>
            </a:r>
            <a:r>
              <a:rPr lang="en-TT" sz="28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come close enough for their </a:t>
            </a:r>
            <a:r>
              <a:rPr lang="en-TT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outer electron shells </a:t>
            </a:r>
            <a:r>
              <a:rPr lang="en-TT" sz="28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to </a:t>
            </a:r>
            <a:r>
              <a:rPr lang="en-TT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overlap</a:t>
            </a:r>
            <a:r>
              <a:rPr lang="en-TT" sz="28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.</a:t>
            </a:r>
          </a:p>
          <a:p>
            <a:endParaRPr lang="en-TT" sz="28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r>
              <a:rPr lang="en-TT" sz="28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The two electrons </a:t>
            </a:r>
            <a:r>
              <a:rPr lang="en-TT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share one pair of electrons </a:t>
            </a:r>
            <a:r>
              <a:rPr lang="en-TT" sz="28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between them.</a:t>
            </a:r>
            <a:endParaRPr lang="en-TT" sz="28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708920"/>
            <a:ext cx="9144000" cy="33123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01925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51520" y="116632"/>
            <a:ext cx="864096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TT" sz="28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The </a:t>
            </a:r>
            <a:r>
              <a:rPr lang="en-TT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single covalent bond</a:t>
            </a:r>
            <a:r>
              <a:rPr lang="en-TT" sz="28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can also be shown as </a:t>
            </a:r>
            <a:r>
              <a:rPr lang="en-TT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one</a:t>
            </a:r>
            <a:r>
              <a:rPr lang="en-TT" sz="28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TT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line </a:t>
            </a:r>
            <a:r>
              <a:rPr lang="en-TT" sz="28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between the two atoms, i.e. </a:t>
            </a:r>
            <a:r>
              <a:rPr lang="en-TT" sz="28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Cl-Cl</a:t>
            </a:r>
            <a:endParaRPr lang="en-TT" sz="2800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endParaRPr lang="en-TT" sz="28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r>
              <a:rPr lang="en-TT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Each line </a:t>
            </a:r>
            <a:r>
              <a:rPr lang="en-TT" sz="28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represents </a:t>
            </a:r>
            <a:r>
              <a:rPr lang="en-TT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one pair </a:t>
            </a:r>
            <a:r>
              <a:rPr lang="en-TT" sz="28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of </a:t>
            </a:r>
            <a:r>
              <a:rPr lang="en-TT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shared electrons</a:t>
            </a:r>
            <a:r>
              <a:rPr lang="en-TT" sz="28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.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636912"/>
            <a:ext cx="9144000" cy="3597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49878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51520" y="287056"/>
            <a:ext cx="864096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TT" sz="28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Both </a:t>
            </a:r>
            <a:r>
              <a:rPr lang="en-TT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chlorine nuclei </a:t>
            </a:r>
            <a:r>
              <a:rPr lang="en-TT" sz="28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are </a:t>
            </a:r>
            <a:r>
              <a:rPr lang="en-TT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strongly attracted </a:t>
            </a:r>
            <a:r>
              <a:rPr lang="en-TT" sz="28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to the </a:t>
            </a:r>
            <a:r>
              <a:rPr lang="en-TT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shared pair of electrons</a:t>
            </a:r>
            <a:r>
              <a:rPr lang="en-TT" sz="28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.</a:t>
            </a:r>
          </a:p>
          <a:p>
            <a:endParaRPr lang="en-TT" sz="28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r>
              <a:rPr lang="en-TT" sz="28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The </a:t>
            </a:r>
            <a:r>
              <a:rPr lang="en-TT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covalent bond </a:t>
            </a:r>
            <a:r>
              <a:rPr lang="en-TT" sz="28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between the two chlorine atoms is </a:t>
            </a:r>
            <a:r>
              <a:rPr lang="en-TT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very strong</a:t>
            </a:r>
            <a:r>
              <a:rPr lang="en-TT" sz="28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. Chlorine atoms therefore go around in </a:t>
            </a:r>
            <a:r>
              <a:rPr lang="en-TT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pairs</a:t>
            </a:r>
            <a:r>
              <a:rPr lang="en-TT" sz="28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, called a </a:t>
            </a:r>
            <a:r>
              <a:rPr lang="en-TT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chlorine molecule</a:t>
            </a:r>
            <a:r>
              <a:rPr lang="en-TT" sz="28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, with the symbol </a:t>
            </a:r>
            <a:r>
              <a:rPr lang="en-TT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Cl</a:t>
            </a:r>
            <a:r>
              <a:rPr lang="en-TT" sz="2800" baseline="-25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2</a:t>
            </a:r>
            <a:r>
              <a:rPr lang="en-TT" sz="28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.</a:t>
            </a:r>
            <a:endParaRPr lang="en-TT" sz="28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5571" y="3140968"/>
            <a:ext cx="9144000" cy="3597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563996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18697" y="188640"/>
            <a:ext cx="8640960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TT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Molecules</a:t>
            </a:r>
            <a:r>
              <a:rPr lang="en-TT" sz="28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have a certain </a:t>
            </a:r>
            <a:r>
              <a:rPr lang="en-TT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fixed number of atoms </a:t>
            </a:r>
            <a:r>
              <a:rPr lang="en-TT" sz="28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in them joined together by </a:t>
            </a:r>
            <a:r>
              <a:rPr lang="en-TT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covalent bonds</a:t>
            </a:r>
            <a:r>
              <a:rPr lang="en-TT" sz="28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.</a:t>
            </a:r>
          </a:p>
          <a:p>
            <a:endParaRPr lang="en-TT" sz="28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r>
              <a:rPr lang="en-TT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Chlorine molecules </a:t>
            </a:r>
            <a:r>
              <a:rPr lang="en-TT" sz="28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are said to be </a:t>
            </a:r>
            <a:r>
              <a:rPr lang="en-TT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diatomic</a:t>
            </a:r>
            <a:r>
              <a:rPr lang="en-TT" sz="28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because they contain </a:t>
            </a:r>
            <a:r>
              <a:rPr lang="en-TT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two atoms</a:t>
            </a:r>
            <a:r>
              <a:rPr lang="en-TT" sz="28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.</a:t>
            </a:r>
          </a:p>
          <a:p>
            <a:endParaRPr lang="en-TT" sz="28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r>
              <a:rPr lang="en-TT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Other sorts of molecules</a:t>
            </a:r>
            <a:r>
              <a:rPr lang="en-TT" sz="28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may have as many as </a:t>
            </a:r>
            <a:r>
              <a:rPr lang="en-TT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thousands of atoms </a:t>
            </a:r>
            <a:r>
              <a:rPr lang="en-TT" sz="28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joined together.</a:t>
            </a:r>
            <a:endParaRPr lang="en-TT" sz="28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794641"/>
            <a:ext cx="9144000" cy="3042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715676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512" y="116632"/>
            <a:ext cx="8784976" cy="720080"/>
          </a:xfrm>
        </p:spPr>
        <p:txBody>
          <a:bodyPr>
            <a:normAutofit/>
          </a:bodyPr>
          <a:lstStyle/>
          <a:p>
            <a:r>
              <a:rPr lang="en-TT" sz="3800" b="1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rgbClr val="93A94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Why does chlorine form molecules?</a:t>
            </a:r>
            <a:endParaRPr lang="en-TT" sz="3800" b="1" dirty="0">
              <a:ln w="12700">
                <a:solidFill>
                  <a:sysClr val="windowText" lastClr="000000"/>
                </a:solidFill>
                <a:prstDash val="solid"/>
              </a:ln>
              <a:solidFill>
                <a:srgbClr val="93A941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980728"/>
            <a:ext cx="8712968" cy="5688632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TT" sz="2800" dirty="0" smtClean="0">
                <a:latin typeface="Arial" pitchFamily="34" charset="0"/>
                <a:cs typeface="Arial" pitchFamily="34" charset="0"/>
              </a:rPr>
              <a:t>Whenever a </a:t>
            </a:r>
            <a:r>
              <a:rPr lang="en-TT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bond is formed </a:t>
            </a:r>
            <a:r>
              <a:rPr lang="en-TT" sz="2800" dirty="0" smtClean="0">
                <a:latin typeface="Arial" pitchFamily="34" charset="0"/>
                <a:cs typeface="Arial" pitchFamily="34" charset="0"/>
              </a:rPr>
              <a:t>(of whatever kind), </a:t>
            </a:r>
            <a:r>
              <a:rPr lang="en-TT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energy is released</a:t>
            </a:r>
            <a:r>
              <a:rPr lang="en-TT" sz="2800" dirty="0" smtClean="0">
                <a:latin typeface="Arial" pitchFamily="34" charset="0"/>
                <a:cs typeface="Arial" pitchFamily="34" charset="0"/>
              </a:rPr>
              <a:t>; that makes the things involved </a:t>
            </a:r>
            <a:r>
              <a:rPr lang="en-TT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more stable </a:t>
            </a:r>
            <a:r>
              <a:rPr lang="en-TT" sz="2800" dirty="0" smtClean="0">
                <a:latin typeface="Arial" pitchFamily="34" charset="0"/>
                <a:cs typeface="Arial" pitchFamily="34" charset="0"/>
              </a:rPr>
              <a:t>than they were before.</a:t>
            </a:r>
          </a:p>
          <a:p>
            <a:pPr marL="0" indent="0">
              <a:buNone/>
            </a:pPr>
            <a:endParaRPr lang="en-TT" sz="2800" dirty="0"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r>
              <a:rPr lang="en-TT" sz="2800" dirty="0" smtClean="0">
                <a:latin typeface="Arial" pitchFamily="34" charset="0"/>
                <a:cs typeface="Arial" pitchFamily="34" charset="0"/>
              </a:rPr>
              <a:t>The </a:t>
            </a:r>
            <a:r>
              <a:rPr lang="en-TT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more bonds </a:t>
            </a:r>
            <a:r>
              <a:rPr lang="en-TT" sz="2800" dirty="0" smtClean="0">
                <a:latin typeface="Arial" pitchFamily="34" charset="0"/>
                <a:cs typeface="Arial" pitchFamily="34" charset="0"/>
              </a:rPr>
              <a:t>an atom can form, the </a:t>
            </a:r>
            <a:r>
              <a:rPr lang="en-TT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more energy is released</a:t>
            </a:r>
            <a:r>
              <a:rPr lang="en-TT" sz="2800" dirty="0" smtClean="0">
                <a:latin typeface="Arial" pitchFamily="34" charset="0"/>
                <a:cs typeface="Arial" pitchFamily="34" charset="0"/>
              </a:rPr>
              <a:t> and the </a:t>
            </a:r>
            <a:r>
              <a:rPr lang="en-TT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more stable </a:t>
            </a:r>
            <a:r>
              <a:rPr lang="en-TT" sz="2800" dirty="0" smtClean="0">
                <a:latin typeface="Arial" pitchFamily="34" charset="0"/>
                <a:cs typeface="Arial" pitchFamily="34" charset="0"/>
              </a:rPr>
              <a:t>the system becomes.</a:t>
            </a:r>
          </a:p>
          <a:p>
            <a:pPr marL="0" indent="0">
              <a:buNone/>
            </a:pPr>
            <a:endParaRPr lang="en-TT" sz="2800" dirty="0"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r>
              <a:rPr lang="en-TT" sz="2800" dirty="0" smtClean="0">
                <a:latin typeface="Arial" pitchFamily="34" charset="0"/>
                <a:cs typeface="Arial" pitchFamily="34" charset="0"/>
              </a:rPr>
              <a:t>In the chlorine case, each chlorine atom only has one electron to share, so it can only form one covalent bond.</a:t>
            </a:r>
          </a:p>
          <a:p>
            <a:pPr marL="0" indent="0">
              <a:buNone/>
            </a:pPr>
            <a:endParaRPr lang="en-TT" sz="2800" dirty="0"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r>
              <a:rPr lang="en-TT" sz="2800" dirty="0" smtClean="0">
                <a:latin typeface="Arial" pitchFamily="34" charset="0"/>
                <a:cs typeface="Arial" pitchFamily="34" charset="0"/>
              </a:rPr>
              <a:t>The </a:t>
            </a:r>
            <a:r>
              <a:rPr lang="en-TT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Cl</a:t>
            </a:r>
            <a:r>
              <a:rPr lang="en-TT" sz="2800" baseline="-25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2</a:t>
            </a:r>
            <a:r>
              <a:rPr lang="en-TT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molecule </a:t>
            </a:r>
            <a:r>
              <a:rPr lang="en-TT" sz="2800" dirty="0" smtClean="0">
                <a:latin typeface="Arial" pitchFamily="34" charset="0"/>
                <a:cs typeface="Arial" pitchFamily="34" charset="0"/>
              </a:rPr>
              <a:t>is much </a:t>
            </a:r>
            <a:r>
              <a:rPr lang="en-TT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more stable </a:t>
            </a:r>
            <a:r>
              <a:rPr lang="en-TT" sz="2800" dirty="0" smtClean="0">
                <a:latin typeface="Arial" pitchFamily="34" charset="0"/>
                <a:cs typeface="Arial" pitchFamily="34" charset="0"/>
              </a:rPr>
              <a:t>than two separate </a:t>
            </a:r>
            <a:r>
              <a:rPr lang="en-TT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chlorine atoms</a:t>
            </a:r>
            <a:r>
              <a:rPr lang="en-TT" sz="2800" dirty="0" smtClean="0">
                <a:latin typeface="Arial" pitchFamily="34" charset="0"/>
                <a:cs typeface="Arial" pitchFamily="34" charset="0"/>
              </a:rPr>
              <a:t>.</a:t>
            </a:r>
            <a:endParaRPr lang="en-TT" sz="28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552396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528" y="332656"/>
            <a:ext cx="8229600" cy="778098"/>
          </a:xfrm>
        </p:spPr>
        <p:txBody>
          <a:bodyPr>
            <a:noAutofit/>
          </a:bodyPr>
          <a:lstStyle/>
          <a:p>
            <a:pPr lvl="0" algn="l">
              <a:spcBef>
                <a:spcPts val="0"/>
              </a:spcBef>
            </a:pPr>
            <a:r>
              <a:rPr lang="en-TT" sz="2800" dirty="0">
                <a:solidFill>
                  <a:prstClr val="black"/>
                </a:solidFill>
                <a:latin typeface="Arial" pitchFamily="34" charset="0"/>
                <a:ea typeface="+mn-ea"/>
                <a:cs typeface="Arial" pitchFamily="34" charset="0"/>
              </a:rPr>
              <a:t>The diagram shows how to use </a:t>
            </a:r>
            <a:r>
              <a:rPr lang="en-TT" sz="2800" dirty="0">
                <a:solidFill>
                  <a:srgbClr val="FF0000"/>
                </a:solidFill>
                <a:latin typeface="Arial" pitchFamily="34" charset="0"/>
                <a:ea typeface="+mn-ea"/>
                <a:cs typeface="Arial" pitchFamily="34" charset="0"/>
              </a:rPr>
              <a:t>shell diagrams </a:t>
            </a:r>
            <a:r>
              <a:rPr lang="en-TT" sz="2800" dirty="0">
                <a:solidFill>
                  <a:prstClr val="black"/>
                </a:solidFill>
                <a:latin typeface="Arial" pitchFamily="34" charset="0"/>
                <a:ea typeface="+mn-ea"/>
                <a:cs typeface="Arial" pitchFamily="34" charset="0"/>
              </a:rPr>
              <a:t>to represent </a:t>
            </a:r>
            <a:r>
              <a:rPr lang="en-TT" sz="2800" dirty="0">
                <a:solidFill>
                  <a:srgbClr val="FF0000"/>
                </a:solidFill>
                <a:latin typeface="Arial" pitchFamily="34" charset="0"/>
                <a:ea typeface="+mn-ea"/>
                <a:cs typeface="Arial" pitchFamily="34" charset="0"/>
              </a:rPr>
              <a:t>ionic bonding </a:t>
            </a:r>
            <a:r>
              <a:rPr lang="en-TT" sz="2800" dirty="0">
                <a:solidFill>
                  <a:prstClr val="black"/>
                </a:solidFill>
                <a:latin typeface="Arial" pitchFamily="34" charset="0"/>
                <a:ea typeface="+mn-ea"/>
                <a:cs typeface="Arial" pitchFamily="34" charset="0"/>
              </a:rPr>
              <a:t>in </a:t>
            </a:r>
            <a:r>
              <a:rPr lang="en-TT" sz="2800" dirty="0" smtClean="0">
                <a:solidFill>
                  <a:srgbClr val="FF0000"/>
                </a:solidFill>
                <a:latin typeface="Arial" pitchFamily="34" charset="0"/>
                <a:ea typeface="+mn-ea"/>
                <a:cs typeface="Arial" pitchFamily="34" charset="0"/>
              </a:rPr>
              <a:t>potassium nitride</a:t>
            </a:r>
            <a:r>
              <a:rPr lang="en-TT" sz="2800" dirty="0" smtClean="0">
                <a:solidFill>
                  <a:prstClr val="black"/>
                </a:solidFill>
                <a:latin typeface="Arial" pitchFamily="34" charset="0"/>
                <a:ea typeface="+mn-ea"/>
                <a:cs typeface="Arial" pitchFamily="34" charset="0"/>
              </a:rPr>
              <a:t>.</a:t>
            </a:r>
            <a:endParaRPr lang="en-TT" sz="2800" dirty="0">
              <a:solidFill>
                <a:prstClr val="black"/>
              </a:solidFill>
              <a:latin typeface="Arial" pitchFamily="34" charset="0"/>
              <a:ea typeface="+mn-ea"/>
              <a:cs typeface="Arial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1556792"/>
            <a:ext cx="8388424" cy="48245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10892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3568" y="188640"/>
            <a:ext cx="7772400" cy="1470025"/>
          </a:xfrm>
        </p:spPr>
        <p:txBody>
          <a:bodyPr>
            <a:normAutofit/>
          </a:bodyPr>
          <a:lstStyle/>
          <a:p>
            <a:r>
              <a:rPr lang="en-TT" sz="6000" b="1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chemeClr val="accent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Covalent Bonding</a:t>
            </a:r>
            <a:endParaRPr lang="en-TT" sz="6000" b="1" dirty="0">
              <a:ln w="12700">
                <a:solidFill>
                  <a:sysClr val="windowText" lastClr="000000"/>
                </a:solidFill>
                <a:prstDash val="solid"/>
              </a:ln>
              <a:solidFill>
                <a:schemeClr val="accent1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2050" name="Picture 2">
            <a:hlinkClick r:id="rId2" action="ppaction://hlinkfile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412776"/>
            <a:ext cx="8002117" cy="51125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526217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9512" y="188641"/>
            <a:ext cx="8784976" cy="1152128"/>
          </a:xfrm>
        </p:spPr>
        <p:txBody>
          <a:bodyPr>
            <a:noAutofit/>
          </a:bodyPr>
          <a:lstStyle/>
          <a:p>
            <a:r>
              <a:rPr lang="en-TT" sz="5000" b="1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chemeClr val="accent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What is covalent bonding?</a:t>
            </a:r>
            <a:endParaRPr lang="en-TT" sz="5000" b="1" dirty="0">
              <a:ln w="12700">
                <a:solidFill>
                  <a:sysClr val="windowText" lastClr="000000"/>
                </a:solidFill>
                <a:prstDash val="solid"/>
              </a:ln>
              <a:solidFill>
                <a:schemeClr val="accent1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23528" y="1367770"/>
            <a:ext cx="856895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TT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Covalent bonding </a:t>
            </a:r>
            <a:r>
              <a:rPr lang="en-TT" sz="28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results when </a:t>
            </a:r>
            <a:r>
              <a:rPr lang="en-TT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electrons</a:t>
            </a:r>
            <a:r>
              <a:rPr lang="en-TT" sz="28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are </a:t>
            </a:r>
            <a:r>
              <a:rPr lang="en-TT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shared</a:t>
            </a:r>
            <a:r>
              <a:rPr lang="en-TT" sz="28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between </a:t>
            </a:r>
            <a:r>
              <a:rPr lang="en-TT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non-metal atoms </a:t>
            </a:r>
            <a:r>
              <a:rPr lang="en-TT" sz="28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to form a molecule.</a:t>
            </a:r>
            <a:endParaRPr lang="en-TT" sz="28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4278" y="2492896"/>
            <a:ext cx="4715487" cy="41314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399755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15516" y="14001"/>
            <a:ext cx="8784976" cy="1152128"/>
          </a:xfrm>
        </p:spPr>
        <p:txBody>
          <a:bodyPr>
            <a:noAutofit/>
          </a:bodyPr>
          <a:lstStyle/>
          <a:p>
            <a:r>
              <a:rPr lang="en-TT" sz="3600" b="1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chemeClr val="accent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What happens in covalent bonding?</a:t>
            </a:r>
            <a:endParaRPr lang="en-TT" sz="3600" b="1" dirty="0">
              <a:ln w="12700">
                <a:solidFill>
                  <a:sysClr val="windowText" lastClr="000000"/>
                </a:solidFill>
                <a:prstDash val="solid"/>
              </a:ln>
              <a:solidFill>
                <a:schemeClr val="accent1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23528" y="1107901"/>
            <a:ext cx="856895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TT" sz="28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In the formation of the </a:t>
            </a:r>
            <a:r>
              <a:rPr lang="en-TT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covalent bond</a:t>
            </a:r>
            <a:r>
              <a:rPr lang="en-TT" sz="28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, the atoms involved in the bonding </a:t>
            </a:r>
            <a:r>
              <a:rPr lang="en-TT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approach</a:t>
            </a:r>
            <a:r>
              <a:rPr lang="en-TT" sz="28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each other so that the </a:t>
            </a:r>
            <a:r>
              <a:rPr lang="en-TT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outermost electron shells overlap</a:t>
            </a:r>
            <a:r>
              <a:rPr lang="en-TT" sz="28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.</a:t>
            </a:r>
            <a:endParaRPr lang="en-TT" sz="28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4278" y="2492896"/>
            <a:ext cx="4715487" cy="41314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936765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15516" y="14001"/>
            <a:ext cx="8784976" cy="1152128"/>
          </a:xfrm>
        </p:spPr>
        <p:txBody>
          <a:bodyPr>
            <a:noAutofit/>
          </a:bodyPr>
          <a:lstStyle/>
          <a:p>
            <a:r>
              <a:rPr lang="en-TT" sz="3600" b="1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chemeClr val="accent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What happens in covalent bonding?</a:t>
            </a:r>
            <a:endParaRPr lang="en-TT" sz="3600" b="1" dirty="0">
              <a:ln w="12700">
                <a:solidFill>
                  <a:sysClr val="windowText" lastClr="000000"/>
                </a:solidFill>
                <a:prstDash val="solid"/>
              </a:ln>
              <a:solidFill>
                <a:schemeClr val="accent1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23528" y="1107901"/>
            <a:ext cx="856895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TT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Electron pairs</a:t>
            </a:r>
            <a:r>
              <a:rPr lang="en-TT" sz="28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are </a:t>
            </a:r>
            <a:r>
              <a:rPr lang="en-TT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shared</a:t>
            </a:r>
            <a:r>
              <a:rPr lang="en-TT" sz="28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between the two overlapping atoms. These electron pairs are called </a:t>
            </a:r>
            <a:r>
              <a:rPr lang="en-TT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bonding pairs</a:t>
            </a:r>
            <a:r>
              <a:rPr lang="en-TT" sz="28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.</a:t>
            </a:r>
            <a:endParaRPr lang="en-TT" sz="28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4278" y="2492896"/>
            <a:ext cx="4715487" cy="41314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15574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15516" y="14001"/>
            <a:ext cx="8784976" cy="1152128"/>
          </a:xfrm>
        </p:spPr>
        <p:txBody>
          <a:bodyPr>
            <a:noAutofit/>
          </a:bodyPr>
          <a:lstStyle/>
          <a:p>
            <a:r>
              <a:rPr lang="en-TT" sz="3600" b="1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chemeClr val="accent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What happens in covalent bonding?</a:t>
            </a:r>
            <a:endParaRPr lang="en-TT" sz="3600" b="1" dirty="0">
              <a:ln w="12700">
                <a:solidFill>
                  <a:sysClr val="windowText" lastClr="000000"/>
                </a:solidFill>
                <a:prstDash val="solid"/>
              </a:ln>
              <a:solidFill>
                <a:schemeClr val="accent1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23528" y="1107901"/>
            <a:ext cx="856895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TT" sz="28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The </a:t>
            </a:r>
            <a:r>
              <a:rPr lang="en-TT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bonding pairs </a:t>
            </a:r>
            <a:r>
              <a:rPr lang="en-TT" sz="28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spend time with </a:t>
            </a:r>
            <a:r>
              <a:rPr lang="en-TT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both atoms</a:t>
            </a:r>
            <a:r>
              <a:rPr lang="en-TT" sz="28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TT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orbiting</a:t>
            </a:r>
            <a:r>
              <a:rPr lang="en-TT" sz="28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around </a:t>
            </a:r>
            <a:r>
              <a:rPr lang="en-TT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each</a:t>
            </a:r>
            <a:r>
              <a:rPr lang="en-TT" sz="28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TT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nucleus</a:t>
            </a:r>
            <a:r>
              <a:rPr lang="en-TT" sz="28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.</a:t>
            </a:r>
            <a:endParaRPr lang="en-TT" sz="28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4278" y="2492896"/>
            <a:ext cx="4715487" cy="41314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71636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15516" y="14001"/>
            <a:ext cx="8784976" cy="1152128"/>
          </a:xfrm>
        </p:spPr>
        <p:txBody>
          <a:bodyPr>
            <a:noAutofit/>
          </a:bodyPr>
          <a:lstStyle/>
          <a:p>
            <a:r>
              <a:rPr lang="en-TT" sz="3600" b="1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chemeClr val="accent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What happens in covalent bonding?</a:t>
            </a:r>
            <a:endParaRPr lang="en-TT" sz="3600" b="1" dirty="0">
              <a:ln w="12700">
                <a:solidFill>
                  <a:sysClr val="windowText" lastClr="000000"/>
                </a:solidFill>
                <a:prstDash val="solid"/>
              </a:ln>
              <a:solidFill>
                <a:schemeClr val="accent1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23528" y="1107901"/>
            <a:ext cx="856895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TT" sz="28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Each of the atoms will now have a </a:t>
            </a:r>
            <a:r>
              <a:rPr lang="en-TT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completed outer electron shell</a:t>
            </a:r>
            <a:r>
              <a:rPr lang="en-TT" sz="28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, increasing their </a:t>
            </a:r>
            <a:r>
              <a:rPr lang="en-TT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stability</a:t>
            </a:r>
            <a:r>
              <a:rPr lang="en-TT" sz="28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.</a:t>
            </a:r>
            <a:endParaRPr lang="en-TT" sz="28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4278" y="2492896"/>
            <a:ext cx="4715487" cy="41314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451978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15516" y="14001"/>
            <a:ext cx="8784976" cy="1152128"/>
          </a:xfrm>
        </p:spPr>
        <p:txBody>
          <a:bodyPr>
            <a:noAutofit/>
          </a:bodyPr>
          <a:lstStyle/>
          <a:p>
            <a:r>
              <a:rPr lang="en-TT" sz="3600" b="1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chemeClr val="accent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Representation of Covalent Bonds</a:t>
            </a:r>
            <a:endParaRPr lang="en-TT" sz="3600" b="1" dirty="0">
              <a:ln w="12700">
                <a:solidFill>
                  <a:sysClr val="windowText" lastClr="000000"/>
                </a:solidFill>
                <a:prstDash val="solid"/>
              </a:ln>
              <a:solidFill>
                <a:schemeClr val="accent1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23528" y="1107901"/>
            <a:ext cx="8568952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TT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Covalent bonds </a:t>
            </a:r>
            <a:r>
              <a:rPr lang="en-TT" sz="28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are often shown using </a:t>
            </a:r>
            <a:r>
              <a:rPr lang="en-TT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‘dot-and-cross’ diagrams</a:t>
            </a:r>
            <a:r>
              <a:rPr lang="en-TT" sz="28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.</a:t>
            </a:r>
          </a:p>
          <a:p>
            <a:endParaRPr lang="en-TT" sz="28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r>
              <a:rPr lang="en-TT" sz="28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Although the </a:t>
            </a:r>
            <a:r>
              <a:rPr lang="en-TT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electrons</a:t>
            </a:r>
            <a:r>
              <a:rPr lang="en-TT" sz="28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are drawn as dots and crosses, there is absolutely </a:t>
            </a:r>
            <a:r>
              <a:rPr lang="en-TT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no difference </a:t>
            </a:r>
            <a:r>
              <a:rPr lang="en-TT" sz="28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between them in reality.</a:t>
            </a:r>
          </a:p>
          <a:p>
            <a:endParaRPr lang="en-TT" sz="28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r>
              <a:rPr lang="en-TT" sz="28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The dots and crosses simply show that the </a:t>
            </a:r>
            <a:r>
              <a:rPr lang="en-TT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electrons</a:t>
            </a:r>
            <a:r>
              <a:rPr lang="en-TT" sz="28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have come from </a:t>
            </a:r>
            <a:r>
              <a:rPr lang="en-TT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two different atoms</a:t>
            </a:r>
            <a:r>
              <a:rPr lang="en-TT" sz="28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.</a:t>
            </a:r>
          </a:p>
          <a:p>
            <a:endParaRPr lang="en-TT" sz="28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r>
              <a:rPr lang="en-TT" sz="28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You could equally well use </a:t>
            </a:r>
            <a:r>
              <a:rPr lang="en-TT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two different colour dots </a:t>
            </a:r>
            <a:r>
              <a:rPr lang="en-TT" sz="28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or </a:t>
            </a:r>
            <a:r>
              <a:rPr lang="en-TT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two different colour crosses</a:t>
            </a:r>
            <a:r>
              <a:rPr lang="en-TT" sz="28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.</a:t>
            </a:r>
            <a:endParaRPr lang="en-TT" sz="28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805629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1122</TotalTime>
  <Words>542</Words>
  <Application>Microsoft Office PowerPoint</Application>
  <PresentationFormat>On-screen Show (4:3)</PresentationFormat>
  <Paragraphs>56</Paragraphs>
  <Slides>17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Office Theme</vt:lpstr>
      <vt:lpstr>Example 4: Potassium Nitride</vt:lpstr>
      <vt:lpstr>The diagram shows how to use shell diagrams to represent ionic bonding in potassium nitride.</vt:lpstr>
      <vt:lpstr>Covalent Bonding</vt:lpstr>
      <vt:lpstr>What is covalent bonding?</vt:lpstr>
      <vt:lpstr>What happens in covalent bonding?</vt:lpstr>
      <vt:lpstr>What happens in covalent bonding?</vt:lpstr>
      <vt:lpstr>What happens in covalent bonding?</vt:lpstr>
      <vt:lpstr>What happens in covalent bonding?</vt:lpstr>
      <vt:lpstr>Representation of Covalent Bonds</vt:lpstr>
      <vt:lpstr>Other Examples of Covalent Bonds</vt:lpstr>
      <vt:lpstr>Example 1: Chlorine Gas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Why does chlorine form molecules?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Romona</dc:creator>
  <cp:lastModifiedBy>Romona</cp:lastModifiedBy>
  <cp:revision>83</cp:revision>
  <dcterms:created xsi:type="dcterms:W3CDTF">2011-08-23T22:27:33Z</dcterms:created>
  <dcterms:modified xsi:type="dcterms:W3CDTF">2012-01-30T16:06:32Z</dcterms:modified>
</cp:coreProperties>
</file>