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2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327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73" r:id="rId58"/>
    <p:sldId id="37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29D"/>
    <a:srgbClr val="000099"/>
    <a:srgbClr val="0033CC"/>
    <a:srgbClr val="841E75"/>
    <a:srgbClr val="35782A"/>
    <a:srgbClr val="861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3217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4259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8251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285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5300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8250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893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3401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4799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7990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4402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969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13" y="24991"/>
            <a:ext cx="9062113" cy="955737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Electronic Configuration of an Atom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5314620" cy="51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28992" cy="980728"/>
          </a:xfrm>
        </p:spPr>
        <p:txBody>
          <a:bodyPr>
            <a:normAutofit/>
          </a:bodyPr>
          <a:lstStyle/>
          <a:p>
            <a:pPr algn="l"/>
            <a:r>
              <a:rPr lang="en-TT" sz="28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Example:</a:t>
            </a:r>
            <a:r>
              <a:rPr lang="en-TT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What is the electronic configuration of potassium?</a:t>
            </a:r>
            <a:endParaRPr lang="en-TT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496944" cy="5616624"/>
          </a:xfrm>
        </p:spPr>
        <p:txBody>
          <a:bodyPr>
            <a:normAutofit/>
          </a:bodyPr>
          <a:lstStyle/>
          <a:p>
            <a:pPr algn="l"/>
            <a:r>
              <a:rPr lang="en-TT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Answer: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Potassium has </a:t>
            </a:r>
            <a:r>
              <a:rPr lang="en-TT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 electrons.</a:t>
            </a: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writing the electronic configuration, the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symbol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element is written first, followed by the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electrons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each shell separated by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commas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potassium it would be </a:t>
            </a:r>
            <a:r>
              <a:rPr lang="en-TT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 (2,8,8,1)</a:t>
            </a:r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612548"/>
              </p:ext>
            </p:extLst>
          </p:nvPr>
        </p:nvGraphicFramePr>
        <p:xfrm>
          <a:off x="251520" y="1484784"/>
          <a:ext cx="8568954" cy="316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1248139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Shell</a:t>
                      </a:r>
                      <a:r>
                        <a:rPr lang="en-TT" sz="2400" baseline="0" dirty="0" smtClean="0">
                          <a:latin typeface="Arial" pitchFamily="34" charset="0"/>
                          <a:cs typeface="Arial" pitchFamily="34" charset="0"/>
                        </a:rPr>
                        <a:t> Number (n)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lang="en-TT" sz="2400" baseline="0" dirty="0" smtClean="0">
                          <a:latin typeface="Arial" pitchFamily="34" charset="0"/>
                          <a:cs typeface="Arial" pitchFamily="34" charset="0"/>
                        </a:rPr>
                        <a:t> number of electrons (2n</a:t>
                      </a:r>
                      <a:r>
                        <a:rPr lang="en-TT" sz="240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TT" sz="2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Number of electrons in potassium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0054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0054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0054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18 (8 then 10)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0054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9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28992" cy="980728"/>
          </a:xfrm>
        </p:spPr>
        <p:txBody>
          <a:bodyPr>
            <a:normAutofit/>
          </a:bodyPr>
          <a:lstStyle/>
          <a:p>
            <a:pPr algn="l"/>
            <a:r>
              <a:rPr lang="en-TT" sz="28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Example:</a:t>
            </a:r>
            <a:r>
              <a:rPr lang="en-TT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Draw the electronic configuration of potassium.</a:t>
            </a:r>
            <a:endParaRPr lang="en-TT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5616624"/>
          </a:xfrm>
        </p:spPr>
        <p:txBody>
          <a:bodyPr>
            <a:normAutofit/>
          </a:bodyPr>
          <a:lstStyle/>
          <a:p>
            <a:pPr lvl="0" algn="l"/>
            <a:r>
              <a:rPr lang="en-TT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Answer: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electronic configuration of potassium is </a:t>
            </a:r>
          </a:p>
          <a:p>
            <a:pPr lvl="0" algn="l"/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en-TT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(2,8,8,1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drawn as shown below:</a:t>
            </a:r>
            <a:endParaRPr lang="en-TT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545822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28992" cy="980728"/>
          </a:xfrm>
        </p:spPr>
        <p:txBody>
          <a:bodyPr>
            <a:normAutofit fontScale="90000"/>
          </a:bodyPr>
          <a:lstStyle/>
          <a:p>
            <a:pPr algn="l"/>
            <a:r>
              <a:rPr lang="en-TT" sz="2800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Questions:</a:t>
            </a:r>
            <a:r>
              <a:rPr lang="en-TT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Represent the electronic configuration of the following atoms using both a shell diagram and writing:</a:t>
            </a:r>
            <a:endParaRPr lang="en-TT" sz="2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561662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endParaRPr lang="en-T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Hydrogen</a:t>
            </a:r>
          </a:p>
          <a:p>
            <a:pPr marL="457200" indent="-457200" algn="l">
              <a:buAutoNum type="arabicPeriod"/>
            </a:pP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Boron</a:t>
            </a:r>
          </a:p>
          <a:p>
            <a:pPr marL="457200" indent="-457200" algn="l">
              <a:buAutoNum type="arabicPeriod"/>
            </a:pP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Oxygen</a:t>
            </a:r>
          </a:p>
          <a:p>
            <a:pPr marL="457200" indent="-457200" algn="l">
              <a:buAutoNum type="arabicPeriod"/>
            </a:pP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Sodium</a:t>
            </a:r>
          </a:p>
          <a:p>
            <a:pPr marL="457200" indent="-457200" algn="l">
              <a:buAutoNum type="arabicPeriod"/>
            </a:pP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Argon</a:t>
            </a:r>
          </a:p>
          <a:p>
            <a:pPr marL="457200" indent="-457200" algn="l">
              <a:buAutoNum type="arabicPeriod"/>
            </a:pP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Calcium</a:t>
            </a: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28992" cy="980728"/>
          </a:xfrm>
        </p:spPr>
        <p:txBody>
          <a:bodyPr>
            <a:normAutofit/>
          </a:bodyPr>
          <a:lstStyle/>
          <a:p>
            <a:r>
              <a:rPr lang="en-TT" sz="32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Answers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5616624"/>
          </a:xfrm>
        </p:spPr>
        <p:txBody>
          <a:bodyPr>
            <a:normAutofit/>
          </a:bodyPr>
          <a:lstStyle/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460432" cy="56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28992" cy="980728"/>
          </a:xfrm>
        </p:spPr>
        <p:txBody>
          <a:bodyPr>
            <a:normAutofit/>
          </a:bodyPr>
          <a:lstStyle/>
          <a:p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Valence Electrons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496944" cy="3816424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electrons in the outermost energy shell are known as the valence electrons. 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example, potassium, </a:t>
            </a:r>
            <a:r>
              <a:rPr lang="en-TT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 (2,8,8,1</a:t>
            </a:r>
            <a:r>
              <a:rPr lang="en-TT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has 1 valence electron.</a:t>
            </a:r>
          </a:p>
          <a:p>
            <a:pPr lvl="0" algn="l"/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outermost electrons are involved in chemical reactions, i.e. the valence electrons.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64704"/>
            <a:ext cx="2172072" cy="217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7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8928992" cy="980728"/>
          </a:xfrm>
        </p:spPr>
        <p:txBody>
          <a:bodyPr>
            <a:normAutofit fontScale="90000"/>
          </a:bodyPr>
          <a:lstStyle/>
          <a:p>
            <a:pPr algn="l"/>
            <a:r>
              <a:rPr lang="en-TT" sz="3200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Question:</a:t>
            </a:r>
            <a:r>
              <a:rPr lang="en-TT" sz="32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Name the element depicted below and state the number of valence electrons for this element.</a:t>
            </a:r>
            <a:endParaRPr lang="en-TT" sz="3200" dirty="0">
              <a:ln w="12700">
                <a:solidFill>
                  <a:sysClr val="windowText" lastClr="000000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8496944" cy="1656184"/>
          </a:xfrm>
        </p:spPr>
        <p:txBody>
          <a:bodyPr>
            <a:normAutofit/>
          </a:bodyPr>
          <a:lstStyle/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493586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064" y="558924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Answer: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element is carbon and it has 4 valence electrons.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4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28992" cy="980728"/>
          </a:xfrm>
        </p:spPr>
        <p:txBody>
          <a:bodyPr>
            <a:normAutofit/>
          </a:bodyPr>
          <a:lstStyle/>
          <a:p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Valence Electrons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496944" cy="144016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diagram of an atom can also be drawn which only shows the valence electrons. Examples of these are given in the diagram below.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889248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812" y="116632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 &amp; Bonding 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1"/>
            <a:ext cx="597666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21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311CC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Recap of Atomic Structure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311CC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727"/>
            <a:ext cx="8712968" cy="5904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Activity: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Fill in the blanks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recap your knowledge of atomic structure.</a:t>
            </a:r>
          </a:p>
          <a:p>
            <a:pPr marL="0" indent="0">
              <a:buNone/>
            </a:pPr>
            <a:endParaRPr lang="en-TT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Atoms have a central nucleus surrounded by __________. The electrons around the nucleus are arranged in _________. </a:t>
            </a:r>
          </a:p>
          <a:p>
            <a:pPr marL="0" lvl="0" indent="0">
              <a:spcBef>
                <a:spcPts val="0"/>
              </a:spcBef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electron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configuration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the number of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_________in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each occupied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shell.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example, an atom of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_______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contains 11 electrons and the electron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configuration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_______ atom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2.8.1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An atom with a full outermost electron shell is an atom of a ________ gas, such as helium, argon or neon.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6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Answers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8863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Atoms have a central nucleus surrounded by </a:t>
            </a:r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The electrons around the nucleus are arranged in </a:t>
            </a:r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shells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lvl="0" indent="0">
              <a:spcBef>
                <a:spcPts val="0"/>
              </a:spcBef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electron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configuration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the number of </a:t>
            </a:r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each occupied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shell.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example, an atom of </a:t>
            </a:r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contains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 electrons and the electron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configuration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TT" sz="2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atom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2.8.1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An atom with a full outermost electron shell is an atom of a </a:t>
            </a:r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gas, such as helium, argon or neon.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13" y="24991"/>
            <a:ext cx="9062113" cy="955737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Electronic Configuration of an Atom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609528"/>
            <a:ext cx="8712968" cy="4248472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Electrons spin around the nucleus of the atom in a series of levels known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shells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electrons are grouped together in a specific arrangement.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can represent the arrangement of electrons in an atom, known as the electronic configuration, using the scientific model.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840947"/>
            <a:ext cx="1800200" cy="177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1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74B2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974B2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08720"/>
            <a:ext cx="529067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Activity: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Look at your copy of the Periodic Table.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6860"/>
            <a:ext cx="8568952" cy="487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9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778098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B436A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B436A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T" sz="2600" dirty="0" smtClean="0">
                <a:latin typeface="Arial" pitchFamily="34" charset="0"/>
                <a:cs typeface="Arial" pitchFamily="34" charset="0"/>
              </a:rPr>
              <a:t>What happens to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electrons 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shell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 as you move from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left to right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 across a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TT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increases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across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period 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until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shell 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becomes </a:t>
            </a:r>
            <a:r>
              <a:rPr lang="en-TT" sz="2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 the </a:t>
            </a:r>
            <a:r>
              <a:rPr lang="en-TT" sz="2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right-hand end 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the period. </a:t>
            </a:r>
            <a:endParaRPr lang="en-TT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600" dirty="0" smtClean="0">
                <a:latin typeface="Arial" pitchFamily="34" charset="0"/>
                <a:cs typeface="Arial" pitchFamily="34" charset="0"/>
              </a:rPr>
              <a:t>What is the name of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of elements with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outer shells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gases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TT" sz="2600" dirty="0" smtClean="0">
                <a:latin typeface="Arial" pitchFamily="34" charset="0"/>
                <a:cs typeface="Arial" pitchFamily="34" charset="0"/>
              </a:rPr>
              <a:t>Scientists have found that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gases 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unreactive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. What does this tell you about a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outer shell </a:t>
            </a:r>
            <a:r>
              <a:rPr lang="en-TT" sz="2600" dirty="0" smtClean="0">
                <a:latin typeface="Arial" pitchFamily="34" charset="0"/>
                <a:cs typeface="Arial" pitchFamily="34" charset="0"/>
              </a:rPr>
              <a:t>of electrons?</a:t>
            </a:r>
            <a:endParaRPr lang="en-TT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provides </a:t>
            </a:r>
            <a:r>
              <a:rPr lang="en-TT" sz="2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stability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therefore, atoms of </a:t>
            </a:r>
            <a:r>
              <a:rPr lang="en-TT" sz="2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elements in other groups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may also seek to attain a </a:t>
            </a:r>
            <a:r>
              <a:rPr lang="en-TT" sz="2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</a:t>
            </a:r>
            <a:r>
              <a:rPr lang="en-TT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shell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electrons.</a:t>
            </a:r>
          </a:p>
        </p:txBody>
      </p:sp>
    </p:spTree>
    <p:extLst>
      <p:ext uri="{BB962C8B-B14F-4D97-AF65-F5344CB8AC3E}">
        <p14:creationId xmlns:p14="http://schemas.microsoft.com/office/powerpoint/2010/main" val="254604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Noble gases exist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 atoms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because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outer shell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makes each atom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1600" y="5733256"/>
            <a:ext cx="720080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8424936" cy="424847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1560" y="5301208"/>
            <a:ext cx="8064896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Atoms of other elements do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outer shells.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u="sng" dirty="0" smtClean="0">
                <a:latin typeface="Arial" pitchFamily="34" charset="0"/>
                <a:cs typeface="Arial" pitchFamily="34" charset="0"/>
              </a:rPr>
              <a:t>Examples: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What would atoms of these other elements have to do to achieve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outer shell?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3096344" cy="3323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25143"/>
            <a:ext cx="3053680" cy="3271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43608" y="2525143"/>
            <a:ext cx="6582072" cy="4718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5396" y="2420888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Sodium </a:t>
            </a: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2, 8, 1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2383317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Chlorine</a:t>
            </a: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2, 8, 7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3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F17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F17A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Atoms gain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stability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if they obtain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 configuration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nearest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them in the periodic table.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8424936" cy="424847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9552" y="5589240"/>
            <a:ext cx="813690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F17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F17A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Example 1: What is the nearest noble gas to sodium?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What would sodium have to do in order to attain the electronic configuration of neon?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2664296" cy="2859677"/>
          </a:xfrm>
          <a:prstGeom prst="rect">
            <a:avLst/>
          </a:prstGeom>
        </p:spPr>
      </p:pic>
      <p:pic>
        <p:nvPicPr>
          <p:cNvPr id="3074" name="Picture 2" descr="http://creationwiki.org/pool/images/thumb/4/41/Electron_shell_Neon.png/150px-Electron_shell_Ne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2585932" cy="27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11560" y="1700808"/>
            <a:ext cx="7920880" cy="3586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7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F17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F17A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Example 2: What is the nearest noble gas to chlorine?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would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chlorine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have to do in order to attain the electronic configuration of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argon?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7" y="1916832"/>
            <a:ext cx="2376264" cy="2545997"/>
          </a:xfrm>
          <a:prstGeom prst="rect">
            <a:avLst/>
          </a:prstGeom>
        </p:spPr>
      </p:pic>
      <p:pic>
        <p:nvPicPr>
          <p:cNvPr id="3077" name="Picture 5" descr="http://creationwiki.org/pool/images/thumb/8/8c/Electron_shell_Argon.png/112px-Electron_shell_Arg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38" y="1882552"/>
            <a:ext cx="2489168" cy="25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3528" y="1916832"/>
            <a:ext cx="8915264" cy="358601"/>
          </a:xfrm>
          <a:prstGeom prst="roundRect">
            <a:avLst>
              <a:gd name="adj" fmla="val 4757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F17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F17A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Atoms can obtain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 configuration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nearest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them in the periodic table during the following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changes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They can: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donate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one or more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another atom</a:t>
            </a:r>
          </a:p>
          <a:p>
            <a:pPr marL="514350" indent="-514350">
              <a:buAutoNum type="arabicPeriod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one or more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from another atom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with another atom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D099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Stable Electronic Structures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D099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change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known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bonding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A chemical bond is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electrostatic force of attraction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two or more atoms or ions.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There are three main types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bonding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bonding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– formed between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non-metals</a:t>
            </a:r>
          </a:p>
          <a:p>
            <a:pPr marL="514350" indent="-514350">
              <a:buAutoNum type="arabicPeriod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bonding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– formed between two or more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non-metals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metallic bonding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– formed between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13" y="24991"/>
            <a:ext cx="9062113" cy="955737"/>
          </a:xfrm>
        </p:spPr>
        <p:txBody>
          <a:bodyPr>
            <a:normAutofit fontScale="90000"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 of the Arrangement of Electrons in an Atom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8201672" cy="504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6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Ionic Bonding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6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18708"/>
            <a:ext cx="5879403" cy="560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2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6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Ionic Bonding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6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33626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Ionic bonding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transfer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valence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electrons between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atoms. 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Usually the transfer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atom 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atom.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3" y="3356992"/>
            <a:ext cx="7920879" cy="333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8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80" y="260648"/>
            <a:ext cx="8229600" cy="77809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Ionic Bonding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83" y="1267787"/>
            <a:ext cx="41489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lie 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left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 periodic table; if they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they can attain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configuration.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lie 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 periodic table; if they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 electrons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they can attain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configuration.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1491367"/>
            <a:ext cx="468052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Ionic Bonding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175" y="1050568"/>
            <a:ext cx="30516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When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 loses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gains electrons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 forms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formed are now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charged particles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because they no longer contain the same number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559879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020272" y="6165304"/>
            <a:ext cx="172819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Cations &amp; Anions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20272" y="6165304"/>
            <a:ext cx="172819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08364"/>
            <a:ext cx="7704856" cy="548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Cations &amp; Anions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20272" y="6165304"/>
            <a:ext cx="172819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63185"/>
            <a:ext cx="29523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When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atom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loses 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it forms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ion called a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cation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When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atom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gains 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it forms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ion called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anion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98638"/>
            <a:ext cx="560228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020272" y="6165304"/>
            <a:ext cx="1728192" cy="2609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7809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Losing &amp; Gaining Electrons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184576" cy="45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029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Losing Electrons – Group 1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5" y="2780928"/>
            <a:ext cx="871296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One way to obtain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outer orbital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is to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electrons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from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partially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filled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orbital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Atoms of elements in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1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and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have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 electron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in their outer orbital. 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this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electron is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lost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then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orbital beneath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now becomes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outer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orbital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9604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7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D099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Losing Electrons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D099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Example: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51" y="1340768"/>
            <a:ext cx="560420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4149080"/>
            <a:ext cx="8424936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chemical reaction is: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→ Na</a:t>
            </a:r>
            <a:r>
              <a:rPr lang="en-TT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e</a:t>
            </a:r>
            <a:r>
              <a:rPr lang="en-TT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endParaRPr lang="en-TT" sz="2800" baseline="30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 electron configuration 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2.8.1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becomes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2.8.</a:t>
            </a:r>
          </a:p>
          <a:p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D099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Losing Electrons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D099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an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the number 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in the orbitals is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equal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to the number 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in the nucleus. 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electron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removed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this leaves a net charge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+1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; a sodium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has become a sodium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1124744"/>
            <a:ext cx="56022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712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In this scientific model, the energy shells are drawn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concentric circles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around the nucleus, but as this is only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this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how they actually look.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shells are numbered according to their distance from the nucleus.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shell closest to the nucleus is assigned number 1, the next furthest, number 2 etc.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Each shell can hold a certain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maximum number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electrons. The maximum number of electrons that an energy shell can hold is given by the formula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where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is the shell number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9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D099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Losing Electrons – Group 2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D099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Similarly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2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elements have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electrons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in their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orbital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Example: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Mg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+2e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TT" sz="28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An electron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configuration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2.8.2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becomes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2.8.</a:t>
            </a:r>
          </a:p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As the magnesium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has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lost two electrons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the magnesium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carries a charge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+2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36282"/>
            <a:ext cx="5158292" cy="190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28184" y="3140968"/>
            <a:ext cx="151216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0984" y="325955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2+</a:t>
            </a:r>
            <a:endParaRPr lang="en-TT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19872" y="2736282"/>
            <a:ext cx="2232248" cy="4046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35896" y="4221088"/>
            <a:ext cx="1210994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70984" y="3140968"/>
            <a:ext cx="234026" cy="1185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D099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Losing Electrons – Group 3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D099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is possible for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aluminium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to produce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aluminium ion,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losing three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Activity: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Draw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electronic configuration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aluminium atom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 electronic configuration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aluminium 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Beyond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it requires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too much energy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to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remove four 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electrons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so the elements from Group 4 and onwards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not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form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positively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charged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35896" y="4221088"/>
            <a:ext cx="1210994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Gaining Electrons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well as losing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electrons,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it is possible to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obtain a full outer orbital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gaining electrons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35896" y="4221088"/>
            <a:ext cx="1210994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pic>
        <p:nvPicPr>
          <p:cNvPr id="5124" name="Picture 4" descr="http://www.lakelandschools.us/lh/lburris/images/redblo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20" y="1815467"/>
            <a:ext cx="5382872" cy="48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47864" y="6165304"/>
            <a:ext cx="2376264" cy="4614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Gaining Electrons – Group 7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Atoms of the elements in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7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have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seven electrons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in their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orbital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 </a:t>
            </a: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can attain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orbital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by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gaining one more electron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e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TT" sz="28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An electron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configuration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2.8.7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becomes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2.8.8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35896" y="4221088"/>
            <a:ext cx="1210994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50739"/>
            <a:ext cx="4968551" cy="289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2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Gaining Electrons – Group 6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6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elements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 two electrons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to attain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outer orbital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+ 2e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</a:t>
            </a:r>
            <a:endParaRPr lang="en-TT" sz="28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An electron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configuration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2.6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becomes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2.8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35896" y="4221088"/>
            <a:ext cx="1210994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41393" y="5229200"/>
            <a:ext cx="1266711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41393" y="3861048"/>
            <a:ext cx="1266711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98618" y="4221088"/>
            <a:ext cx="5019110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5920"/>
            <a:ext cx="5127242" cy="28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Gaining Electrons – Group 5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is possible for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phosphorus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to produce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phosphide ion,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by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Activity: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Draw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electronic configuration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phosphorous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the electronic configuration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phosphide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Beyond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gaining four or more electrons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would make an atom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too unstable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so elements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up to and including Group 4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not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form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negatively charged ions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934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B436A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Additional Information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B436A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52936"/>
            <a:ext cx="871296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an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forms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 ion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name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of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 ends with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‘-ide’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e.g. chloride, bromide, iodide, oxide, sulphide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Also, some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groups of two or more atoms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combine to form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 ion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, which we see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compounds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such as hydroxide,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TT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nitrate,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and sulphate,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764705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4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F17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Attraction between </a:t>
            </a:r>
            <a:b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F17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F17A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Positive &amp; Negative Ions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F17A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9370"/>
            <a:ext cx="8496944" cy="530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Attraction between </a:t>
            </a:r>
            <a:b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Positive &amp; Negative Ions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367" y="4797152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Positively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charged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negatively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charged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attracted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each other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attraction is the basis of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bonding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736016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Attraction between </a:t>
            </a:r>
            <a:b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Positive &amp; Negative Ions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compound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positive</a:t>
            </a:r>
          </a:p>
          <a:p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must equal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negative charges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hence the compound is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neutral overall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9779"/>
            <a:ext cx="8352928" cy="367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5536" y="6237312"/>
            <a:ext cx="36724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Maximum Number of Electrons in Each Shell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793516"/>
              </p:ext>
            </p:extLst>
          </p:nvPr>
        </p:nvGraphicFramePr>
        <p:xfrm>
          <a:off x="1403648" y="1484784"/>
          <a:ext cx="6864424" cy="5056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212"/>
                <a:gridCol w="3432212"/>
              </a:tblGrid>
              <a:tr h="1011267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Electron Shell Number (n)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Maximum</a:t>
                      </a:r>
                      <a:r>
                        <a:rPr lang="en-TT" sz="2800" baseline="0" dirty="0" smtClean="0">
                          <a:latin typeface="Arial" pitchFamily="34" charset="0"/>
                          <a:cs typeface="Arial" pitchFamily="34" charset="0"/>
                        </a:rPr>
                        <a:t> Number of Electrons (2n</a:t>
                      </a:r>
                      <a:r>
                        <a:rPr lang="en-TT" sz="280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TT" sz="28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1267"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1267"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1267"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18 (8 then 10)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1267"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4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Using Shell Diagrams to Represent Ionic Bonding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6237312"/>
            <a:ext cx="36724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701" y="2001916"/>
            <a:ext cx="38766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2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02" y="116632"/>
            <a:ext cx="7910714" cy="792088"/>
          </a:xfrm>
        </p:spPr>
        <p:txBody>
          <a:bodyPr>
            <a:noAutofit/>
          </a:bodyPr>
          <a:lstStyle/>
          <a:p>
            <a:pPr algn="l"/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1: Sodium Chloride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6237312"/>
            <a:ext cx="36724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380797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valence electron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therefore it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loses this electron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form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sodium ion (Na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seven valence 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therefore it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gains one electron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form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 chloride ion (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44025"/>
            <a:ext cx="28575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54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6237312"/>
            <a:ext cx="367240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811" y="18864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diagram shows how to use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shell diagrams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represent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bonding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 chloride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16" y="1179681"/>
            <a:ext cx="4530626" cy="54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55776" y="3068960"/>
            <a:ext cx="10801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06896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>
                <a:solidFill>
                  <a:prstClr val="black"/>
                </a:solidFill>
              </a:rPr>
              <a:t>Sodium atom</a:t>
            </a:r>
            <a:endParaRPr lang="en-TT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5893" y="3134130"/>
            <a:ext cx="10081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5893" y="313413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>
                <a:solidFill>
                  <a:prstClr val="black"/>
                </a:solidFill>
              </a:rPr>
              <a:t>Chlorine atom</a:t>
            </a:r>
            <a:endParaRPr lang="en-TT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600749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>
                <a:solidFill>
                  <a:prstClr val="black"/>
                </a:solidFill>
              </a:rPr>
              <a:t>Sodium ion (Na</a:t>
            </a:r>
            <a:r>
              <a:rPr lang="en-TT" baseline="30000" dirty="0" smtClean="0">
                <a:solidFill>
                  <a:prstClr val="black"/>
                </a:solidFill>
              </a:rPr>
              <a:t>+</a:t>
            </a:r>
            <a:r>
              <a:rPr lang="en-TT" dirty="0" smtClean="0">
                <a:solidFill>
                  <a:prstClr val="black"/>
                </a:solidFill>
              </a:rPr>
              <a:t>)</a:t>
            </a:r>
            <a:endParaRPr lang="en-TT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596869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>
                <a:solidFill>
                  <a:prstClr val="black"/>
                </a:solidFill>
              </a:rPr>
              <a:t>Chlorine</a:t>
            </a:r>
          </a:p>
          <a:p>
            <a:r>
              <a:rPr lang="en-TT" dirty="0" smtClean="0">
                <a:solidFill>
                  <a:prstClr val="black"/>
                </a:solidFill>
              </a:rPr>
              <a:t>ion (</a:t>
            </a:r>
            <a:r>
              <a:rPr lang="en-TT" dirty="0" err="1" smtClean="0">
                <a:solidFill>
                  <a:prstClr val="black"/>
                </a:solidFill>
              </a:rPr>
              <a:t>Cl</a:t>
            </a:r>
            <a:r>
              <a:rPr lang="en-TT" baseline="30000" dirty="0" smtClean="0">
                <a:solidFill>
                  <a:prstClr val="black"/>
                </a:solidFill>
              </a:rPr>
              <a:t>-</a:t>
            </a:r>
            <a:r>
              <a:rPr lang="en-TT" dirty="0" smtClean="0">
                <a:solidFill>
                  <a:prstClr val="black"/>
                </a:solidFill>
              </a:rPr>
              <a:t>)</a:t>
            </a:r>
            <a:endParaRPr lang="en-T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It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note that there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separate entity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such as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immediately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surrounded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six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ions is immediately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surrounded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six Na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4144963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35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068960"/>
            <a:ext cx="8856984" cy="3187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between each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cation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each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 anion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known as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bond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bonds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 bonds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strength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accounts for some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ionic compounds.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476672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referred to as the formula unit or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empirical formula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 ionic compound. 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attract each other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forming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highly ordered arrangement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known as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crystal lattice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74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D099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2: Magnesium Fluoride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D099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110"/>
            <a:ext cx="8229600" cy="5799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valence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magnesium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these two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forming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 ion (Mg2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Fluorine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seven valence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fluorine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 one electron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forming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fluoride ion (F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each magnesium atom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(that loses two valence electrons) there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fluorine atoms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fluorine atom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will accept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electron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7809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The diagram shows how to use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shell diagrams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to represent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ionic bonding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magnesium fluoride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5257"/>
            <a:ext cx="8820472" cy="48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7809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Example 3: Aluminium Oxide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Aluminium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valence 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aluminium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three 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forming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aluminium ion (Al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six valence 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oxygen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 two 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forming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oxide ion (O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aluminium atoms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six electrons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oxygen atoms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needed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accept these six electrons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therefore the ratio of aluminium to oxygen will be 2:3.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7809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The diagram shows how to use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shell diagrams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to represent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ionic bonding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aluminium oxide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820472" cy="52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7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633670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electrons are constantly being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the positive nucleus by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electrostatic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force of attraction.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maintain their spin around, and distance from, the nucleus because of the energy they possess.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Electrons in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 shell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(closer to the nucleus)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 energy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 those in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 shell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(further from the nucleus).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fact, electrons can only occupy a specific shell if they have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required energy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152128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Electronic Configuration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640960" cy="3096344"/>
          </a:xfrm>
        </p:spPr>
        <p:txBody>
          <a:bodyPr>
            <a:normAutofit fontScale="47500" lnSpcReduction="20000"/>
          </a:bodyPr>
          <a:lstStyle/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5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electronic configuration (or structure) of an atom of an element can be represented by drawing a </a:t>
            </a:r>
            <a:r>
              <a:rPr lang="en-TT" sz="5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shell diagram</a:t>
            </a:r>
            <a:r>
              <a:rPr lang="en-TT" sz="5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or in writing using </a:t>
            </a:r>
            <a:r>
              <a:rPr lang="en-TT" sz="5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numbers</a:t>
            </a:r>
            <a:r>
              <a:rPr lang="en-TT" sz="5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5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5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drawing the electronic configuration of an atom using a shell diagram, there are certain rules that must be followed.</a:t>
            </a:r>
            <a:endParaRPr lang="en-TT" sz="5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2517998" cy="25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1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Rules for Drawing Electronic Configuration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12976"/>
            <a:ext cx="8640960" cy="345638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First you need to know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electrons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atom of the element. This is the same as the number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atomic number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Electrons will always fill up the shells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order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i.e. electrons fill up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shell 1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when that is full, they start filling up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shell 2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so on.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41277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There is something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unusual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that occurs in shell number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When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electrons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 been placed in shell number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next 2 electrons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placed in shell number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Only after these 2 electrons have been placed in shell number 4 are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remaining 10 electrons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placed in shell number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To represent the electronic configuration,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concentric circles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drawn around a central point (the nucleus of the atom).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Crosses or dots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used to represent the electrons in the shells. The number of concentric circles is determined by the number of shells that are going to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filled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partially filled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2404</Words>
  <Application>Microsoft Office PowerPoint</Application>
  <PresentationFormat>On-screen Show (4:3)</PresentationFormat>
  <Paragraphs>354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Electronic Configuration of an Atom</vt:lpstr>
      <vt:lpstr>Electronic Configuration of an Atom</vt:lpstr>
      <vt:lpstr> Model of the Arrangement of Electrons in an Atom</vt:lpstr>
      <vt:lpstr>PowerPoint Presentation</vt:lpstr>
      <vt:lpstr>Maximum Number of Electrons in Each Shell</vt:lpstr>
      <vt:lpstr>PowerPoint Presentation</vt:lpstr>
      <vt:lpstr>Electronic Configuration</vt:lpstr>
      <vt:lpstr>Rules for Drawing Electronic Configuration</vt:lpstr>
      <vt:lpstr>PowerPoint Presentation</vt:lpstr>
      <vt:lpstr>Example: What is the electronic configuration of potassium?</vt:lpstr>
      <vt:lpstr>Example: Draw the electronic configuration of potassium.</vt:lpstr>
      <vt:lpstr>Questions: Represent the electronic configuration of the following atoms using both a shell diagram and writing:</vt:lpstr>
      <vt:lpstr>Answers</vt:lpstr>
      <vt:lpstr>Valence Electrons</vt:lpstr>
      <vt:lpstr>Question: Name the element depicted below and state the number of valence electrons for this element.</vt:lpstr>
      <vt:lpstr>Valence Electrons</vt:lpstr>
      <vt:lpstr>Structure &amp; Bonding </vt:lpstr>
      <vt:lpstr>Recap of Atomic Structure</vt:lpstr>
      <vt:lpstr>Answers</vt:lpstr>
      <vt:lpstr>Stable Electronic Structures</vt:lpstr>
      <vt:lpstr>Stable Electronic Structures</vt:lpstr>
      <vt:lpstr>Stable Electronic Structures</vt:lpstr>
      <vt:lpstr>Stable Electronic Structures</vt:lpstr>
      <vt:lpstr>Stable Electronic Structures</vt:lpstr>
      <vt:lpstr>Stable Electronic Structures</vt:lpstr>
      <vt:lpstr>Stable Electronic Structures</vt:lpstr>
      <vt:lpstr>Stable Electronic Structures</vt:lpstr>
      <vt:lpstr>Stable Electronic Structures</vt:lpstr>
      <vt:lpstr>Stable Electronic Structures</vt:lpstr>
      <vt:lpstr>Ionic Bonding</vt:lpstr>
      <vt:lpstr>Ionic Bonding</vt:lpstr>
      <vt:lpstr>Ionic Bonding</vt:lpstr>
      <vt:lpstr>Ionic Bonding</vt:lpstr>
      <vt:lpstr>Cations &amp; Anions</vt:lpstr>
      <vt:lpstr>Cations &amp; Anions</vt:lpstr>
      <vt:lpstr>Losing &amp; Gaining Electrons</vt:lpstr>
      <vt:lpstr>Losing Electrons – Group 1</vt:lpstr>
      <vt:lpstr>Losing Electrons</vt:lpstr>
      <vt:lpstr>Losing Electrons</vt:lpstr>
      <vt:lpstr>Losing Electrons – Group 2</vt:lpstr>
      <vt:lpstr>Losing Electrons – Group 3</vt:lpstr>
      <vt:lpstr>Gaining Electrons</vt:lpstr>
      <vt:lpstr>Gaining Electrons – Group 7</vt:lpstr>
      <vt:lpstr>Gaining Electrons – Group 6</vt:lpstr>
      <vt:lpstr>Gaining Electrons – Group 5</vt:lpstr>
      <vt:lpstr>Additional Information</vt:lpstr>
      <vt:lpstr>Attraction between  Positive &amp; Negative Ions</vt:lpstr>
      <vt:lpstr>Attraction between  Positive &amp; Negative Ions</vt:lpstr>
      <vt:lpstr>Attraction between  Positive &amp; Negative Ions</vt:lpstr>
      <vt:lpstr>Using Shell Diagrams to Represent Ionic Bonding</vt:lpstr>
      <vt:lpstr>Example 1: Sodium Chloride</vt:lpstr>
      <vt:lpstr>PowerPoint Presentation</vt:lpstr>
      <vt:lpstr>PowerPoint Presentation</vt:lpstr>
      <vt:lpstr>PowerPoint Presentation</vt:lpstr>
      <vt:lpstr>Example 2: Magnesium Fluoride</vt:lpstr>
      <vt:lpstr>The diagram shows how to use shell diagrams to represent ionic bonding in magnesium fluoride.</vt:lpstr>
      <vt:lpstr>Example 3: Aluminium Oxide</vt:lpstr>
      <vt:lpstr>The diagram shows how to use shell diagrams to represent ionic bonding in aluminium oxide.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Romona</dc:creator>
  <cp:lastModifiedBy>Romona</cp:lastModifiedBy>
  <cp:revision>80</cp:revision>
  <dcterms:created xsi:type="dcterms:W3CDTF">2011-08-23T22:27:33Z</dcterms:created>
  <dcterms:modified xsi:type="dcterms:W3CDTF">2012-01-30T16:02:20Z</dcterms:modified>
</cp:coreProperties>
</file>