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57" r:id="rId4"/>
    <p:sldId id="258" r:id="rId5"/>
    <p:sldId id="260" r:id="rId6"/>
    <p:sldId id="284" r:id="rId7"/>
    <p:sldId id="285" r:id="rId8"/>
    <p:sldId id="286" r:id="rId9"/>
    <p:sldId id="259" r:id="rId10"/>
    <p:sldId id="261" r:id="rId11"/>
    <p:sldId id="262" r:id="rId12"/>
    <p:sldId id="263" r:id="rId13"/>
    <p:sldId id="287" r:id="rId14"/>
    <p:sldId id="264" r:id="rId15"/>
    <p:sldId id="265" r:id="rId16"/>
    <p:sldId id="266" r:id="rId17"/>
    <p:sldId id="267" r:id="rId18"/>
    <p:sldId id="268" r:id="rId19"/>
    <p:sldId id="269" r:id="rId20"/>
    <p:sldId id="288" r:id="rId21"/>
    <p:sldId id="271" r:id="rId22"/>
    <p:sldId id="272" r:id="rId23"/>
    <p:sldId id="273" r:id="rId24"/>
    <p:sldId id="274" r:id="rId25"/>
    <p:sldId id="275" r:id="rId26"/>
    <p:sldId id="290" r:id="rId27"/>
    <p:sldId id="276" r:id="rId28"/>
    <p:sldId id="277" r:id="rId29"/>
    <p:sldId id="278" r:id="rId30"/>
    <p:sldId id="279" r:id="rId31"/>
    <p:sldId id="280" r:id="rId32"/>
    <p:sldId id="281" r:id="rId33"/>
    <p:sldId id="282" r:id="rId34"/>
    <p:sldId id="283" r:id="rId35"/>
    <p:sldId id="291" r:id="rId36"/>
    <p:sldId id="292" r:id="rId37"/>
    <p:sldId id="29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A5CBB4-17B8-4327-976D-488D220D0D62}"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9C54B-93FF-4223-9DA4-0C75B06260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5CBB4-17B8-4327-976D-488D220D0D62}"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9C54B-93FF-4223-9DA4-0C75B06260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5CBB4-17B8-4327-976D-488D220D0D62}"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9C54B-93FF-4223-9DA4-0C75B06260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5CBB4-17B8-4327-976D-488D220D0D62}"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9C54B-93FF-4223-9DA4-0C75B06260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A5CBB4-17B8-4327-976D-488D220D0D62}"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9C54B-93FF-4223-9DA4-0C75B06260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A5CBB4-17B8-4327-976D-488D220D0D62}"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9C54B-93FF-4223-9DA4-0C75B06260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A5CBB4-17B8-4327-976D-488D220D0D62}" type="datetimeFigureOut">
              <a:rPr lang="en-US" smtClean="0"/>
              <a:pPr/>
              <a:t>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39C54B-93FF-4223-9DA4-0C75B06260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A5CBB4-17B8-4327-976D-488D220D0D62}" type="datetimeFigureOut">
              <a:rPr lang="en-US" smtClean="0"/>
              <a:pPr/>
              <a:t>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39C54B-93FF-4223-9DA4-0C75B06260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5CBB4-17B8-4327-976D-488D220D0D62}" type="datetimeFigureOut">
              <a:rPr lang="en-US" smtClean="0"/>
              <a:pPr/>
              <a:t>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39C54B-93FF-4223-9DA4-0C75B06260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A5CBB4-17B8-4327-976D-488D220D0D62}"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9C54B-93FF-4223-9DA4-0C75B06260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A5CBB4-17B8-4327-976D-488D220D0D62}"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9C54B-93FF-4223-9DA4-0C75B062600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5CBB4-17B8-4327-976D-488D220D0D62}" type="datetimeFigureOut">
              <a:rPr lang="en-US" smtClean="0"/>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9C54B-93FF-4223-9DA4-0C75B06260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Percent%20Composition%20Worksheet%202.pdf" TargetMode="External"/><Relationship Id="rId2" Type="http://schemas.openxmlformats.org/officeDocument/2006/relationships/hyperlink" Target="Percent%20Composition%20Worksheet%201.pdf" TargetMode="External"/><Relationship Id="rId1" Type="http://schemas.openxmlformats.org/officeDocument/2006/relationships/slideLayout" Target="../slideLayouts/slideLayout1.xml"/><Relationship Id="rId4" Type="http://schemas.openxmlformats.org/officeDocument/2006/relationships/image" Target="../media/image14.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tt/url?sa=i&amp;rct=j&amp;q=&amp;esrc=s&amp;frm=1&amp;source=images&amp;cd=&amp;cad=rja&amp;uact=8&amp;ved=0ahUKEwivkJqc-avKAhXM1h4KHdj4BdAQjRwIBw&amp;url=http%3A%2F%2Fchemistry-batz.wikispaces.com%2F10%2BThe%2BMole&amp;bvm=bv.112064104,d.dmo&amp;psig=AFQjCNEoeGOvuYFziqHlX0PwiUmyVLPNLQ&amp;ust=1452951729562430" TargetMode="External"/><Relationship Id="rId2" Type="http://schemas.openxmlformats.org/officeDocument/2006/relationships/hyperlink" Target="Empirical%20and%20Molecular%20Formula%20Worksheet.pdf" TargetMode="Externa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You%20Tube%20Science%20Videos/Moles/Molar+Mass+0001_wmv2.avi"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0"/>
            <a:ext cx="7772400" cy="1470025"/>
          </a:xfrm>
        </p:spPr>
        <p:txBody>
          <a:bodyPr>
            <a:normAutofit fontScale="90000"/>
          </a:bodyPr>
          <a:lstStyle/>
          <a:p>
            <a:r>
              <a:rPr lang="en-US" b="1" dirty="0" smtClean="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rPr>
              <a:t>Interconversion of mass, moles and number of atoms or molecules.</a:t>
            </a:r>
            <a:endParaRPr lang="en-US" b="1" dirty="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endParaRPr>
          </a:p>
        </p:txBody>
      </p:sp>
      <p:pic>
        <p:nvPicPr>
          <p:cNvPr id="6" name="Picture 5" descr="spin-arrows.gif"/>
          <p:cNvPicPr>
            <a:picLocks noChangeAspect="1"/>
          </p:cNvPicPr>
          <p:nvPr/>
        </p:nvPicPr>
        <p:blipFill>
          <a:blip r:embed="rId2" cstate="print"/>
          <a:stretch>
            <a:fillRect/>
          </a:stretch>
        </p:blipFill>
        <p:spPr>
          <a:xfrm>
            <a:off x="1676400" y="2286000"/>
            <a:ext cx="5410200" cy="441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1"/>
            <a:ext cx="7772400" cy="762000"/>
          </a:xfrm>
        </p:spPr>
        <p:txBody>
          <a:bodyPr/>
          <a:lstStyle/>
          <a:p>
            <a:r>
              <a:rPr lang="en-US"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Example 2 – Mass to moles</a:t>
            </a:r>
            <a:endParaRPr lang="en-US" dirty="0"/>
          </a:p>
        </p:txBody>
      </p:sp>
      <p:sp>
        <p:nvSpPr>
          <p:cNvPr id="3" name="Subtitle 2"/>
          <p:cNvSpPr>
            <a:spLocks noGrp="1"/>
          </p:cNvSpPr>
          <p:nvPr>
            <p:ph type="subTitle" idx="1"/>
          </p:nvPr>
        </p:nvSpPr>
        <p:spPr>
          <a:xfrm>
            <a:off x="609600" y="1219200"/>
            <a:ext cx="8077200" cy="5029200"/>
          </a:xfrm>
        </p:spPr>
        <p:txBody>
          <a:bodyPr>
            <a:normAutofit lnSpcReduction="10000"/>
          </a:bodyPr>
          <a:lstStyle/>
          <a:p>
            <a:pPr algn="l"/>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Calculate the number of moles in 54g of water, H</a:t>
            </a:r>
            <a:r>
              <a:rPr lang="en-US" b="1" baseline="-25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2</a:t>
            </a:r>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O.</a:t>
            </a:r>
          </a:p>
          <a:p>
            <a:pPr algn="l"/>
            <a:endParaRPr lang="en-US"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First, calculate the molar mass of H</a:t>
            </a:r>
            <a:r>
              <a:rPr lang="en-US" b="1" baseline="-25000"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2</a:t>
            </a:r>
            <a:r>
              <a:rPr lang="en-US"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O</a:t>
            </a:r>
            <a:endParaRPr lang="en-US" b="1" baseline="-25000"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a:p>
            <a:pPr algn="l"/>
            <a:endParaRPr lang="en-US"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              M(H</a:t>
            </a:r>
            <a:r>
              <a:rPr lang="en-US" b="1" baseline="-25000"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2</a:t>
            </a:r>
            <a:r>
              <a:rPr lang="en-US"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O) = (2x1) + 16 = 18gmol</a:t>
            </a:r>
            <a:r>
              <a:rPr lang="en-US" b="1" baseline="30000"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-1</a:t>
            </a:r>
          </a:p>
          <a:p>
            <a:pPr algn="l"/>
            <a:r>
              <a:rPr lang="en-US"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         i.e. mass of 1 mol H</a:t>
            </a:r>
            <a:r>
              <a:rPr lang="en-US" b="1" baseline="-25000"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2</a:t>
            </a:r>
            <a:r>
              <a:rPr lang="en-US"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O</a:t>
            </a:r>
            <a:r>
              <a:rPr lang="en-US" b="1" baseline="-25000"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 </a:t>
            </a:r>
            <a:r>
              <a:rPr lang="en-US"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 18g</a:t>
            </a:r>
          </a:p>
          <a:p>
            <a:pPr algn="l"/>
            <a:r>
              <a:rPr lang="en-US"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So, number of moles in 54g = 54</a:t>
            </a:r>
            <a:r>
              <a:rPr lang="en-US" dirty="0" smtClean="0"/>
              <a:t> </a:t>
            </a:r>
            <a:r>
              <a:rPr lang="en-US"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rPr>
              <a:t>÷ </a:t>
            </a:r>
            <a:r>
              <a:rPr lang="en-US"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18 </a:t>
            </a:r>
          </a:p>
          <a:p>
            <a:pPr algn="l"/>
            <a:r>
              <a:rPr lang="en-US"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                                                = 3 mol</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4" end="4"/>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additive="base">
                                        <p:cTn id="2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6" end="6"/>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additive="base">
                                        <p:cTn id="32"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1"/>
            <a:ext cx="7772400" cy="914400"/>
          </a:xfrm>
        </p:spPr>
        <p:txBody>
          <a:bodyPr/>
          <a:lstStyle/>
          <a:p>
            <a:r>
              <a:rPr lang="en-US"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Example 3 – Moles to mass</a:t>
            </a:r>
            <a:endParaRPr lang="en-US" dirty="0"/>
          </a:p>
        </p:txBody>
      </p:sp>
      <p:sp>
        <p:nvSpPr>
          <p:cNvPr id="3" name="Subtitle 2"/>
          <p:cNvSpPr>
            <a:spLocks noGrp="1"/>
          </p:cNvSpPr>
          <p:nvPr>
            <p:ph type="subTitle" idx="1"/>
          </p:nvPr>
        </p:nvSpPr>
        <p:spPr>
          <a:xfrm>
            <a:off x="762000" y="1371600"/>
            <a:ext cx="7620000" cy="4724400"/>
          </a:xfrm>
        </p:spPr>
        <p:txBody>
          <a:bodyPr>
            <a:normAutofit/>
          </a:bodyPr>
          <a:lstStyle/>
          <a:p>
            <a:pPr algn="l"/>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Calculate the mass of 0.2 mol of </a:t>
            </a:r>
            <a:r>
              <a:rPr lang="en-US" sz="2800" b="1"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sulphuric</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acid, H</a:t>
            </a:r>
            <a:r>
              <a:rPr lang="en-US" sz="2800" b="1" baseline="-25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2</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SO</a:t>
            </a:r>
            <a:r>
              <a:rPr lang="en-US" sz="2800" b="1" baseline="-25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4</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a:t>
            </a:r>
          </a:p>
          <a:p>
            <a:pPr algn="l"/>
            <a:endParaRPr lang="en-US" sz="2800" b="1"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First, calculate the molar mass of H</a:t>
            </a:r>
            <a:r>
              <a:rPr lang="en-US" sz="28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SO</a:t>
            </a:r>
            <a:r>
              <a:rPr lang="en-US" sz="28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4</a:t>
            </a:r>
            <a:endPar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M(H</a:t>
            </a:r>
            <a:r>
              <a:rPr lang="en-US" sz="28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SO</a:t>
            </a:r>
            <a:r>
              <a:rPr lang="en-US" sz="28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4</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 (2x1) + 32 + (4x16) = 98gmol</a:t>
            </a:r>
            <a:r>
              <a:rPr lang="en-US" sz="28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-1</a:t>
            </a: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i.e. mass of 1 mole  = 98g</a:t>
            </a: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So, mass of 0.2 mol  = 0.2 x 98g</a:t>
            </a: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19.6g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772400" cy="838200"/>
          </a:xfrm>
        </p:spPr>
        <p:txBody>
          <a:bodyPr/>
          <a:lstStyle/>
          <a:p>
            <a:r>
              <a:rPr lang="en-US"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Example 4 – Moles to mass</a:t>
            </a:r>
            <a:endParaRPr lang="en-US" dirty="0"/>
          </a:p>
        </p:txBody>
      </p:sp>
      <p:sp>
        <p:nvSpPr>
          <p:cNvPr id="3" name="Subtitle 2"/>
          <p:cNvSpPr>
            <a:spLocks noGrp="1"/>
          </p:cNvSpPr>
          <p:nvPr>
            <p:ph type="subTitle" idx="1"/>
          </p:nvPr>
        </p:nvSpPr>
        <p:spPr>
          <a:xfrm>
            <a:off x="457200" y="1143000"/>
            <a:ext cx="7924800" cy="5029200"/>
          </a:xfrm>
        </p:spPr>
        <p:txBody>
          <a:bodyPr>
            <a:normAutofit/>
          </a:bodyPr>
          <a:lstStyle/>
          <a:p>
            <a:pPr algn="l"/>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Calculate the mass of 0.5 mol of sodium chloride, </a:t>
            </a:r>
            <a:r>
              <a:rPr lang="en-US" b="1"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NaCl</a:t>
            </a:r>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a:t>
            </a:r>
          </a:p>
          <a:p>
            <a:pPr algn="l"/>
            <a:endPar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First, calculate the molar mass of </a:t>
            </a:r>
            <a:r>
              <a:rPr lang="en-US" b="1" dirty="0" err="1"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NaCl</a:t>
            </a:r>
            <a:endParaRPr lang="en-US"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M(</a:t>
            </a:r>
            <a:r>
              <a:rPr lang="en-US" b="1" dirty="0" err="1"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NaCl</a:t>
            </a:r>
            <a:r>
              <a:rPr lang="en-US"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 23 + 35.5 = 58.5gmol</a:t>
            </a:r>
            <a:r>
              <a:rPr lang="en-US"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-1</a:t>
            </a:r>
          </a:p>
          <a:p>
            <a:pPr algn="l"/>
            <a:r>
              <a:rPr lang="en-US"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i.e. mass of 1 mole  = 58.5g</a:t>
            </a:r>
          </a:p>
          <a:p>
            <a:pPr algn="l"/>
            <a:r>
              <a:rPr lang="en-US"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So, mass of 0.5 mol  = 0.5 x 58.5g</a:t>
            </a:r>
          </a:p>
          <a:p>
            <a:pPr algn="l"/>
            <a:r>
              <a:rPr lang="en-US"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a:t>
            </a:r>
            <a:r>
              <a:rPr lang="en-US" b="1"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29.25g</a:t>
            </a:r>
            <a:endParaRPr lang="en-US"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5" end="5"/>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TT"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Worksheet</a:t>
            </a:r>
            <a:endParaRPr lang="en-TT"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Content Placeholder 2"/>
          <p:cNvSpPr>
            <a:spLocks noGrp="1"/>
          </p:cNvSpPr>
          <p:nvPr>
            <p:ph idx="1"/>
          </p:nvPr>
        </p:nvSpPr>
        <p:spPr>
          <a:xfrm>
            <a:off x="228600" y="1143000"/>
            <a:ext cx="8686800" cy="5562600"/>
          </a:xfrm>
        </p:spPr>
        <p:txBody>
          <a:bodyPr>
            <a:normAutofit fontScale="92500" lnSpcReduction="20000"/>
          </a:bodyPr>
          <a:lstStyle/>
          <a:p>
            <a:pPr marL="742950" indent="-742950">
              <a:buAutoNum type="arabicPeriod"/>
            </a:pPr>
            <a:r>
              <a:rPr lang="en-US" sz="3600" dirty="0" smtClean="0">
                <a:latin typeface="Arial" pitchFamily="34" charset="0"/>
                <a:cs typeface="Arial" pitchFamily="34" charset="0"/>
              </a:rPr>
              <a:t>How many moles are in 15 grams of lithium?</a:t>
            </a:r>
          </a:p>
          <a:p>
            <a:pPr marL="742950" indent="-742950">
              <a:buAutoNum type="arabicPeriod"/>
            </a:pPr>
            <a:endParaRPr lang="en-TT" sz="3600" dirty="0" smtClean="0">
              <a:latin typeface="Arial" pitchFamily="34" charset="0"/>
              <a:cs typeface="Arial" pitchFamily="34" charset="0"/>
            </a:endParaRPr>
          </a:p>
          <a:p>
            <a:pPr>
              <a:buNone/>
            </a:pPr>
            <a:r>
              <a:rPr lang="en-US" sz="3600" dirty="0" smtClean="0">
                <a:latin typeface="Arial" pitchFamily="34" charset="0"/>
                <a:cs typeface="Arial" pitchFamily="34" charset="0"/>
              </a:rPr>
              <a:t>2. How many grams are in 2.4 moles of </a:t>
            </a:r>
            <a:r>
              <a:rPr lang="en-US" sz="3600" smtClean="0">
                <a:latin typeface="Arial" pitchFamily="34" charset="0"/>
                <a:cs typeface="Arial" pitchFamily="34" charset="0"/>
              </a:rPr>
              <a:t>sulphur</a:t>
            </a:r>
            <a:r>
              <a:rPr lang="en-US" sz="3600" dirty="0" smtClean="0">
                <a:latin typeface="Arial" pitchFamily="34" charset="0"/>
                <a:cs typeface="Arial" pitchFamily="34" charset="0"/>
              </a:rPr>
              <a:t>?</a:t>
            </a:r>
          </a:p>
          <a:p>
            <a:pPr>
              <a:buNone/>
            </a:pPr>
            <a:endParaRPr lang="en-TT" sz="3600" dirty="0" smtClean="0">
              <a:latin typeface="Arial" pitchFamily="34" charset="0"/>
              <a:cs typeface="Arial" pitchFamily="34" charset="0"/>
            </a:endParaRPr>
          </a:p>
          <a:p>
            <a:pPr>
              <a:buNone/>
            </a:pPr>
            <a:r>
              <a:rPr lang="en-US" sz="3600" dirty="0" smtClean="0">
                <a:latin typeface="Arial" pitchFamily="34" charset="0"/>
                <a:cs typeface="Arial" pitchFamily="34" charset="0"/>
              </a:rPr>
              <a:t>3. How many grams are in 4.5 moles of sodium fluoride, </a:t>
            </a:r>
            <a:r>
              <a:rPr lang="en-US" sz="3600" dirty="0" err="1" smtClean="0">
                <a:latin typeface="Arial" pitchFamily="34" charset="0"/>
                <a:cs typeface="Arial" pitchFamily="34" charset="0"/>
              </a:rPr>
              <a:t>NaF</a:t>
            </a:r>
            <a:r>
              <a:rPr lang="en-US" sz="3600" dirty="0" smtClean="0">
                <a:latin typeface="Arial" pitchFamily="34" charset="0"/>
                <a:cs typeface="Arial" pitchFamily="34" charset="0"/>
              </a:rPr>
              <a:t>?</a:t>
            </a:r>
          </a:p>
          <a:p>
            <a:pPr>
              <a:buNone/>
            </a:pPr>
            <a:endParaRPr lang="en-TT" sz="3600" dirty="0" smtClean="0">
              <a:latin typeface="Arial" pitchFamily="34" charset="0"/>
              <a:cs typeface="Arial" pitchFamily="34" charset="0"/>
            </a:endParaRPr>
          </a:p>
          <a:p>
            <a:pPr>
              <a:buNone/>
            </a:pPr>
            <a:r>
              <a:rPr lang="en-US" sz="3600" dirty="0" smtClean="0">
                <a:latin typeface="Arial" pitchFamily="34" charset="0"/>
                <a:cs typeface="Arial" pitchFamily="34" charset="0"/>
              </a:rPr>
              <a:t>4. How many moles are in 98.3 grams of aluminum hydroxide, Al(OH)</a:t>
            </a:r>
            <a:r>
              <a:rPr lang="en-US" sz="3600" baseline="-25000" dirty="0" smtClean="0">
                <a:latin typeface="Arial" pitchFamily="34" charset="0"/>
                <a:cs typeface="Arial" pitchFamily="34" charset="0"/>
              </a:rPr>
              <a:t>3</a:t>
            </a:r>
            <a:r>
              <a:rPr lang="en-US" sz="3600" dirty="0" smtClean="0">
                <a:latin typeface="Arial" pitchFamily="34" charset="0"/>
                <a:cs typeface="Arial" pitchFamily="34" charset="0"/>
              </a:rPr>
              <a:t>?</a:t>
            </a:r>
            <a:endParaRPr lang="en-TT" sz="3600" dirty="0" smtClean="0">
              <a:latin typeface="Arial" pitchFamily="34" charset="0"/>
              <a:cs typeface="Arial" pitchFamily="34" charset="0"/>
            </a:endParaRPr>
          </a:p>
          <a:p>
            <a:endParaRPr lang="en-T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841375"/>
          </a:xfrm>
        </p:spPr>
        <p:txBody>
          <a:bodyPr>
            <a:normAutofit fontScale="90000"/>
          </a:bodyPr>
          <a:lstStyle/>
          <a:p>
            <a:r>
              <a:rPr lang="en-US"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Mass, moles and number of atoms or molecules</a:t>
            </a:r>
            <a:endParaRPr lang="en-US" b="1" dirty="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838200" y="3962400"/>
            <a:ext cx="7391400" cy="1905000"/>
          </a:xfrm>
        </p:spPr>
        <p:txBody>
          <a:bodyPr>
            <a:normAutofit/>
          </a:bodyPr>
          <a:lstStyle/>
          <a:p>
            <a:pPr algn="l"/>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The number of atoms or molecules in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one mole</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is known, i.e.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6.0 x 10</a:t>
            </a:r>
            <a:r>
              <a:rPr lang="en-US" sz="2800" b="1" baseline="30000"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23</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therefore we can calculate the number of particles in any number of moles.</a:t>
            </a:r>
            <a:endParaRPr lang="en-US" sz="2800" b="1"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descr="atoms.jpg"/>
          <p:cNvPicPr>
            <a:picLocks noChangeAspect="1"/>
          </p:cNvPicPr>
          <p:nvPr/>
        </p:nvPicPr>
        <p:blipFill>
          <a:blip r:embed="rId2" cstate="print"/>
          <a:stretch>
            <a:fillRect/>
          </a:stretch>
        </p:blipFill>
        <p:spPr>
          <a:xfrm>
            <a:off x="2743200" y="1752600"/>
            <a:ext cx="2895600" cy="21299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685799"/>
          </a:xfrm>
        </p:spPr>
        <p:txBody>
          <a:bodyPr>
            <a:normAutofit fontScale="90000"/>
          </a:bodyPr>
          <a:lstStyle/>
          <a:p>
            <a:r>
              <a:rPr lang="en-US"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Example 1</a:t>
            </a:r>
            <a:endParaRPr lang="en-US"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685800" y="3429000"/>
            <a:ext cx="7924800" cy="3200400"/>
          </a:xfrm>
        </p:spPr>
        <p:txBody>
          <a:bodyPr/>
          <a:lstStyle/>
          <a:p>
            <a:pPr algn="l"/>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Calculate the number of atoms in 0.5 mol of copper, Cu.</a:t>
            </a:r>
          </a:p>
          <a:p>
            <a:pPr algn="l"/>
            <a:endParaRPr lang="en-US" dirty="0">
              <a:latin typeface="Arial" pitchFamily="34" charset="0"/>
              <a:cs typeface="Arial" pitchFamily="34" charset="0"/>
            </a:endParaRP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1 mol Cu contains 6.0 x 10</a:t>
            </a:r>
            <a:r>
              <a:rPr lang="en-US" sz="28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23</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atoms</a:t>
            </a: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So,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0.5</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mol Cu contains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0.5 x </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6.0 x 10</a:t>
            </a:r>
            <a:r>
              <a:rPr lang="en-US" sz="28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23</a:t>
            </a: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3.0 x 10</a:t>
            </a:r>
            <a:r>
              <a:rPr lang="en-US" sz="28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23</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atoms</a:t>
            </a:r>
            <a:endParaRPr lang="en-US" sz="2800" b="1" dirty="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5" name="Picture 4" descr="19365-Clipart-Illustration-Of-A-Creative-Thinking-Businessman-In-A-Green-Suit-And-A-Lighbulb-Over-His-Head.jpg"/>
          <p:cNvPicPr>
            <a:picLocks noChangeAspect="1"/>
          </p:cNvPicPr>
          <p:nvPr/>
        </p:nvPicPr>
        <p:blipFill>
          <a:blip r:embed="rId2" cstate="print"/>
          <a:stretch>
            <a:fillRect/>
          </a:stretch>
        </p:blipFill>
        <p:spPr>
          <a:xfrm>
            <a:off x="3124200" y="990600"/>
            <a:ext cx="2743200" cy="243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1"/>
            <a:ext cx="7772400" cy="762000"/>
          </a:xfrm>
        </p:spPr>
        <p:txBody>
          <a:bodyPr/>
          <a:lstStyle/>
          <a:p>
            <a:r>
              <a:rPr lang="en-US"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Example 2</a:t>
            </a:r>
            <a:endParaRPr lang="en-US" dirty="0"/>
          </a:p>
        </p:txBody>
      </p:sp>
      <p:sp>
        <p:nvSpPr>
          <p:cNvPr id="3" name="Subtitle 2"/>
          <p:cNvSpPr>
            <a:spLocks noGrp="1"/>
          </p:cNvSpPr>
          <p:nvPr>
            <p:ph type="subTitle" idx="1"/>
          </p:nvPr>
        </p:nvSpPr>
        <p:spPr>
          <a:xfrm>
            <a:off x="533400" y="3352800"/>
            <a:ext cx="8610600" cy="3429000"/>
          </a:xfrm>
        </p:spPr>
        <p:txBody>
          <a:bodyPr>
            <a:normAutofit/>
          </a:bodyPr>
          <a:lstStyle/>
          <a:p>
            <a:pPr algn="l"/>
            <a:r>
              <a:rPr lang="en-US" sz="24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Calculate the number of moles of calcium, Ca, that contains 2 x 10</a:t>
            </a:r>
            <a:r>
              <a:rPr lang="en-US" sz="2400" b="1" baseline="30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23</a:t>
            </a:r>
            <a:r>
              <a:rPr lang="en-US" sz="24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calcium atoms.</a:t>
            </a:r>
          </a:p>
          <a:p>
            <a:pPr algn="l"/>
            <a:endParaRPr lang="en-US" sz="2400" b="1"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4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1 mol Ca contains 6.0 x 10</a:t>
            </a:r>
            <a:r>
              <a:rPr lang="en-US" sz="2400" b="1" baseline="30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23 </a:t>
            </a:r>
            <a:r>
              <a:rPr lang="en-US" sz="24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atoms</a:t>
            </a:r>
          </a:p>
          <a:p>
            <a:pPr algn="l"/>
            <a:r>
              <a:rPr lang="en-US" sz="24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So, number of moles in 2 x 10</a:t>
            </a:r>
            <a:r>
              <a:rPr lang="en-US" sz="2400" b="1" baseline="30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23</a:t>
            </a:r>
            <a:r>
              <a:rPr lang="en-US" sz="24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atoms = </a:t>
            </a:r>
            <a:r>
              <a:rPr lang="en-US" sz="2400" b="1" u="sng"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2 x 10</a:t>
            </a:r>
            <a:r>
              <a:rPr lang="en-US" sz="2400" b="1" u="sng" baseline="30000"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23</a:t>
            </a:r>
            <a:r>
              <a:rPr lang="en-US" sz="2400" b="1" u="sng"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 </a:t>
            </a:r>
          </a:p>
          <a:p>
            <a:pPr algn="l"/>
            <a:r>
              <a:rPr lang="en-US" sz="24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6.0 x 10</a:t>
            </a:r>
            <a:r>
              <a:rPr lang="en-US" sz="2400" b="1" baseline="30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23</a:t>
            </a:r>
          </a:p>
          <a:p>
            <a:pPr algn="l"/>
            <a:r>
              <a:rPr lang="en-US" sz="2400" b="1" baseline="3000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a:t>
            </a:r>
            <a:r>
              <a:rPr lang="en-US" sz="2400" b="1" baseline="30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a:t>
            </a:r>
          </a:p>
          <a:p>
            <a:pPr algn="l"/>
            <a:r>
              <a:rPr lang="en-US" sz="2400" b="1" baseline="30000"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a:t>
            </a:r>
            <a:r>
              <a:rPr lang="en-US" sz="2400" b="1" baseline="30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a:t>
            </a:r>
            <a:r>
              <a:rPr lang="en-US" sz="24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0.33 mol</a:t>
            </a:r>
            <a:endParaRPr lang="en-US" sz="2400" b="1"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5" name="Picture 4" descr="Boy%20writing%20clip%20art.jpg"/>
          <p:cNvPicPr>
            <a:picLocks noChangeAspect="1"/>
          </p:cNvPicPr>
          <p:nvPr/>
        </p:nvPicPr>
        <p:blipFill>
          <a:blip r:embed="rId2" cstate="print"/>
          <a:stretch>
            <a:fillRect/>
          </a:stretch>
        </p:blipFill>
        <p:spPr>
          <a:xfrm>
            <a:off x="2895600" y="990600"/>
            <a:ext cx="3429000" cy="236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2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1"/>
            <a:ext cx="7620000" cy="761999"/>
          </a:xfrm>
        </p:spPr>
        <p:txBody>
          <a:bodyPr>
            <a:normAutofit fontScale="90000"/>
          </a:bodyPr>
          <a:lstStyle/>
          <a:p>
            <a:r>
              <a:rPr lang="en-US"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Example 3</a:t>
            </a:r>
            <a:endParaRPr lang="en-US" b="1" dirty="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81000" y="1066800"/>
            <a:ext cx="8686800" cy="5105400"/>
          </a:xfrm>
        </p:spPr>
        <p:txBody>
          <a:bodyPr>
            <a:normAutofit/>
          </a:bodyPr>
          <a:lstStyle/>
          <a:p>
            <a:pPr algn="l"/>
            <a:r>
              <a:rPr lang="en-US" sz="2800" b="1" dirty="0" smtClean="0">
                <a:ln w="12700">
                  <a:solidFill>
                    <a:schemeClr val="tx1"/>
                  </a:solidFill>
                  <a:prstDash val="solid"/>
                </a:ln>
                <a:solidFill>
                  <a:srgbClr val="00B050"/>
                </a:solidFill>
                <a:effectLst>
                  <a:outerShdw blurRad="41275" dist="20320" dir="1800000" algn="tl" rotWithShape="0">
                    <a:srgbClr val="000000">
                      <a:alpha val="40000"/>
                    </a:srgbClr>
                  </a:outerShdw>
                </a:effectLst>
                <a:latin typeface="Arial" pitchFamily="34" charset="0"/>
                <a:cs typeface="Arial" pitchFamily="34" charset="0"/>
              </a:rPr>
              <a:t>Calculate the number of molecules in 1.8g of water, H</a:t>
            </a:r>
            <a:r>
              <a:rPr lang="en-US" sz="2800" b="1" baseline="-25000" dirty="0" smtClean="0">
                <a:ln w="12700">
                  <a:solidFill>
                    <a:schemeClr val="tx1"/>
                  </a:solidFill>
                  <a:prstDash val="solid"/>
                </a:ln>
                <a:solidFill>
                  <a:srgbClr val="00B050"/>
                </a:solidFill>
                <a:effectLst>
                  <a:outerShdw blurRad="41275" dist="20320" dir="1800000" algn="tl" rotWithShape="0">
                    <a:srgbClr val="000000">
                      <a:alpha val="40000"/>
                    </a:srgbClr>
                  </a:outerShdw>
                </a:effectLst>
                <a:latin typeface="Arial" pitchFamily="34" charset="0"/>
                <a:cs typeface="Arial" pitchFamily="34" charset="0"/>
              </a:rPr>
              <a:t>2</a:t>
            </a:r>
            <a:r>
              <a:rPr lang="en-US" sz="2800" b="1" dirty="0" smtClean="0">
                <a:ln w="12700">
                  <a:solidFill>
                    <a:schemeClr val="tx1"/>
                  </a:solidFill>
                  <a:prstDash val="solid"/>
                </a:ln>
                <a:solidFill>
                  <a:srgbClr val="00B050"/>
                </a:solidFill>
                <a:effectLst>
                  <a:outerShdw blurRad="41275" dist="20320" dir="1800000" algn="tl" rotWithShape="0">
                    <a:srgbClr val="000000">
                      <a:alpha val="40000"/>
                    </a:srgbClr>
                  </a:outerShdw>
                </a:effectLst>
                <a:latin typeface="Arial" pitchFamily="34" charset="0"/>
                <a:cs typeface="Arial" pitchFamily="34" charset="0"/>
              </a:rPr>
              <a:t>O.</a:t>
            </a:r>
          </a:p>
          <a:p>
            <a:pPr algn="l"/>
            <a:endPar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M(H</a:t>
            </a:r>
            <a:r>
              <a:rPr lang="en-US" sz="2800" b="1" baseline="-25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2</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O ) = (2 x 1) + 16 = 18gmol</a:t>
            </a:r>
            <a:r>
              <a:rPr lang="en-US" sz="2800" b="1" baseline="30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-1</a:t>
            </a:r>
          </a:p>
          <a:p>
            <a:pPr algn="l"/>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i.e. mass of 1mol = 18g</a:t>
            </a:r>
          </a:p>
          <a:p>
            <a:pPr algn="l"/>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So, no. of moles in 1.8g = </a:t>
            </a:r>
            <a:r>
              <a:rPr lang="en-US" sz="2800" b="1" u="sng"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1.8 </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0.1mol</a:t>
            </a:r>
          </a:p>
          <a:p>
            <a:pPr algn="l"/>
            <a:r>
              <a:rPr lang="en-US" sz="2800" b="1"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18</a:t>
            </a:r>
          </a:p>
          <a:p>
            <a:pPr algn="l"/>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1 mol H</a:t>
            </a:r>
            <a:r>
              <a:rPr lang="en-US" sz="2800" b="1" baseline="-25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2</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O contains 6.0 x 10</a:t>
            </a:r>
            <a:r>
              <a:rPr lang="en-US" sz="2800" b="1" baseline="30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23</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molecules</a:t>
            </a:r>
          </a:p>
          <a:p>
            <a:pPr algn="l"/>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So, 0.1 mol H</a:t>
            </a:r>
            <a:r>
              <a:rPr lang="en-US" sz="2800" b="1" baseline="-25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2</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O contains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0.1 x</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6.0 x 10</a:t>
            </a:r>
            <a:r>
              <a:rPr lang="en-US" sz="2800" b="1" baseline="30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23</a:t>
            </a:r>
          </a:p>
          <a:p>
            <a:pPr algn="l"/>
            <a:r>
              <a:rPr lang="en-US" sz="2800" b="1"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6.0 x 10</a:t>
            </a:r>
            <a:r>
              <a:rPr lang="en-US" sz="2800" b="1" baseline="30000"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22</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 molecules</a:t>
            </a:r>
            <a:endParaRPr lang="en-US" sz="2800" b="1" dirty="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1"/>
            <a:ext cx="7772400" cy="838200"/>
          </a:xfrm>
        </p:spPr>
        <p:txBody>
          <a:bodyPr/>
          <a:lstStyle/>
          <a:p>
            <a:r>
              <a:rPr lang="en-US"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Example 4</a:t>
            </a:r>
            <a:endParaRPr lang="en-US" dirty="0">
              <a:solidFill>
                <a:srgbClr val="7030A0"/>
              </a:solidFill>
            </a:endParaRPr>
          </a:p>
        </p:txBody>
      </p:sp>
      <p:sp>
        <p:nvSpPr>
          <p:cNvPr id="3" name="Subtitle 2"/>
          <p:cNvSpPr>
            <a:spLocks noGrp="1"/>
          </p:cNvSpPr>
          <p:nvPr>
            <p:ph type="subTitle" idx="1"/>
          </p:nvPr>
        </p:nvSpPr>
        <p:spPr>
          <a:xfrm>
            <a:off x="228600" y="1143000"/>
            <a:ext cx="8763000" cy="5181600"/>
          </a:xfrm>
        </p:spPr>
        <p:txBody>
          <a:bodyPr>
            <a:normAutofit fontScale="92500"/>
          </a:bodyPr>
          <a:lstStyle/>
          <a:p>
            <a:pPr algn="l"/>
            <a:r>
              <a:rPr lang="en-US" sz="2800" b="1" dirty="0" smtClean="0">
                <a:ln w="12700">
                  <a:solidFill>
                    <a:schemeClr val="tx1"/>
                  </a:solidFill>
                  <a:prstDash val="solid"/>
                </a:ln>
                <a:solidFill>
                  <a:schemeClr val="accent6">
                    <a:lumMod val="50000"/>
                  </a:schemeClr>
                </a:solidFill>
                <a:effectLst>
                  <a:outerShdw blurRad="41275" dist="20320" dir="1800000" algn="tl" rotWithShape="0">
                    <a:srgbClr val="000000">
                      <a:alpha val="40000"/>
                    </a:srgbClr>
                  </a:outerShdw>
                </a:effectLst>
                <a:latin typeface="Arial" pitchFamily="34" charset="0"/>
                <a:cs typeface="Arial" pitchFamily="34" charset="0"/>
              </a:rPr>
              <a:t>Calculate the mass of 1.5 x 10</a:t>
            </a:r>
            <a:r>
              <a:rPr lang="en-US" sz="2800" b="1" baseline="30000" dirty="0" smtClean="0">
                <a:ln w="12700">
                  <a:solidFill>
                    <a:schemeClr val="tx1"/>
                  </a:solidFill>
                  <a:prstDash val="solid"/>
                </a:ln>
                <a:solidFill>
                  <a:schemeClr val="accent6">
                    <a:lumMod val="50000"/>
                  </a:schemeClr>
                </a:solidFill>
                <a:effectLst>
                  <a:outerShdw blurRad="41275" dist="20320" dir="1800000" algn="tl" rotWithShape="0">
                    <a:srgbClr val="000000">
                      <a:alpha val="40000"/>
                    </a:srgbClr>
                  </a:outerShdw>
                </a:effectLst>
                <a:latin typeface="Arial" pitchFamily="34" charset="0"/>
                <a:cs typeface="Arial" pitchFamily="34" charset="0"/>
              </a:rPr>
              <a:t>23</a:t>
            </a:r>
            <a:r>
              <a:rPr lang="en-US" sz="2800" b="1" dirty="0" smtClean="0">
                <a:ln w="12700">
                  <a:solidFill>
                    <a:schemeClr val="tx1"/>
                  </a:solidFill>
                  <a:prstDash val="solid"/>
                </a:ln>
                <a:solidFill>
                  <a:schemeClr val="accent6">
                    <a:lumMod val="50000"/>
                  </a:schemeClr>
                </a:solidFill>
                <a:effectLst>
                  <a:outerShdw blurRad="41275" dist="20320" dir="1800000" algn="tl" rotWithShape="0">
                    <a:srgbClr val="000000">
                      <a:alpha val="40000"/>
                    </a:srgbClr>
                  </a:outerShdw>
                </a:effectLst>
                <a:latin typeface="Arial" pitchFamily="34" charset="0"/>
                <a:cs typeface="Arial" pitchFamily="34" charset="0"/>
              </a:rPr>
              <a:t> molecules of hydrogen chloride, </a:t>
            </a:r>
            <a:r>
              <a:rPr lang="en-US" sz="2800" b="1" dirty="0" err="1" smtClean="0">
                <a:ln w="12700">
                  <a:solidFill>
                    <a:schemeClr val="tx1"/>
                  </a:solidFill>
                  <a:prstDash val="solid"/>
                </a:ln>
                <a:solidFill>
                  <a:schemeClr val="accent6">
                    <a:lumMod val="50000"/>
                  </a:schemeClr>
                </a:solidFill>
                <a:effectLst>
                  <a:outerShdw blurRad="41275" dist="20320" dir="1800000" algn="tl" rotWithShape="0">
                    <a:srgbClr val="000000">
                      <a:alpha val="40000"/>
                    </a:srgbClr>
                  </a:outerShdw>
                </a:effectLst>
                <a:latin typeface="Arial" pitchFamily="34" charset="0"/>
                <a:cs typeface="Arial" pitchFamily="34" charset="0"/>
              </a:rPr>
              <a:t>HCl</a:t>
            </a:r>
            <a:r>
              <a:rPr lang="en-US" sz="2800" b="1" dirty="0" smtClean="0">
                <a:ln w="12700">
                  <a:solidFill>
                    <a:schemeClr val="tx1"/>
                  </a:solidFill>
                  <a:prstDash val="solid"/>
                </a:ln>
                <a:solidFill>
                  <a:schemeClr val="accent6">
                    <a:lumMod val="50000"/>
                  </a:schemeClr>
                </a:solidFill>
                <a:effectLst>
                  <a:outerShdw blurRad="41275" dist="20320" dir="1800000" algn="tl" rotWithShape="0">
                    <a:srgbClr val="000000">
                      <a:alpha val="40000"/>
                    </a:srgbClr>
                  </a:outerShdw>
                </a:effectLst>
                <a:latin typeface="Arial" pitchFamily="34" charset="0"/>
                <a:cs typeface="Arial" pitchFamily="34" charset="0"/>
              </a:rPr>
              <a:t>.</a:t>
            </a:r>
          </a:p>
          <a:p>
            <a:pPr algn="l"/>
            <a:endParaRPr lang="en-US" sz="2800" b="1" dirty="0" smtClean="0">
              <a:ln w="12700">
                <a:solidFill>
                  <a:schemeClr val="tx1"/>
                </a:solidFill>
                <a:prstDash val="solid"/>
              </a:ln>
              <a:solidFill>
                <a:schemeClr val="accent6">
                  <a:lumMod val="50000"/>
                </a:schemeClr>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1 mol </a:t>
            </a:r>
            <a:r>
              <a:rPr lang="en-US" sz="2800" b="1" dirty="0" err="1"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HCl</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contains 6.0 x 10</a:t>
            </a:r>
            <a:r>
              <a:rPr lang="en-US" sz="28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23</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molecules</a:t>
            </a: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So, no. of moles in 1.5 x 10</a:t>
            </a:r>
            <a:r>
              <a:rPr lang="en-US" sz="28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23</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molecules = </a:t>
            </a:r>
            <a:r>
              <a:rPr lang="en-US" sz="2800" b="1" u="sng"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1.5 x 10</a:t>
            </a:r>
            <a:r>
              <a:rPr lang="en-US" sz="2800" b="1" u="sng"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23</a:t>
            </a:r>
          </a:p>
          <a:p>
            <a:pPr algn="l"/>
            <a:r>
              <a:rPr lang="en-US" sz="2800" b="1" dirty="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6.0 x 10</a:t>
            </a:r>
            <a:r>
              <a:rPr lang="en-US" sz="28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23</a:t>
            </a:r>
          </a:p>
          <a:p>
            <a:pPr algn="l"/>
            <a:r>
              <a:rPr lang="en-US" sz="2800" b="1" dirty="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0.25mol</a:t>
            </a: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M(</a:t>
            </a:r>
            <a:r>
              <a:rPr lang="en-US" sz="2800" b="1" dirty="0" err="1"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HCl</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1 + 35.5 = 36.5gmol</a:t>
            </a:r>
            <a:r>
              <a:rPr lang="en-US" sz="28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-1</a:t>
            </a: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i.e. mass of 1 mol </a:t>
            </a:r>
            <a:r>
              <a:rPr lang="en-US" sz="2800" b="1" dirty="0" err="1"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HCl</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36.5g</a:t>
            </a: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So, mass of 0.25mol </a:t>
            </a:r>
            <a:r>
              <a:rPr lang="en-US" sz="2800" b="1" dirty="0" err="1"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HCl</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0.25 x 36.5g</a:t>
            </a: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9.13g</a:t>
            </a:r>
            <a:endParaRPr lang="en-US" sz="2800" b="1" dirty="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1"/>
            <a:ext cx="7772400" cy="380999"/>
          </a:xfrm>
        </p:spPr>
        <p:txBody>
          <a:bodyPr>
            <a:normAutofit fontScale="90000"/>
          </a:bodyPr>
          <a:lstStyle/>
          <a:p>
            <a:r>
              <a:rPr lang="en-US"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Example 5</a:t>
            </a:r>
            <a:endParaRPr lang="en-US" dirty="0"/>
          </a:p>
        </p:txBody>
      </p:sp>
      <p:sp>
        <p:nvSpPr>
          <p:cNvPr id="3" name="Subtitle 2"/>
          <p:cNvSpPr>
            <a:spLocks noGrp="1"/>
          </p:cNvSpPr>
          <p:nvPr>
            <p:ph type="subTitle" idx="1"/>
          </p:nvPr>
        </p:nvSpPr>
        <p:spPr>
          <a:xfrm>
            <a:off x="152400" y="762000"/>
            <a:ext cx="8763000" cy="5562600"/>
          </a:xfrm>
        </p:spPr>
        <p:txBody>
          <a:bodyPr>
            <a:normAutofit fontScale="92500" lnSpcReduction="10000"/>
          </a:bodyPr>
          <a:lstStyle/>
          <a:p>
            <a:pPr algn="l"/>
            <a:r>
              <a:rPr lang="en-US" sz="24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Calculate the number of </a:t>
            </a:r>
            <a:r>
              <a:rPr lang="en-US" sz="2400" b="1"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aluminium</a:t>
            </a:r>
            <a:r>
              <a:rPr lang="en-US" sz="24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ions (Al</a:t>
            </a:r>
            <a:r>
              <a:rPr lang="en-US" sz="2400" b="1" baseline="30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3+</a:t>
            </a:r>
            <a:r>
              <a:rPr lang="en-US" sz="24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a:t>
            </a:r>
            <a:r>
              <a:rPr lang="en-US" sz="2400" b="1" baseline="30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a:t>
            </a:r>
            <a:r>
              <a:rPr lang="en-US" sz="24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in 40.8g of </a:t>
            </a:r>
            <a:r>
              <a:rPr lang="en-US" sz="2400" b="1"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aluminium</a:t>
            </a:r>
            <a:r>
              <a:rPr lang="en-US" sz="24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oxide, Al</a:t>
            </a:r>
            <a:r>
              <a:rPr lang="en-US" sz="2400" b="1" baseline="-25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2</a:t>
            </a:r>
            <a:r>
              <a:rPr lang="en-US" sz="24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O</a:t>
            </a:r>
            <a:r>
              <a:rPr lang="en-US" sz="2400" b="1" baseline="-25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3</a:t>
            </a:r>
            <a:r>
              <a:rPr lang="en-US" sz="24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a:t>
            </a:r>
          </a:p>
          <a:p>
            <a:pPr algn="l"/>
            <a:endPar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M(Al</a:t>
            </a:r>
            <a:r>
              <a:rPr lang="en-US" sz="24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O</a:t>
            </a:r>
            <a:r>
              <a:rPr lang="en-US" sz="24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3</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(2 x 27) + (3 x 6) = 102gmol</a:t>
            </a:r>
            <a:r>
              <a:rPr lang="en-US" sz="24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-1</a:t>
            </a:r>
          </a:p>
          <a:p>
            <a:pPr algn="l"/>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i.e. mass of 1 mol Al</a:t>
            </a:r>
            <a:r>
              <a:rPr lang="en-US" sz="24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O</a:t>
            </a:r>
            <a:r>
              <a:rPr lang="en-US" sz="24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3</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102g</a:t>
            </a:r>
          </a:p>
          <a:p>
            <a:pPr algn="l"/>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So, no. of moles in 40.8g = </a:t>
            </a:r>
            <a:r>
              <a:rPr lang="en-US" sz="2400" b="1" u="sng"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40.8</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mol = </a:t>
            </a:r>
            <a:r>
              <a:rPr lang="en-US" sz="2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0.4mol</a:t>
            </a:r>
          </a:p>
          <a:p>
            <a:pPr algn="l"/>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102</a:t>
            </a:r>
          </a:p>
          <a:p>
            <a:pPr algn="l"/>
            <a:endPar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1 mol Al</a:t>
            </a:r>
            <a:r>
              <a:rPr lang="en-US" sz="24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O</a:t>
            </a:r>
            <a:r>
              <a:rPr lang="en-US" sz="24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3</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contains 6.0 x 10</a:t>
            </a:r>
            <a:r>
              <a:rPr lang="en-US" sz="24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23</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formula units</a:t>
            </a:r>
          </a:p>
          <a:p>
            <a:pPr algn="l"/>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So, 0.4 mol Al</a:t>
            </a:r>
            <a:r>
              <a:rPr lang="en-US" sz="24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O</a:t>
            </a:r>
            <a:r>
              <a:rPr lang="en-US" sz="24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3</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contains 0.4 x 6.0 x 10</a:t>
            </a:r>
            <a:r>
              <a:rPr lang="en-US" sz="24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23</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formula units</a:t>
            </a:r>
          </a:p>
          <a:p>
            <a:pPr algn="l"/>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a:t>
            </a:r>
            <a:r>
              <a:rPr lang="en-US" sz="2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2.4 x 10</a:t>
            </a:r>
            <a:r>
              <a:rPr lang="en-US" sz="2400" b="1" baseline="30000"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23</a:t>
            </a:r>
            <a:r>
              <a:rPr lang="en-US" sz="2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 formula units</a:t>
            </a:r>
          </a:p>
          <a:p>
            <a:pPr algn="l"/>
            <a:endParaRPr lang="en-US" sz="2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1 Al</a:t>
            </a:r>
            <a:r>
              <a:rPr lang="en-US" sz="24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O</a:t>
            </a:r>
            <a:r>
              <a:rPr lang="en-US" sz="24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3</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formula units contains 2 Al</a:t>
            </a:r>
            <a:r>
              <a:rPr lang="en-US" sz="24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3+</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ions</a:t>
            </a:r>
          </a:p>
          <a:p>
            <a:pPr algn="l"/>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So, 2.4 x 10</a:t>
            </a:r>
            <a:r>
              <a:rPr lang="en-US" sz="24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23 </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Al</a:t>
            </a:r>
            <a:r>
              <a:rPr lang="en-US" sz="24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O</a:t>
            </a:r>
            <a:r>
              <a:rPr lang="en-US" sz="24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3</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formula units contains 2 x 2.4 x 10</a:t>
            </a:r>
            <a:r>
              <a:rPr lang="en-US" sz="24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23 </a:t>
            </a:r>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ions</a:t>
            </a:r>
          </a:p>
          <a:p>
            <a:pPr algn="l"/>
            <a:r>
              <a:rPr lang="en-US" sz="24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a:t>
            </a:r>
            <a:r>
              <a:rPr lang="en-US" sz="2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4.8 x 10</a:t>
            </a:r>
            <a:r>
              <a:rPr lang="en-US" sz="2400" b="1" baseline="30000"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23</a:t>
            </a:r>
            <a:r>
              <a:rPr lang="en-US" sz="2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 Al</a:t>
            </a:r>
            <a:r>
              <a:rPr lang="en-US" sz="2400" b="1" baseline="30000"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3+ </a:t>
            </a:r>
            <a:r>
              <a:rPr lang="en-US" sz="24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ions</a:t>
            </a:r>
          </a:p>
          <a:p>
            <a:pPr algn="l"/>
            <a:endParaRPr lang="en-US" sz="2600" b="1" dirty="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1000" fill="hold"/>
                                        <p:tgtEl>
                                          <p:spTgt spid="3">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470025"/>
          </a:xfrm>
        </p:spPr>
        <p:txBody>
          <a:bodyPr>
            <a:normAutofit/>
          </a:bodyPr>
          <a:lstStyle/>
          <a:p>
            <a:r>
              <a:rPr lang="en-US" b="1" dirty="0" smtClean="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rPr>
              <a:t>A Dozen Elephants &amp; </a:t>
            </a:r>
            <a:br>
              <a:rPr lang="en-US" b="1" dirty="0" smtClean="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rPr>
            </a:br>
            <a:r>
              <a:rPr lang="en-US" b="1" dirty="0" smtClean="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rPr>
              <a:t>A Dozen Paper Clips</a:t>
            </a:r>
            <a:endParaRPr lang="en-US" b="1" dirty="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endParaRPr>
          </a:p>
        </p:txBody>
      </p:sp>
      <p:sp>
        <p:nvSpPr>
          <p:cNvPr id="5" name="TextBox 4"/>
          <p:cNvSpPr txBox="1"/>
          <p:nvPr/>
        </p:nvSpPr>
        <p:spPr>
          <a:xfrm>
            <a:off x="228600" y="5751493"/>
            <a:ext cx="8686800"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Would a dozen of each weigh the same amount? Give a reason for your answer.</a:t>
            </a:r>
            <a:endParaRPr lang="en-US" sz="2800" dirty="0">
              <a:latin typeface="Times New Roman" pitchFamily="18" charset="0"/>
              <a:cs typeface="Times New Roman" pitchFamily="18" charset="0"/>
            </a:endParaRPr>
          </a:p>
        </p:txBody>
      </p:sp>
      <p:pic>
        <p:nvPicPr>
          <p:cNvPr id="1026" name="Picture 2" descr="http://womenssuccesscoaching.com/wp-content/uploads/2012/03/pink_elephant1.jpg"/>
          <p:cNvPicPr>
            <a:picLocks noChangeAspect="1" noChangeArrowheads="1"/>
          </p:cNvPicPr>
          <p:nvPr/>
        </p:nvPicPr>
        <p:blipFill>
          <a:blip r:embed="rId2" cstate="print"/>
          <a:srcRect/>
          <a:stretch>
            <a:fillRect/>
          </a:stretch>
        </p:blipFill>
        <p:spPr bwMode="auto">
          <a:xfrm>
            <a:off x="990600" y="1676400"/>
            <a:ext cx="2857500" cy="3810000"/>
          </a:xfrm>
          <a:prstGeom prst="rect">
            <a:avLst/>
          </a:prstGeom>
          <a:noFill/>
        </p:spPr>
      </p:pic>
      <p:pic>
        <p:nvPicPr>
          <p:cNvPr id="1028" name="Picture 4" descr="http://2.bp.blogspot.com/-NaX9JemhoHU/T7DOcDTUt3I/AAAAAAAAG1k/ksCee0mH0QI/s1600/paperclip460.jpg"/>
          <p:cNvPicPr>
            <a:picLocks noChangeAspect="1" noChangeArrowheads="1"/>
          </p:cNvPicPr>
          <p:nvPr/>
        </p:nvPicPr>
        <p:blipFill>
          <a:blip r:embed="rId3" cstate="print"/>
          <a:srcRect/>
          <a:stretch>
            <a:fillRect/>
          </a:stretch>
        </p:blipFill>
        <p:spPr bwMode="auto">
          <a:xfrm>
            <a:off x="4191000" y="1905000"/>
            <a:ext cx="4381500"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Worksheet</a:t>
            </a:r>
            <a:endParaRPr lang="en-US" dirty="0"/>
          </a:p>
        </p:txBody>
      </p:sp>
      <p:sp>
        <p:nvSpPr>
          <p:cNvPr id="3" name="Content Placeholder 2"/>
          <p:cNvSpPr>
            <a:spLocks noGrp="1"/>
          </p:cNvSpPr>
          <p:nvPr>
            <p:ph idx="1"/>
          </p:nvPr>
        </p:nvSpPr>
        <p:spPr>
          <a:xfrm>
            <a:off x="457200" y="1371600"/>
            <a:ext cx="8229600" cy="5105400"/>
          </a:xfrm>
        </p:spPr>
        <p:txBody>
          <a:bodyPr>
            <a:normAutofit fontScale="85000" lnSpcReduction="20000"/>
          </a:bodyPr>
          <a:lstStyle/>
          <a:p>
            <a:pPr marL="514350" indent="-514350">
              <a:buAutoNum type="arabicPeriod"/>
            </a:pPr>
            <a:r>
              <a:rPr lang="en-US" sz="3000" dirty="0" smtClean="0">
                <a:latin typeface="Arial" pitchFamily="34" charset="0"/>
                <a:cs typeface="Arial" pitchFamily="34" charset="0"/>
              </a:rPr>
              <a:t>How many moles are present in 2.45 x 10</a:t>
            </a:r>
            <a:r>
              <a:rPr lang="en-US" sz="3000" baseline="30000" dirty="0" smtClean="0">
                <a:latin typeface="Arial" pitchFamily="34" charset="0"/>
                <a:cs typeface="Arial" pitchFamily="34" charset="0"/>
              </a:rPr>
              <a:t>23</a:t>
            </a:r>
            <a:r>
              <a:rPr lang="en-US" sz="3000" dirty="0" smtClean="0">
                <a:latin typeface="Arial" pitchFamily="34" charset="0"/>
                <a:cs typeface="Arial" pitchFamily="34" charset="0"/>
              </a:rPr>
              <a:t> molecules of CH</a:t>
            </a:r>
            <a:r>
              <a:rPr lang="en-US" sz="3000" baseline="-25000" dirty="0" smtClean="0">
                <a:latin typeface="Arial" pitchFamily="34" charset="0"/>
                <a:cs typeface="Arial" pitchFamily="34" charset="0"/>
              </a:rPr>
              <a:t>4</a:t>
            </a:r>
            <a:r>
              <a:rPr lang="en-US" sz="3000" dirty="0" smtClean="0">
                <a:latin typeface="Arial" pitchFamily="34" charset="0"/>
                <a:cs typeface="Arial" pitchFamily="34" charset="0"/>
              </a:rPr>
              <a:t>?</a:t>
            </a:r>
          </a:p>
          <a:p>
            <a:pPr marL="514350" indent="-514350">
              <a:buAutoNum type="arabicPeriod"/>
            </a:pPr>
            <a:endParaRPr lang="en-US" sz="3000" dirty="0" smtClean="0">
              <a:latin typeface="Arial" pitchFamily="34" charset="0"/>
              <a:cs typeface="Arial" pitchFamily="34" charset="0"/>
            </a:endParaRPr>
          </a:p>
          <a:p>
            <a:pPr>
              <a:buNone/>
            </a:pPr>
            <a:r>
              <a:rPr lang="en-US" sz="3000" dirty="0" smtClean="0">
                <a:latin typeface="Arial" pitchFamily="34" charset="0"/>
                <a:cs typeface="Arial" pitchFamily="34" charset="0"/>
              </a:rPr>
              <a:t>2. How many grams are there in 7.4 x 10</a:t>
            </a:r>
            <a:r>
              <a:rPr lang="en-US" sz="3000" baseline="30000" dirty="0" smtClean="0">
                <a:latin typeface="Arial" pitchFamily="34" charset="0"/>
                <a:cs typeface="Arial" pitchFamily="34" charset="0"/>
              </a:rPr>
              <a:t>23</a:t>
            </a:r>
            <a:r>
              <a:rPr lang="en-US" sz="3000" dirty="0" smtClean="0">
                <a:latin typeface="Arial" pitchFamily="34" charset="0"/>
                <a:cs typeface="Arial" pitchFamily="34" charset="0"/>
              </a:rPr>
              <a:t> molecules of AgNO</a:t>
            </a:r>
            <a:r>
              <a:rPr lang="en-US" sz="3000" baseline="-25000" dirty="0" smtClean="0">
                <a:latin typeface="Arial" pitchFamily="34" charset="0"/>
                <a:cs typeface="Arial" pitchFamily="34" charset="0"/>
              </a:rPr>
              <a:t>3</a:t>
            </a:r>
            <a:r>
              <a:rPr lang="en-US" sz="3000" dirty="0" smtClean="0">
                <a:latin typeface="Arial" pitchFamily="34" charset="0"/>
                <a:cs typeface="Arial" pitchFamily="34" charset="0"/>
              </a:rPr>
              <a:t>?</a:t>
            </a:r>
          </a:p>
          <a:p>
            <a:pPr>
              <a:buNone/>
            </a:pPr>
            <a:endParaRPr lang="en-US" sz="3000" dirty="0" smtClean="0">
              <a:latin typeface="Arial" pitchFamily="34" charset="0"/>
              <a:cs typeface="Arial" pitchFamily="34" charset="0"/>
            </a:endParaRPr>
          </a:p>
          <a:p>
            <a:pPr>
              <a:buNone/>
            </a:pPr>
            <a:r>
              <a:rPr lang="en-US" sz="3000" dirty="0" smtClean="0">
                <a:latin typeface="Arial" pitchFamily="34" charset="0"/>
                <a:cs typeface="Arial" pitchFamily="34" charset="0"/>
              </a:rPr>
              <a:t>3. Calculate the number of moles in 42.15g of magnesium carbonate.</a:t>
            </a:r>
          </a:p>
          <a:p>
            <a:pPr>
              <a:buNone/>
            </a:pPr>
            <a:endParaRPr lang="en-US" sz="3000" dirty="0" smtClean="0">
              <a:latin typeface="Arial" pitchFamily="34" charset="0"/>
              <a:cs typeface="Arial" pitchFamily="34" charset="0"/>
            </a:endParaRPr>
          </a:p>
          <a:p>
            <a:pPr>
              <a:buNone/>
            </a:pPr>
            <a:r>
              <a:rPr lang="en-US" sz="3000" dirty="0" smtClean="0">
                <a:latin typeface="Arial" pitchFamily="34" charset="0"/>
                <a:cs typeface="Arial" pitchFamily="34" charset="0"/>
              </a:rPr>
              <a:t>4. Calculate the number of atoms in 1.5 mol </a:t>
            </a:r>
            <a:r>
              <a:rPr lang="en-US" sz="3000" dirty="0" err="1" smtClean="0">
                <a:latin typeface="Arial" pitchFamily="34" charset="0"/>
                <a:cs typeface="Arial" pitchFamily="34" charset="0"/>
              </a:rPr>
              <a:t>HCl</a:t>
            </a:r>
            <a:r>
              <a:rPr lang="en-US" sz="3000" dirty="0" smtClean="0">
                <a:latin typeface="Arial" pitchFamily="34" charset="0"/>
                <a:cs typeface="Arial" pitchFamily="34" charset="0"/>
              </a:rPr>
              <a:t>.</a:t>
            </a:r>
          </a:p>
          <a:p>
            <a:pPr>
              <a:buNone/>
            </a:pPr>
            <a:endParaRPr lang="en-US" sz="3000" dirty="0" smtClean="0">
              <a:latin typeface="Arial" pitchFamily="34" charset="0"/>
              <a:cs typeface="Arial" pitchFamily="34" charset="0"/>
            </a:endParaRPr>
          </a:p>
          <a:p>
            <a:pPr>
              <a:buNone/>
            </a:pPr>
            <a:r>
              <a:rPr lang="en-US" sz="3000" dirty="0" smtClean="0">
                <a:latin typeface="Arial" pitchFamily="34" charset="0"/>
                <a:cs typeface="Arial" pitchFamily="34" charset="0"/>
              </a:rPr>
              <a:t>5. Calculate the mass of 1.5 x 10</a:t>
            </a:r>
            <a:r>
              <a:rPr lang="en-US" sz="3000" baseline="30000" dirty="0" smtClean="0">
                <a:latin typeface="Arial" pitchFamily="34" charset="0"/>
                <a:cs typeface="Arial" pitchFamily="34" charset="0"/>
              </a:rPr>
              <a:t>23</a:t>
            </a:r>
            <a:r>
              <a:rPr lang="en-US" sz="3000" dirty="0" smtClean="0">
                <a:latin typeface="Arial" pitchFamily="34" charset="0"/>
                <a:cs typeface="Arial" pitchFamily="34" charset="0"/>
              </a:rPr>
              <a:t> formula units of MgSO</a:t>
            </a:r>
            <a:r>
              <a:rPr lang="en-US" sz="3000" baseline="-25000" dirty="0" smtClean="0">
                <a:latin typeface="Arial" pitchFamily="34" charset="0"/>
                <a:cs typeface="Arial" pitchFamily="34" charset="0"/>
              </a:rPr>
              <a:t>4</a:t>
            </a:r>
            <a:r>
              <a:rPr lang="en-US" sz="3000" dirty="0" smtClean="0">
                <a:latin typeface="Arial" pitchFamily="34" charset="0"/>
                <a:cs typeface="Arial" pitchFamily="34" charset="0"/>
              </a:rPr>
              <a:t>.</a:t>
            </a:r>
          </a:p>
          <a:p>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1"/>
            <a:ext cx="7772400" cy="1219200"/>
          </a:xfrm>
        </p:spPr>
        <p:txBody>
          <a:bodyPr/>
          <a:lstStyle/>
          <a:p>
            <a:r>
              <a:rPr lang="en-US" b="1" dirty="0" smtClean="0">
                <a:ln w="12700">
                  <a:solidFill>
                    <a:schemeClr val="tx1"/>
                  </a:solidFill>
                  <a:prstDash val="solid"/>
                </a:ln>
                <a:solidFill>
                  <a:schemeClr val="accent2">
                    <a:lumMod val="75000"/>
                  </a:schemeClr>
                </a:solidFill>
                <a:effectLst>
                  <a:outerShdw blurRad="41275" dist="20320" dir="1800000" algn="tl" rotWithShape="0">
                    <a:srgbClr val="000000">
                      <a:alpha val="40000"/>
                    </a:srgbClr>
                  </a:outerShdw>
                </a:effectLst>
                <a:latin typeface="Arial" pitchFamily="34" charset="0"/>
                <a:cs typeface="Arial" pitchFamily="34" charset="0"/>
              </a:rPr>
              <a:t>Percentage Composition</a:t>
            </a:r>
            <a:endParaRPr lang="en-US" b="1" dirty="0">
              <a:ln w="12700">
                <a:solidFill>
                  <a:schemeClr val="tx1"/>
                </a:solidFill>
                <a:prstDash val="solid"/>
              </a:ln>
              <a:solidFill>
                <a:schemeClr val="accent2">
                  <a:lumMod val="7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descr="percentage.jpg"/>
          <p:cNvPicPr>
            <a:picLocks noChangeAspect="1"/>
          </p:cNvPicPr>
          <p:nvPr/>
        </p:nvPicPr>
        <p:blipFill>
          <a:blip r:embed="rId2" cstate="print"/>
          <a:stretch>
            <a:fillRect/>
          </a:stretch>
        </p:blipFill>
        <p:spPr>
          <a:xfrm>
            <a:off x="2438400" y="1600200"/>
            <a:ext cx="4610100" cy="4610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Percentage Composition</a:t>
            </a:r>
            <a:endParaRPr lang="en-US" b="1" dirty="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447800"/>
            <a:ext cx="8229600" cy="4678363"/>
          </a:xfrm>
        </p:spPr>
        <p:txBody>
          <a:bodyPr>
            <a:normAutofit/>
          </a:bodyPr>
          <a:lstStyle/>
          <a:p>
            <a:pPr marL="0" indent="0">
              <a:buNone/>
            </a:pPr>
            <a:r>
              <a:rPr lang="en-US" sz="2800" b="1" dirty="0" smtClean="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rPr>
              <a:t>The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percentage composition </a:t>
            </a:r>
            <a:r>
              <a:rPr lang="en-US" sz="2800" b="1" dirty="0" smtClean="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rPr>
              <a:t>of a compound indicates the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percentage mass </a:t>
            </a:r>
            <a:r>
              <a:rPr lang="en-US" sz="2800" b="1" dirty="0" smtClean="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rPr>
              <a:t>of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each element </a:t>
            </a:r>
            <a:r>
              <a:rPr lang="en-US" sz="2800" b="1" dirty="0" smtClean="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rPr>
              <a:t>in the compound. </a:t>
            </a:r>
          </a:p>
          <a:p>
            <a:pPr marL="0" indent="0">
              <a:buNone/>
            </a:pPr>
            <a:endParaRPr lang="en-US" sz="2800" b="1" dirty="0" smtClean="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endParaRPr>
          </a:p>
          <a:p>
            <a:pPr marL="0" indent="0">
              <a:buNone/>
            </a:pPr>
            <a:r>
              <a:rPr lang="en-US" sz="2800" b="1" dirty="0" smtClean="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rPr>
              <a:t>For example, the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percentage composition of water</a:t>
            </a:r>
            <a:r>
              <a:rPr lang="en-US" sz="2800" b="1" dirty="0" smtClean="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rPr>
              <a:t> shows what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percentage</a:t>
            </a:r>
            <a:r>
              <a:rPr lang="en-US" sz="2800" b="1" dirty="0" smtClean="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rPr>
              <a:t> of the mass of a water molecule is made up of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hydrogen</a:t>
            </a:r>
            <a:r>
              <a:rPr lang="en-US" sz="2800" b="1" dirty="0" smtClean="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rPr>
              <a:t> and what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percentage</a:t>
            </a:r>
            <a:r>
              <a:rPr lang="en-US" sz="2800" b="1" dirty="0" smtClean="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rPr>
              <a:t> of the mass is made up of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oxygen</a:t>
            </a:r>
            <a:r>
              <a:rPr lang="en-US" sz="2800" b="1" dirty="0" smtClean="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rPr>
              <a:t>.</a:t>
            </a:r>
            <a:endParaRPr lang="en-US" sz="2800" b="1" dirty="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533400"/>
          </a:xfrm>
        </p:spPr>
        <p:txBody>
          <a:bodyPr>
            <a:noAutofit/>
          </a:bodyPr>
          <a:lstStyle/>
          <a:p>
            <a:r>
              <a:rPr lang="en-US" sz="3200" b="1" u="sng"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Calculating Percentage Composition</a:t>
            </a:r>
            <a:endParaRPr lang="en-US" sz="3200" b="1" u="sng" dirty="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609600" y="1371600"/>
            <a:ext cx="8229600" cy="5105400"/>
          </a:xfrm>
        </p:spPr>
        <p:txBody>
          <a:bodyPr>
            <a:normAutofit/>
          </a:bodyPr>
          <a:lstStyle/>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To calculate the percentage composition of a compound, divide the mass that each element contributes to one mole of the compound by the molar mass of the entire compound.</a:t>
            </a:r>
          </a:p>
          <a:p>
            <a:pPr algn="l"/>
            <a:endPar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To calculate the percentage composition of a compound:</a:t>
            </a:r>
          </a:p>
          <a:p>
            <a:pPr algn="l"/>
            <a:endParaRPr lang="en-US" sz="2800" dirty="0" smtClean="0">
              <a:latin typeface="Arial" pitchFamily="34" charset="0"/>
              <a:cs typeface="Arial" pitchFamily="34" charset="0"/>
            </a:endParaRPr>
          </a:p>
          <a:p>
            <a:pPr algn="l"/>
            <a:r>
              <a:rPr lang="en-US" sz="2000" dirty="0" smtClean="0">
                <a:solidFill>
                  <a:schemeClr val="tx1"/>
                </a:solidFill>
                <a:latin typeface="Arial" pitchFamily="34" charset="0"/>
                <a:cs typeface="Arial" pitchFamily="34" charset="0"/>
              </a:rPr>
              <a:t>% by mass of element = </a:t>
            </a:r>
            <a:r>
              <a:rPr lang="en-US" sz="2000" u="sng" dirty="0" smtClean="0">
                <a:solidFill>
                  <a:srgbClr val="FF0000"/>
                </a:solidFill>
                <a:latin typeface="Arial" pitchFamily="34" charset="0"/>
                <a:cs typeface="Arial" pitchFamily="34" charset="0"/>
              </a:rPr>
              <a:t>total mass of element present in 1 mole</a:t>
            </a:r>
            <a:r>
              <a:rPr lang="en-US" sz="2000" dirty="0" smtClean="0">
                <a:solidFill>
                  <a:srgbClr val="FF0000"/>
                </a:solidFill>
                <a:latin typeface="Arial" pitchFamily="34" charset="0"/>
                <a:cs typeface="Arial" pitchFamily="34" charset="0"/>
              </a:rPr>
              <a:t> x 100</a:t>
            </a:r>
          </a:p>
          <a:p>
            <a:pPr algn="l"/>
            <a:r>
              <a:rPr lang="en-US" sz="2000" dirty="0" smtClean="0">
                <a:solidFill>
                  <a:srgbClr val="FF0000"/>
                </a:solidFill>
                <a:latin typeface="Arial" pitchFamily="34" charset="0"/>
                <a:cs typeface="Arial" pitchFamily="34" charset="0"/>
              </a:rPr>
              <a:t>                                                   molar mass of compound</a:t>
            </a:r>
            <a:endParaRPr lang="en-US" sz="20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1000"/>
                                        <p:tgtEl>
                                          <p:spTgt spid="3">
                                            <p:txEl>
                                              <p:pRg st="4" end="4"/>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heckerboard(across)">
                                      <p:cBhvr>
                                        <p:cTn id="2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1"/>
            <a:ext cx="7772400" cy="838200"/>
          </a:xfrm>
        </p:spPr>
        <p:txBody>
          <a:bodyPr/>
          <a:lstStyle/>
          <a:p>
            <a:r>
              <a:rPr lang="en-US" b="1" dirty="0" smtClean="0">
                <a:ln w="12700">
                  <a:solidFill>
                    <a:schemeClr val="tx1"/>
                  </a:solidFill>
                  <a:prstDash val="solid"/>
                </a:ln>
                <a:solidFill>
                  <a:schemeClr val="accent6">
                    <a:lumMod val="50000"/>
                  </a:schemeClr>
                </a:solidFill>
                <a:effectLst>
                  <a:outerShdw blurRad="41275" dist="20320" dir="1800000" algn="tl" rotWithShape="0">
                    <a:srgbClr val="000000">
                      <a:alpha val="40000"/>
                    </a:srgbClr>
                  </a:outerShdw>
                </a:effectLst>
                <a:latin typeface="Arial" pitchFamily="34" charset="0"/>
                <a:cs typeface="Arial" pitchFamily="34" charset="0"/>
              </a:rPr>
              <a:t>Example 1</a:t>
            </a:r>
            <a:endParaRPr lang="en-US" b="1" dirty="0">
              <a:ln w="12700">
                <a:solidFill>
                  <a:schemeClr val="tx1"/>
                </a:solidFill>
                <a:prstDash val="solid"/>
              </a:ln>
              <a:solidFill>
                <a:schemeClr val="accent6">
                  <a:lumMod val="50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609600" y="1143000"/>
            <a:ext cx="8077200" cy="5257800"/>
          </a:xfrm>
        </p:spPr>
        <p:txBody>
          <a:bodyPr>
            <a:normAutofit/>
          </a:bodyPr>
          <a:lstStyle/>
          <a:p>
            <a:pPr algn="l"/>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Calculate the percentage composition of H and O in H</a:t>
            </a:r>
            <a:r>
              <a:rPr lang="en-US" sz="2800" b="1" baseline="-25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2</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O.</a:t>
            </a:r>
          </a:p>
          <a:p>
            <a:pPr algn="l"/>
            <a:endPar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M(H</a:t>
            </a:r>
            <a:r>
              <a:rPr lang="en-US" sz="28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O) = (2x1) + 16 = 18gmol</a:t>
            </a:r>
            <a:r>
              <a:rPr lang="en-US" sz="28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-1</a:t>
            </a:r>
          </a:p>
          <a:p>
            <a:pPr algn="l"/>
            <a:endParaRPr lang="en-US" sz="28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%H = </a:t>
            </a:r>
            <a:r>
              <a:rPr lang="en-US" sz="2800" b="1" u="sng"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 </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x 100 =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11.11%</a:t>
            </a: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18 </a:t>
            </a:r>
          </a:p>
          <a:p>
            <a:pPr algn="l"/>
            <a:endPar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%O = </a:t>
            </a:r>
            <a:r>
              <a:rPr lang="en-US" sz="2800" b="1" u="sng"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16</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x 100 =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88.89%</a:t>
            </a: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18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20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2000"/>
                                        <p:tgtEl>
                                          <p:spTgt spid="3">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765175"/>
          </a:xfrm>
        </p:spPr>
        <p:txBody>
          <a:bodyPr/>
          <a:lstStyle/>
          <a:p>
            <a:r>
              <a:rPr lang="en-US" b="1" dirty="0" smtClean="0">
                <a:ln w="12700">
                  <a:solidFill>
                    <a:schemeClr val="tx1"/>
                  </a:solidFill>
                  <a:prstDash val="solid"/>
                </a:ln>
                <a:solidFill>
                  <a:schemeClr val="accent6">
                    <a:lumMod val="50000"/>
                  </a:schemeClr>
                </a:solidFill>
                <a:effectLst>
                  <a:outerShdw blurRad="41275" dist="20320" dir="1800000" algn="tl" rotWithShape="0">
                    <a:srgbClr val="000000">
                      <a:alpha val="40000"/>
                    </a:srgbClr>
                  </a:outerShdw>
                </a:effectLst>
                <a:latin typeface="Arial" pitchFamily="34" charset="0"/>
                <a:cs typeface="Arial" pitchFamily="34" charset="0"/>
              </a:rPr>
              <a:t>Example 2</a:t>
            </a:r>
            <a:endParaRPr lang="en-US" dirty="0"/>
          </a:p>
        </p:txBody>
      </p:sp>
      <p:sp>
        <p:nvSpPr>
          <p:cNvPr id="3" name="Subtitle 2"/>
          <p:cNvSpPr>
            <a:spLocks noGrp="1"/>
          </p:cNvSpPr>
          <p:nvPr>
            <p:ph type="subTitle" idx="1"/>
          </p:nvPr>
        </p:nvSpPr>
        <p:spPr>
          <a:xfrm>
            <a:off x="533400" y="1143000"/>
            <a:ext cx="8077200" cy="5257800"/>
          </a:xfrm>
        </p:spPr>
        <p:txBody>
          <a:bodyPr>
            <a:normAutofit fontScale="92500" lnSpcReduction="10000"/>
          </a:bodyPr>
          <a:lstStyle/>
          <a:p>
            <a:pPr algn="l"/>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Calculate the percentage of H</a:t>
            </a:r>
            <a:r>
              <a:rPr lang="en-US" b="1" baseline="-25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2</a:t>
            </a:r>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O in CuSO</a:t>
            </a:r>
            <a:r>
              <a:rPr lang="en-US" b="1" baseline="-25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4</a:t>
            </a:r>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.5H</a:t>
            </a:r>
            <a:r>
              <a:rPr lang="en-US" b="1" baseline="-25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2</a:t>
            </a:r>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O</a:t>
            </a:r>
          </a:p>
          <a:p>
            <a:pPr algn="l"/>
            <a:endParaRPr lang="en-US" dirty="0" smtClean="0"/>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M(CuSO</a:t>
            </a:r>
            <a:r>
              <a:rPr lang="en-US" sz="28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4</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.5H</a:t>
            </a:r>
            <a:r>
              <a:rPr lang="en-US" sz="28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O) = 160 + (5x18) </a:t>
            </a: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250gmol</a:t>
            </a:r>
            <a:r>
              <a:rPr lang="en-US" sz="28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-1</a:t>
            </a:r>
          </a:p>
          <a:p>
            <a:pPr algn="l"/>
            <a:endParaRPr lang="en-US" sz="28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M(H</a:t>
            </a:r>
            <a:r>
              <a:rPr lang="en-US" sz="28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O) = (2x1) + 16 </a:t>
            </a: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18gmol</a:t>
            </a:r>
            <a:r>
              <a:rPr lang="en-US" sz="28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-1</a:t>
            </a:r>
          </a:p>
          <a:p>
            <a:pPr algn="l"/>
            <a:endParaRPr lang="en-US" sz="2800" b="1" baseline="30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H</a:t>
            </a:r>
            <a:r>
              <a:rPr lang="en-US" sz="2800" b="1" baseline="-25000"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2</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O = </a:t>
            </a:r>
            <a:r>
              <a:rPr lang="en-US" sz="2800" b="1" u="sng"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5x18</a:t>
            </a: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x 100</a:t>
            </a: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250</a:t>
            </a:r>
          </a:p>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36.0%</a:t>
            </a:r>
          </a:p>
          <a:p>
            <a:pPr algn="l"/>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20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20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20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2000"/>
                                        <p:tgtEl>
                                          <p:spTgt spid="3">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458200" cy="765175"/>
          </a:xfrm>
        </p:spPr>
        <p:txBody>
          <a:bodyPr>
            <a:normAutofit fontScale="90000"/>
          </a:bodyPr>
          <a:lstStyle/>
          <a:p>
            <a:r>
              <a:rPr lang="en-US" b="1" dirty="0" smtClean="0">
                <a:ln w="12700">
                  <a:solidFill>
                    <a:schemeClr val="tx1"/>
                  </a:solidFill>
                  <a:prstDash val="solid"/>
                </a:ln>
                <a:solidFill>
                  <a:schemeClr val="accent6">
                    <a:lumMod val="50000"/>
                  </a:schemeClr>
                </a:solidFill>
                <a:effectLst>
                  <a:outerShdw blurRad="41275" dist="20320" dir="1800000" algn="tl" rotWithShape="0">
                    <a:srgbClr val="000000">
                      <a:alpha val="40000"/>
                    </a:srgbClr>
                  </a:outerShdw>
                </a:effectLst>
                <a:latin typeface="Arial" pitchFamily="34" charset="0"/>
                <a:cs typeface="Arial" pitchFamily="34" charset="0"/>
              </a:rPr>
              <a:t>Percent Composition Worksheets</a:t>
            </a:r>
            <a:endParaRPr lang="en-US" dirty="0"/>
          </a:p>
        </p:txBody>
      </p:sp>
      <p:sp>
        <p:nvSpPr>
          <p:cNvPr id="3" name="Subtitle 2"/>
          <p:cNvSpPr>
            <a:spLocks noGrp="1"/>
          </p:cNvSpPr>
          <p:nvPr>
            <p:ph type="subTitle" idx="1"/>
          </p:nvPr>
        </p:nvSpPr>
        <p:spPr>
          <a:xfrm>
            <a:off x="533400" y="4724400"/>
            <a:ext cx="8077200" cy="1905000"/>
          </a:xfrm>
        </p:spPr>
        <p:txBody>
          <a:bodyPr>
            <a:normAutofit/>
          </a:bodyPr>
          <a:lstStyle/>
          <a:p>
            <a:pPr algn="l">
              <a:buFont typeface="Arial" pitchFamily="34" charset="0"/>
              <a:buChar char="•"/>
            </a:pPr>
            <a:r>
              <a:rPr lang="en-US" dirty="0" smtClean="0"/>
              <a:t> </a:t>
            </a:r>
            <a:r>
              <a:rPr lang="en-US" b="1" dirty="0" smtClean="0">
                <a:solidFill>
                  <a:schemeClr val="tx1"/>
                </a:solidFill>
                <a:hlinkClick r:id="rId2" action="ppaction://hlinkfile"/>
              </a:rPr>
              <a:t>Worksheet 1</a:t>
            </a:r>
            <a:endParaRPr lang="en-US" b="1" dirty="0" smtClean="0">
              <a:solidFill>
                <a:schemeClr val="tx1"/>
              </a:solidFill>
            </a:endParaRPr>
          </a:p>
          <a:p>
            <a:pPr algn="l">
              <a:buFont typeface="Arial" pitchFamily="34" charset="0"/>
              <a:buChar char="•"/>
            </a:pPr>
            <a:endParaRPr lang="en-US" b="1" dirty="0" smtClean="0">
              <a:solidFill>
                <a:schemeClr val="tx1"/>
              </a:solidFill>
            </a:endParaRPr>
          </a:p>
          <a:p>
            <a:pPr algn="l">
              <a:buFont typeface="Arial" pitchFamily="34" charset="0"/>
              <a:buChar char="•"/>
            </a:pPr>
            <a:r>
              <a:rPr lang="en-US" b="1" dirty="0" smtClean="0">
                <a:solidFill>
                  <a:schemeClr val="tx1"/>
                </a:solidFill>
              </a:rPr>
              <a:t> </a:t>
            </a:r>
            <a:r>
              <a:rPr lang="en-US" b="1" dirty="0" smtClean="0">
                <a:solidFill>
                  <a:schemeClr val="tx1"/>
                </a:solidFill>
                <a:hlinkClick r:id="rId3" action="ppaction://hlinkfile"/>
              </a:rPr>
              <a:t>Worksheet 2</a:t>
            </a:r>
            <a:endParaRPr lang="en-US" b="1" dirty="0">
              <a:solidFill>
                <a:schemeClr val="tx1"/>
              </a:solidFill>
            </a:endParaRPr>
          </a:p>
        </p:txBody>
      </p:sp>
      <p:pic>
        <p:nvPicPr>
          <p:cNvPr id="4" name="Picture 3" descr="1.gif"/>
          <p:cNvPicPr>
            <a:picLocks noChangeAspect="1"/>
          </p:cNvPicPr>
          <p:nvPr/>
        </p:nvPicPr>
        <p:blipFill>
          <a:blip r:embed="rId4" cstate="print"/>
          <a:stretch>
            <a:fillRect/>
          </a:stretch>
        </p:blipFill>
        <p:spPr>
          <a:xfrm>
            <a:off x="2819400" y="1676400"/>
            <a:ext cx="2819400" cy="28194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688975"/>
          </a:xfrm>
        </p:spPr>
        <p:txBody>
          <a:bodyPr>
            <a:normAutofit/>
          </a:bodyPr>
          <a:lstStyle/>
          <a:p>
            <a:r>
              <a:rPr lang="en-US" sz="36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Empirical and Molecular Formula</a:t>
            </a:r>
            <a:endParaRPr lang="en-US" sz="3600" b="1" dirty="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533400" y="1143000"/>
            <a:ext cx="8153400" cy="5468112"/>
          </a:xfrm>
        </p:spPr>
        <p:txBody>
          <a:bodyPr>
            <a:normAutofit lnSpcReduction="10000"/>
          </a:bodyPr>
          <a:lstStyle/>
          <a:p>
            <a:pPr algn="l"/>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The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empirical formula</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is defined as the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ratio</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between the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atoms</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in a molecule or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ions</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in an ionic compound. We can generalize and state that the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subscripts</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of an empirical formula represent the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smallest whole number ratio </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of the atoms or ions in a compound.</a:t>
            </a:r>
          </a:p>
          <a:p>
            <a:pPr algn="l"/>
            <a:endPar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The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mole ratio </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between the elements is used to determine the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empirical formula</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which then gives us the atom or ion ratios. The mole ratios are obtained from the </a:t>
            </a:r>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percentage composition</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of each atom or ion in the compound.</a:t>
            </a:r>
            <a:endParaRPr lang="en-US" sz="2800" b="1"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8001000" cy="6095999"/>
          </a:xfrm>
        </p:spPr>
        <p:txBody>
          <a:bodyPr>
            <a:normAutofit/>
          </a:bodyPr>
          <a:lstStyle/>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The molecular formula of a compound represents the actual numbers of atoms of each element in a single molecule of that compound. The molecular formula could be the same as the empirical formula or some whole number multiple of the empirical formula. </a:t>
            </a:r>
            <a:b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b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
            </a:r>
            <a:b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br>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The formula of an ionic compound represents the smallest whole number ratio of ions that will result in a neutral compound. Therefore the formula of an ionic compound is the same as the empirical formula.</a:t>
            </a:r>
            <a:endParaRPr lang="en-US" sz="2800" b="1" dirty="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33400"/>
            <a:ext cx="7772400" cy="5715000"/>
          </a:xfrm>
        </p:spPr>
        <p:txBody>
          <a:bodyPr>
            <a:normAutofit/>
          </a:bodyPr>
          <a:lstStyle/>
          <a:p>
            <a:pPr algn="l"/>
            <a:r>
              <a:rPr lang="en-US" sz="28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If the empirical formula and the molar mass of the molecular formula are known, the molecular formula can be determined from the ratio between the molar mass of the molecular formula and the molar mass of the empirical formula.</a:t>
            </a:r>
            <a:endParaRPr lang="en-US" sz="2800" b="1" dirty="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
            <a:ext cx="7772400" cy="914400"/>
          </a:xfrm>
        </p:spPr>
        <p:txBody>
          <a:bodyPr>
            <a:normAutofit/>
          </a:bodyPr>
          <a:lstStyle/>
          <a:p>
            <a:r>
              <a:rPr lang="en-US" sz="32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Moles and Mass</a:t>
            </a:r>
            <a:endParaRPr lang="en-US" sz="3200" b="1" dirty="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762000" y="3048000"/>
            <a:ext cx="7696200" cy="3352800"/>
          </a:xfrm>
        </p:spPr>
        <p:txBody>
          <a:bodyPr>
            <a:normAutofit/>
          </a:bodyPr>
          <a:lstStyle/>
          <a:p>
            <a:pPr algn="l"/>
            <a:r>
              <a:rPr lang="en-US" sz="28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The molar mass gives us the relationship between the number of moles and the mass of an element or compound.</a:t>
            </a:r>
          </a:p>
          <a:p>
            <a:pPr algn="l"/>
            <a:endParaRPr lang="en-US" sz="28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8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We can use the molar mass to calculate the mass or number of moles of an element or compound.</a:t>
            </a:r>
            <a:endParaRPr lang="en-US" sz="2800" b="1" dirty="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5" name="Picture 4" descr="scale.png"/>
          <p:cNvPicPr>
            <a:picLocks noChangeAspect="1"/>
          </p:cNvPicPr>
          <p:nvPr/>
        </p:nvPicPr>
        <p:blipFill>
          <a:blip r:embed="rId2" cstate="print"/>
          <a:stretch>
            <a:fillRect/>
          </a:stretch>
        </p:blipFill>
        <p:spPr>
          <a:xfrm>
            <a:off x="3810000" y="1066801"/>
            <a:ext cx="1981200" cy="17533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b="1" dirty="0" smtClean="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rPr>
              <a:t>Examples of Empirical &amp; Molecular Formulae</a:t>
            </a:r>
            <a:endParaRPr lang="en-US" b="1" dirty="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endParaRPr>
          </a:p>
        </p:txBody>
      </p:sp>
      <p:graphicFrame>
        <p:nvGraphicFramePr>
          <p:cNvPr id="4" name="Table 3"/>
          <p:cNvGraphicFramePr>
            <a:graphicFrameLocks noGrp="1"/>
          </p:cNvGraphicFramePr>
          <p:nvPr/>
        </p:nvGraphicFramePr>
        <p:xfrm>
          <a:off x="1524000" y="1905000"/>
          <a:ext cx="6096000" cy="4143070"/>
        </p:xfrm>
        <a:graphic>
          <a:graphicData uri="http://schemas.openxmlformats.org/drawingml/2006/table">
            <a:tbl>
              <a:tblPr firstRow="1" bandRow="1">
                <a:tableStyleId>{5C22544A-7EE6-4342-B048-85BDC9FD1C3A}</a:tableStyleId>
              </a:tblPr>
              <a:tblGrid>
                <a:gridCol w="2032000"/>
                <a:gridCol w="2032000"/>
                <a:gridCol w="2032000"/>
              </a:tblGrid>
              <a:tr h="764209">
                <a:tc>
                  <a:txBody>
                    <a:bodyPr/>
                    <a:lstStyle/>
                    <a:p>
                      <a:r>
                        <a:rPr lang="en-US" sz="2800" dirty="0" smtClean="0">
                          <a:latin typeface="Arial" pitchFamily="34" charset="0"/>
                          <a:cs typeface="Arial" pitchFamily="34" charset="0"/>
                        </a:rPr>
                        <a:t>Empirical Formula</a:t>
                      </a:r>
                      <a:endParaRPr lang="en-US" sz="2800" dirty="0">
                        <a:latin typeface="Arial" pitchFamily="34" charset="0"/>
                        <a:cs typeface="Arial" pitchFamily="34" charset="0"/>
                      </a:endParaRPr>
                    </a:p>
                  </a:txBody>
                  <a:tcPr/>
                </a:tc>
                <a:tc>
                  <a:txBody>
                    <a:bodyPr/>
                    <a:lstStyle/>
                    <a:p>
                      <a:r>
                        <a:rPr lang="en-US" sz="2800" dirty="0" smtClean="0">
                          <a:latin typeface="Arial" pitchFamily="34" charset="0"/>
                          <a:cs typeface="Arial" pitchFamily="34" charset="0"/>
                        </a:rPr>
                        <a:t>Molecular Formula</a:t>
                      </a:r>
                      <a:endParaRPr lang="en-US" sz="2800" dirty="0">
                        <a:latin typeface="Arial" pitchFamily="34" charset="0"/>
                        <a:cs typeface="Arial" pitchFamily="34" charset="0"/>
                      </a:endParaRPr>
                    </a:p>
                  </a:txBody>
                  <a:tcPr/>
                </a:tc>
                <a:tc>
                  <a:txBody>
                    <a:bodyPr/>
                    <a:lstStyle/>
                    <a:p>
                      <a:r>
                        <a:rPr lang="en-US" sz="2800" dirty="0" smtClean="0">
                          <a:latin typeface="Arial" pitchFamily="34" charset="0"/>
                          <a:cs typeface="Arial" pitchFamily="34" charset="0"/>
                        </a:rPr>
                        <a:t>Name</a:t>
                      </a:r>
                      <a:endParaRPr lang="en-US" sz="2800" dirty="0">
                        <a:latin typeface="Arial" pitchFamily="34" charset="0"/>
                        <a:cs typeface="Arial" pitchFamily="34" charset="0"/>
                      </a:endParaRPr>
                    </a:p>
                  </a:txBody>
                  <a:tcPr/>
                </a:tc>
              </a:tr>
              <a:tr h="1096613">
                <a:tc>
                  <a:txBody>
                    <a:bodyPr/>
                    <a:lstStyle/>
                    <a:p>
                      <a:r>
                        <a:rPr lang="en-US" sz="2800" dirty="0" smtClean="0">
                          <a:latin typeface="Arial" pitchFamily="34" charset="0"/>
                          <a:cs typeface="Arial" pitchFamily="34" charset="0"/>
                        </a:rPr>
                        <a:t>CH</a:t>
                      </a:r>
                      <a:r>
                        <a:rPr lang="en-US" sz="2800" baseline="-25000" dirty="0" smtClean="0">
                          <a:latin typeface="Arial" pitchFamily="34" charset="0"/>
                          <a:cs typeface="Arial" pitchFamily="34" charset="0"/>
                        </a:rPr>
                        <a:t>2</a:t>
                      </a:r>
                      <a:endParaRPr lang="en-US" sz="2800" baseline="-25000" dirty="0">
                        <a:latin typeface="Arial" pitchFamily="34" charset="0"/>
                        <a:cs typeface="Arial" pitchFamily="34" charset="0"/>
                      </a:endParaRPr>
                    </a:p>
                  </a:txBody>
                  <a:tcPr/>
                </a:tc>
                <a:tc>
                  <a:txBody>
                    <a:bodyPr/>
                    <a:lstStyle/>
                    <a:p>
                      <a:r>
                        <a:rPr lang="en-US" sz="2800" dirty="0" smtClean="0">
                          <a:latin typeface="Arial" pitchFamily="34" charset="0"/>
                          <a:cs typeface="Arial" pitchFamily="34" charset="0"/>
                        </a:rPr>
                        <a:t>C</a:t>
                      </a:r>
                      <a:r>
                        <a:rPr lang="en-US" sz="2800" baseline="-25000" dirty="0" smtClean="0">
                          <a:latin typeface="Arial" pitchFamily="34" charset="0"/>
                          <a:cs typeface="Arial" pitchFamily="34" charset="0"/>
                        </a:rPr>
                        <a:t>2</a:t>
                      </a:r>
                      <a:r>
                        <a:rPr lang="en-US" sz="2800" dirty="0" smtClean="0">
                          <a:latin typeface="Arial" pitchFamily="34" charset="0"/>
                          <a:cs typeface="Arial" pitchFamily="34" charset="0"/>
                        </a:rPr>
                        <a:t>H</a:t>
                      </a:r>
                      <a:r>
                        <a:rPr lang="en-US" sz="2800" baseline="-25000" dirty="0" smtClean="0">
                          <a:latin typeface="Arial" pitchFamily="34" charset="0"/>
                          <a:cs typeface="Arial" pitchFamily="34" charset="0"/>
                        </a:rPr>
                        <a:t>4</a:t>
                      </a:r>
                      <a:endParaRPr lang="en-US" sz="2800" baseline="-25000" dirty="0">
                        <a:latin typeface="Arial" pitchFamily="34" charset="0"/>
                        <a:cs typeface="Arial" pitchFamily="34" charset="0"/>
                      </a:endParaRPr>
                    </a:p>
                  </a:txBody>
                  <a:tcPr/>
                </a:tc>
                <a:tc>
                  <a:txBody>
                    <a:bodyPr/>
                    <a:lstStyle/>
                    <a:p>
                      <a:r>
                        <a:rPr lang="en-US" sz="2800" dirty="0" err="1" smtClean="0">
                          <a:latin typeface="Arial" pitchFamily="34" charset="0"/>
                          <a:cs typeface="Arial" pitchFamily="34" charset="0"/>
                        </a:rPr>
                        <a:t>ethene</a:t>
                      </a:r>
                      <a:endParaRPr lang="en-US" sz="2800" dirty="0">
                        <a:latin typeface="Arial" pitchFamily="34" charset="0"/>
                        <a:cs typeface="Arial" pitchFamily="34" charset="0"/>
                      </a:endParaRPr>
                    </a:p>
                  </a:txBody>
                  <a:tcPr/>
                </a:tc>
              </a:tr>
              <a:tr h="764209">
                <a:tc>
                  <a:txBody>
                    <a:bodyPr/>
                    <a:lstStyle/>
                    <a:p>
                      <a:r>
                        <a:rPr lang="en-US" sz="2800" dirty="0" smtClean="0">
                          <a:latin typeface="Arial" pitchFamily="34" charset="0"/>
                          <a:cs typeface="Arial" pitchFamily="34" charset="0"/>
                        </a:rPr>
                        <a:t>CH</a:t>
                      </a:r>
                      <a:r>
                        <a:rPr lang="en-US" sz="2800" baseline="-25000" dirty="0" smtClean="0">
                          <a:latin typeface="Arial" pitchFamily="34" charset="0"/>
                          <a:cs typeface="Arial" pitchFamily="34" charset="0"/>
                        </a:rPr>
                        <a:t>2</a:t>
                      </a:r>
                      <a:r>
                        <a:rPr lang="en-US" sz="2800" dirty="0" smtClean="0">
                          <a:latin typeface="Arial" pitchFamily="34" charset="0"/>
                          <a:cs typeface="Arial" pitchFamily="34" charset="0"/>
                        </a:rPr>
                        <a:t>O</a:t>
                      </a:r>
                      <a:endParaRPr lang="en-US" sz="2800" dirty="0">
                        <a:latin typeface="Arial" pitchFamily="34" charset="0"/>
                        <a:cs typeface="Arial" pitchFamily="34" charset="0"/>
                      </a:endParaRPr>
                    </a:p>
                  </a:txBody>
                  <a:tcPr/>
                </a:tc>
                <a:tc>
                  <a:txBody>
                    <a:bodyPr/>
                    <a:lstStyle/>
                    <a:p>
                      <a:r>
                        <a:rPr lang="en-US" sz="2800" dirty="0" smtClean="0">
                          <a:latin typeface="Arial" pitchFamily="34" charset="0"/>
                          <a:cs typeface="Arial" pitchFamily="34" charset="0"/>
                        </a:rPr>
                        <a:t>C</a:t>
                      </a:r>
                      <a:r>
                        <a:rPr lang="en-US" sz="2800" baseline="-25000" dirty="0" smtClean="0">
                          <a:latin typeface="Arial" pitchFamily="34" charset="0"/>
                          <a:cs typeface="Arial" pitchFamily="34" charset="0"/>
                        </a:rPr>
                        <a:t>6</a:t>
                      </a:r>
                      <a:r>
                        <a:rPr lang="en-US" sz="2800" dirty="0" smtClean="0">
                          <a:latin typeface="Arial" pitchFamily="34" charset="0"/>
                          <a:cs typeface="Arial" pitchFamily="34" charset="0"/>
                        </a:rPr>
                        <a:t>H</a:t>
                      </a:r>
                      <a:r>
                        <a:rPr lang="en-US" sz="2800" baseline="-25000" dirty="0" smtClean="0">
                          <a:latin typeface="Arial" pitchFamily="34" charset="0"/>
                          <a:cs typeface="Arial" pitchFamily="34" charset="0"/>
                        </a:rPr>
                        <a:t>12</a:t>
                      </a:r>
                      <a:r>
                        <a:rPr lang="en-US" sz="2800" dirty="0" smtClean="0">
                          <a:latin typeface="Arial" pitchFamily="34" charset="0"/>
                          <a:cs typeface="Arial" pitchFamily="34" charset="0"/>
                        </a:rPr>
                        <a:t>O</a:t>
                      </a:r>
                      <a:r>
                        <a:rPr lang="en-US" sz="2800" baseline="-25000" dirty="0" smtClean="0">
                          <a:latin typeface="Arial" pitchFamily="34" charset="0"/>
                          <a:cs typeface="Arial" pitchFamily="34" charset="0"/>
                        </a:rPr>
                        <a:t>6</a:t>
                      </a:r>
                      <a:endParaRPr lang="en-US" sz="2800" baseline="-25000" dirty="0">
                        <a:latin typeface="Arial" pitchFamily="34" charset="0"/>
                        <a:cs typeface="Arial" pitchFamily="34" charset="0"/>
                      </a:endParaRPr>
                    </a:p>
                  </a:txBody>
                  <a:tcPr/>
                </a:tc>
                <a:tc>
                  <a:txBody>
                    <a:bodyPr/>
                    <a:lstStyle/>
                    <a:p>
                      <a:r>
                        <a:rPr lang="en-US" sz="2800" dirty="0" smtClean="0">
                          <a:latin typeface="Arial" pitchFamily="34" charset="0"/>
                          <a:cs typeface="Arial" pitchFamily="34" charset="0"/>
                        </a:rPr>
                        <a:t>glucose</a:t>
                      </a:r>
                      <a:endParaRPr lang="en-US" sz="2800" dirty="0">
                        <a:latin typeface="Arial" pitchFamily="34" charset="0"/>
                        <a:cs typeface="Arial" pitchFamily="34" charset="0"/>
                      </a:endParaRPr>
                    </a:p>
                  </a:txBody>
                  <a:tcPr/>
                </a:tc>
              </a:tr>
              <a:tr h="1337368">
                <a:tc>
                  <a:txBody>
                    <a:bodyPr/>
                    <a:lstStyle/>
                    <a:p>
                      <a:r>
                        <a:rPr lang="en-US" sz="2800" dirty="0" smtClean="0">
                          <a:latin typeface="Arial" pitchFamily="34" charset="0"/>
                          <a:cs typeface="Arial" pitchFamily="34" charset="0"/>
                        </a:rPr>
                        <a:t>NO</a:t>
                      </a:r>
                      <a:r>
                        <a:rPr lang="en-US" sz="2800" baseline="-25000" dirty="0" smtClean="0">
                          <a:latin typeface="Arial" pitchFamily="34" charset="0"/>
                          <a:cs typeface="Arial" pitchFamily="34" charset="0"/>
                        </a:rPr>
                        <a:t>2</a:t>
                      </a:r>
                      <a:endParaRPr lang="en-US" sz="2800" baseline="-25000" dirty="0">
                        <a:latin typeface="Arial" pitchFamily="34" charset="0"/>
                        <a:cs typeface="Arial" pitchFamily="34" charset="0"/>
                      </a:endParaRPr>
                    </a:p>
                  </a:txBody>
                  <a:tcPr/>
                </a:tc>
                <a:tc>
                  <a:txBody>
                    <a:bodyPr/>
                    <a:lstStyle/>
                    <a:p>
                      <a:r>
                        <a:rPr lang="en-US" sz="2800" dirty="0" smtClean="0">
                          <a:latin typeface="Arial" pitchFamily="34" charset="0"/>
                          <a:cs typeface="Arial" pitchFamily="34" charset="0"/>
                        </a:rPr>
                        <a:t>N</a:t>
                      </a:r>
                      <a:r>
                        <a:rPr lang="en-US" sz="2800" baseline="-25000" dirty="0" smtClean="0">
                          <a:latin typeface="Arial" pitchFamily="34" charset="0"/>
                          <a:cs typeface="Arial" pitchFamily="34" charset="0"/>
                        </a:rPr>
                        <a:t>2</a:t>
                      </a:r>
                      <a:r>
                        <a:rPr lang="en-US" sz="2800" dirty="0" smtClean="0">
                          <a:latin typeface="Arial" pitchFamily="34" charset="0"/>
                          <a:cs typeface="Arial" pitchFamily="34" charset="0"/>
                        </a:rPr>
                        <a:t>O</a:t>
                      </a:r>
                      <a:r>
                        <a:rPr lang="en-US" sz="2800" baseline="-25000" dirty="0" smtClean="0">
                          <a:latin typeface="Arial" pitchFamily="34" charset="0"/>
                          <a:cs typeface="Arial" pitchFamily="34" charset="0"/>
                        </a:rPr>
                        <a:t>4</a:t>
                      </a:r>
                      <a:endParaRPr lang="en-US" sz="2800" baseline="-25000" dirty="0">
                        <a:latin typeface="Arial" pitchFamily="34" charset="0"/>
                        <a:cs typeface="Arial" pitchFamily="34" charset="0"/>
                      </a:endParaRPr>
                    </a:p>
                  </a:txBody>
                  <a:tcPr/>
                </a:tc>
                <a:tc>
                  <a:txBody>
                    <a:bodyPr/>
                    <a:lstStyle/>
                    <a:p>
                      <a:r>
                        <a:rPr lang="en-US" sz="2800" dirty="0" err="1" smtClean="0">
                          <a:latin typeface="Arial" pitchFamily="34" charset="0"/>
                          <a:cs typeface="Arial" pitchFamily="34" charset="0"/>
                        </a:rPr>
                        <a:t>dinitrogen</a:t>
                      </a:r>
                      <a:r>
                        <a:rPr lang="en-US" sz="2800" baseline="0" dirty="0" smtClean="0">
                          <a:latin typeface="Arial" pitchFamily="34" charset="0"/>
                          <a:cs typeface="Arial" pitchFamily="34" charset="0"/>
                        </a:rPr>
                        <a:t> </a:t>
                      </a:r>
                      <a:r>
                        <a:rPr lang="en-US" sz="2800" baseline="0" dirty="0" err="1" smtClean="0">
                          <a:latin typeface="Arial" pitchFamily="34" charset="0"/>
                          <a:cs typeface="Arial" pitchFamily="34" charset="0"/>
                        </a:rPr>
                        <a:t>tetroxide</a:t>
                      </a:r>
                      <a:endParaRPr lang="en-US" sz="2800"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917575"/>
          </a:xfrm>
        </p:spPr>
        <p:txBody>
          <a:bodyPr>
            <a:normAutofit/>
          </a:bodyPr>
          <a:lstStyle/>
          <a:p>
            <a:r>
              <a:rPr lang="en-US" sz="4000"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Example 1</a:t>
            </a:r>
            <a:endParaRPr lang="en-US" sz="4000" b="1" dirty="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457200" y="1371600"/>
            <a:ext cx="8305800" cy="5257800"/>
          </a:xfrm>
        </p:spPr>
        <p:txBody>
          <a:bodyPr/>
          <a:lstStyle/>
          <a:p>
            <a:pPr algn="l"/>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A sample of a solid is decomposed and found to consist of 6.52g of potassium, 4.34g of chromium and 5.34g of oxygen. What is the empirical formula?</a:t>
            </a:r>
            <a:endParaRPr lang="en-US" b="1"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38200" y="762000"/>
          <a:ext cx="7543800" cy="4846320"/>
        </p:xfrm>
        <a:graphic>
          <a:graphicData uri="http://schemas.openxmlformats.org/drawingml/2006/table">
            <a:tbl>
              <a:tblPr firstRow="1" bandRow="1">
                <a:tableStyleId>{5C22544A-7EE6-4342-B048-85BDC9FD1C3A}</a:tableStyleId>
              </a:tblPr>
              <a:tblGrid>
                <a:gridCol w="1885950"/>
                <a:gridCol w="1885950"/>
                <a:gridCol w="1885950"/>
                <a:gridCol w="1885950"/>
              </a:tblGrid>
              <a:tr h="137160">
                <a:tc>
                  <a:txBody>
                    <a:bodyPr/>
                    <a:lstStyle/>
                    <a:p>
                      <a:endParaRPr lang="en-US" sz="2800" dirty="0">
                        <a:latin typeface="Arial" pitchFamily="34" charset="0"/>
                        <a:cs typeface="Arial" pitchFamily="34" charset="0"/>
                      </a:endParaRPr>
                    </a:p>
                  </a:txBody>
                  <a:tcPr/>
                </a:tc>
                <a:tc>
                  <a:txBody>
                    <a:bodyPr/>
                    <a:lstStyle/>
                    <a:p>
                      <a:r>
                        <a:rPr lang="en-US" sz="2800" dirty="0" smtClean="0">
                          <a:latin typeface="Arial" pitchFamily="34" charset="0"/>
                          <a:cs typeface="Arial" pitchFamily="34" charset="0"/>
                        </a:rPr>
                        <a:t>K</a:t>
                      </a:r>
                      <a:endParaRPr lang="en-US" sz="2800" dirty="0">
                        <a:latin typeface="Arial" pitchFamily="34" charset="0"/>
                        <a:cs typeface="Arial" pitchFamily="34" charset="0"/>
                      </a:endParaRPr>
                    </a:p>
                  </a:txBody>
                  <a:tcPr/>
                </a:tc>
                <a:tc>
                  <a:txBody>
                    <a:bodyPr/>
                    <a:lstStyle/>
                    <a:p>
                      <a:r>
                        <a:rPr lang="en-US" sz="2800" dirty="0" smtClean="0">
                          <a:latin typeface="Arial" pitchFamily="34" charset="0"/>
                          <a:cs typeface="Arial" pitchFamily="34" charset="0"/>
                        </a:rPr>
                        <a:t>Cr</a:t>
                      </a:r>
                      <a:endParaRPr lang="en-US" sz="2800" dirty="0">
                        <a:latin typeface="Arial" pitchFamily="34" charset="0"/>
                        <a:cs typeface="Arial" pitchFamily="34" charset="0"/>
                      </a:endParaRPr>
                    </a:p>
                  </a:txBody>
                  <a:tcPr/>
                </a:tc>
                <a:tc>
                  <a:txBody>
                    <a:bodyPr/>
                    <a:lstStyle/>
                    <a:p>
                      <a:r>
                        <a:rPr lang="en-US" sz="2800" dirty="0" smtClean="0">
                          <a:latin typeface="Arial" pitchFamily="34" charset="0"/>
                          <a:cs typeface="Arial" pitchFamily="34" charset="0"/>
                        </a:rPr>
                        <a:t>O</a:t>
                      </a:r>
                      <a:endParaRPr lang="en-US" sz="2800" dirty="0">
                        <a:latin typeface="Arial" pitchFamily="34" charset="0"/>
                        <a:cs typeface="Arial" pitchFamily="34" charset="0"/>
                      </a:endParaRPr>
                    </a:p>
                  </a:txBody>
                  <a:tcPr/>
                </a:tc>
              </a:tr>
              <a:tr h="370840">
                <a:tc>
                  <a:txBody>
                    <a:bodyPr/>
                    <a:lstStyle/>
                    <a:p>
                      <a:r>
                        <a:rPr lang="en-US" sz="2000" dirty="0" smtClean="0">
                          <a:latin typeface="Arial" pitchFamily="34" charset="0"/>
                          <a:cs typeface="Arial" pitchFamily="34" charset="0"/>
                        </a:rPr>
                        <a:t>mass</a:t>
                      </a:r>
                      <a:r>
                        <a:rPr lang="en-US" sz="2000" baseline="0" dirty="0" smtClean="0">
                          <a:latin typeface="Arial" pitchFamily="34" charset="0"/>
                          <a:cs typeface="Arial" pitchFamily="34" charset="0"/>
                        </a:rPr>
                        <a:t> (in grams)</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6.52</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4.34</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5.34</a:t>
                      </a:r>
                      <a:endParaRPr lang="en-US" sz="2000" dirty="0">
                        <a:latin typeface="Arial" pitchFamily="34" charset="0"/>
                        <a:cs typeface="Arial" pitchFamily="34" charset="0"/>
                      </a:endParaRPr>
                    </a:p>
                  </a:txBody>
                  <a:tcPr/>
                </a:tc>
              </a:tr>
              <a:tr h="370840">
                <a:tc>
                  <a:txBody>
                    <a:bodyPr/>
                    <a:lstStyle/>
                    <a:p>
                      <a:r>
                        <a:rPr lang="en-US" sz="2000" dirty="0" smtClean="0">
                          <a:latin typeface="Arial" pitchFamily="34" charset="0"/>
                          <a:cs typeface="Arial" pitchFamily="34" charset="0"/>
                        </a:rPr>
                        <a:t>molar mass (in gmol</a:t>
                      </a:r>
                      <a:r>
                        <a:rPr lang="en-US" sz="2000" baseline="30000" dirty="0" smtClean="0">
                          <a:latin typeface="Arial" pitchFamily="34" charset="0"/>
                          <a:cs typeface="Arial" pitchFamily="34" charset="0"/>
                        </a:rPr>
                        <a:t>-1</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39</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52</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16</a:t>
                      </a:r>
                      <a:endParaRPr lang="en-US" sz="2000" dirty="0">
                        <a:latin typeface="Arial" pitchFamily="34" charset="0"/>
                        <a:cs typeface="Arial" pitchFamily="34" charset="0"/>
                      </a:endParaRPr>
                    </a:p>
                  </a:txBody>
                  <a:tcPr/>
                </a:tc>
              </a:tr>
              <a:tr h="370840">
                <a:tc>
                  <a:txBody>
                    <a:bodyPr/>
                    <a:lstStyle/>
                    <a:p>
                      <a:r>
                        <a:rPr lang="en-US" sz="2000" dirty="0" smtClean="0">
                          <a:latin typeface="Arial" pitchFamily="34" charset="0"/>
                          <a:cs typeface="Arial" pitchFamily="34" charset="0"/>
                        </a:rPr>
                        <a:t>number of</a:t>
                      </a:r>
                      <a:r>
                        <a:rPr lang="en-US" sz="2000" baseline="0" dirty="0" smtClean="0">
                          <a:latin typeface="Arial" pitchFamily="34" charset="0"/>
                          <a:cs typeface="Arial" pitchFamily="34" charset="0"/>
                        </a:rPr>
                        <a:t> moles</a:t>
                      </a:r>
                      <a:endParaRPr lang="en-US" sz="2000" dirty="0">
                        <a:latin typeface="Arial" pitchFamily="34" charset="0"/>
                        <a:cs typeface="Arial" pitchFamily="34" charset="0"/>
                      </a:endParaRPr>
                    </a:p>
                  </a:txBody>
                  <a:tcPr/>
                </a:tc>
                <a:tc>
                  <a:txBody>
                    <a:bodyPr/>
                    <a:lstStyle/>
                    <a:p>
                      <a:r>
                        <a:rPr lang="en-US" sz="2000" u="sng" dirty="0" smtClean="0">
                          <a:latin typeface="Arial" pitchFamily="34" charset="0"/>
                          <a:cs typeface="Arial" pitchFamily="34" charset="0"/>
                        </a:rPr>
                        <a:t>6.52</a:t>
                      </a:r>
                      <a:r>
                        <a:rPr lang="en-US" sz="2000" dirty="0" smtClean="0">
                          <a:latin typeface="Arial" pitchFamily="34" charset="0"/>
                          <a:cs typeface="Arial" pitchFamily="34" charset="0"/>
                        </a:rPr>
                        <a:t>  = 0.167</a:t>
                      </a:r>
                    </a:p>
                    <a:p>
                      <a:r>
                        <a:rPr lang="en-US" sz="2000" dirty="0" smtClean="0">
                          <a:latin typeface="Arial" pitchFamily="34" charset="0"/>
                          <a:cs typeface="Arial" pitchFamily="34" charset="0"/>
                        </a:rPr>
                        <a:t>  39</a:t>
                      </a:r>
                      <a:endParaRPr lang="en-US" sz="2000" dirty="0">
                        <a:latin typeface="Arial" pitchFamily="34" charset="0"/>
                        <a:cs typeface="Arial" pitchFamily="34" charset="0"/>
                      </a:endParaRPr>
                    </a:p>
                  </a:txBody>
                  <a:tcPr/>
                </a:tc>
                <a:tc>
                  <a:txBody>
                    <a:bodyPr/>
                    <a:lstStyle/>
                    <a:p>
                      <a:r>
                        <a:rPr lang="en-US" sz="2000" u="sng" dirty="0" smtClean="0">
                          <a:latin typeface="Arial" pitchFamily="34" charset="0"/>
                          <a:cs typeface="Arial" pitchFamily="34" charset="0"/>
                        </a:rPr>
                        <a:t>4.34</a:t>
                      </a:r>
                      <a:r>
                        <a:rPr lang="en-US" sz="2000" dirty="0" smtClean="0">
                          <a:latin typeface="Arial" pitchFamily="34" charset="0"/>
                          <a:cs typeface="Arial" pitchFamily="34" charset="0"/>
                        </a:rPr>
                        <a:t>   = 0.083</a:t>
                      </a:r>
                    </a:p>
                    <a:p>
                      <a:r>
                        <a:rPr lang="en-US" sz="2000" dirty="0" smtClean="0">
                          <a:latin typeface="Arial" pitchFamily="34" charset="0"/>
                          <a:cs typeface="Arial" pitchFamily="34" charset="0"/>
                        </a:rPr>
                        <a:t>  52 </a:t>
                      </a:r>
                      <a:endParaRPr lang="en-US" sz="2000" dirty="0">
                        <a:latin typeface="Arial" pitchFamily="34" charset="0"/>
                        <a:cs typeface="Arial" pitchFamily="34" charset="0"/>
                      </a:endParaRPr>
                    </a:p>
                  </a:txBody>
                  <a:tcPr/>
                </a:tc>
                <a:tc>
                  <a:txBody>
                    <a:bodyPr/>
                    <a:lstStyle/>
                    <a:p>
                      <a:r>
                        <a:rPr lang="en-US" sz="2000" u="sng" dirty="0" smtClean="0">
                          <a:latin typeface="Arial" pitchFamily="34" charset="0"/>
                          <a:cs typeface="Arial" pitchFamily="34" charset="0"/>
                        </a:rPr>
                        <a:t>5.34</a:t>
                      </a:r>
                      <a:r>
                        <a:rPr lang="en-US" sz="2000" dirty="0" smtClean="0">
                          <a:latin typeface="Arial" pitchFamily="34" charset="0"/>
                          <a:cs typeface="Arial" pitchFamily="34" charset="0"/>
                        </a:rPr>
                        <a:t>  = 0.333</a:t>
                      </a:r>
                    </a:p>
                    <a:p>
                      <a:r>
                        <a:rPr lang="en-US" sz="2000" dirty="0" smtClean="0">
                          <a:latin typeface="Arial" pitchFamily="34" charset="0"/>
                          <a:cs typeface="Arial" pitchFamily="34" charset="0"/>
                        </a:rPr>
                        <a:t>  16</a:t>
                      </a:r>
                      <a:endParaRPr lang="en-US" sz="2000" dirty="0">
                        <a:latin typeface="Arial" pitchFamily="34" charset="0"/>
                        <a:cs typeface="Arial" pitchFamily="34" charset="0"/>
                      </a:endParaRPr>
                    </a:p>
                  </a:txBody>
                  <a:tcPr/>
                </a:tc>
              </a:tr>
              <a:tr h="1493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Arial" pitchFamily="34" charset="0"/>
                          <a:ea typeface="+mn-ea"/>
                          <a:cs typeface="Arial" pitchFamily="34" charset="0"/>
                        </a:rPr>
                        <a:t>÷ by smallest number to get whole number ratio, i.e.</a:t>
                      </a:r>
                      <a:r>
                        <a:rPr lang="en-US" sz="2000" kern="1200" baseline="0" dirty="0" smtClean="0">
                          <a:solidFill>
                            <a:schemeClr val="dk1"/>
                          </a:solidFill>
                          <a:latin typeface="Arial" pitchFamily="34" charset="0"/>
                          <a:ea typeface="+mn-ea"/>
                          <a:cs typeface="Arial" pitchFamily="34" charset="0"/>
                        </a:rPr>
                        <a:t> </a:t>
                      </a:r>
                      <a:r>
                        <a:rPr lang="en-US" sz="2000" kern="1200" dirty="0" smtClean="0">
                          <a:solidFill>
                            <a:schemeClr val="dk1"/>
                          </a:solidFill>
                          <a:latin typeface="Arial" pitchFamily="34" charset="0"/>
                          <a:ea typeface="+mn-ea"/>
                          <a:cs typeface="Arial" pitchFamily="34" charset="0"/>
                        </a:rPr>
                        <a:t>÷ 0.083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kern="1200" dirty="0" smtClean="0">
                        <a:solidFill>
                          <a:schemeClr val="dk1"/>
                        </a:solidFill>
                        <a:latin typeface="Arial" pitchFamily="34" charset="0"/>
                        <a:ea typeface="+mn-ea"/>
                        <a:cs typeface="Arial" pitchFamily="34" charset="0"/>
                      </a:endParaRPr>
                    </a:p>
                    <a:p>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2</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1</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4</a:t>
                      </a:r>
                      <a:endParaRPr lang="en-US" sz="2000" dirty="0">
                        <a:latin typeface="Arial" pitchFamily="34" charset="0"/>
                        <a:cs typeface="Arial" pitchFamily="34" charset="0"/>
                      </a:endParaRPr>
                    </a:p>
                  </a:txBody>
                  <a:tcPr/>
                </a:tc>
              </a:tr>
            </a:tbl>
          </a:graphicData>
        </a:graphic>
      </p:graphicFrame>
      <p:sp>
        <p:nvSpPr>
          <p:cNvPr id="6" name="TextBox 5"/>
          <p:cNvSpPr txBox="1"/>
          <p:nvPr/>
        </p:nvSpPr>
        <p:spPr>
          <a:xfrm>
            <a:off x="1219200" y="228600"/>
            <a:ext cx="1711698" cy="523220"/>
          </a:xfrm>
          <a:prstGeom prst="rect">
            <a:avLst/>
          </a:prstGeom>
          <a:noFill/>
        </p:spPr>
        <p:txBody>
          <a:bodyPr wrap="square" rtlCol="0">
            <a:spAutoFit/>
          </a:bodyPr>
          <a:lstStyle/>
          <a:p>
            <a:r>
              <a:rPr lang="en-US" sz="28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Answer</a:t>
            </a:r>
            <a:endParaRPr lang="en-US" sz="2800" b="1" dirty="0">
              <a:ln w="12700">
                <a:solidFill>
                  <a:schemeClr val="tx1"/>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7" name="TextBox 6"/>
          <p:cNvSpPr txBox="1"/>
          <p:nvPr/>
        </p:nvSpPr>
        <p:spPr>
          <a:xfrm>
            <a:off x="914400" y="5867400"/>
            <a:ext cx="5267789" cy="523220"/>
          </a:xfrm>
          <a:prstGeom prst="rect">
            <a:avLst/>
          </a:prstGeom>
          <a:noFill/>
        </p:spPr>
        <p:txBody>
          <a:bodyPr wrap="none" rtlCol="0">
            <a:spAutoFit/>
          </a:bodyPr>
          <a:lstStyle/>
          <a:p>
            <a:r>
              <a:rPr lang="en-US" sz="2800" dirty="0" smtClean="0">
                <a:solidFill>
                  <a:srgbClr val="FF0000"/>
                </a:solidFill>
                <a:latin typeface="Arial" pitchFamily="34" charset="0"/>
                <a:cs typeface="Arial" pitchFamily="34" charset="0"/>
              </a:rPr>
              <a:t>The empirical formula is K</a:t>
            </a:r>
            <a:r>
              <a:rPr lang="en-US" sz="2800" baseline="-25000" dirty="0" smtClean="0">
                <a:solidFill>
                  <a:srgbClr val="FF0000"/>
                </a:solidFill>
                <a:latin typeface="Arial" pitchFamily="34" charset="0"/>
                <a:cs typeface="Arial" pitchFamily="34" charset="0"/>
              </a:rPr>
              <a:t>2</a:t>
            </a:r>
            <a:r>
              <a:rPr lang="en-US" sz="2800" dirty="0" smtClean="0">
                <a:solidFill>
                  <a:srgbClr val="FF0000"/>
                </a:solidFill>
                <a:latin typeface="Arial" pitchFamily="34" charset="0"/>
                <a:cs typeface="Arial" pitchFamily="34" charset="0"/>
              </a:rPr>
              <a:t>CrO</a:t>
            </a:r>
            <a:r>
              <a:rPr lang="en-US" sz="2800" baseline="-25000" dirty="0" smtClean="0">
                <a:solidFill>
                  <a:srgbClr val="FF0000"/>
                </a:solidFill>
                <a:latin typeface="Arial" pitchFamily="34" charset="0"/>
                <a:cs typeface="Arial" pitchFamily="34" charset="0"/>
              </a:rPr>
              <a:t>4</a:t>
            </a:r>
            <a:endParaRPr lang="en-US" sz="2800" baseline="-250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0"/>
            <a:ext cx="7772400" cy="765175"/>
          </a:xfrm>
        </p:spPr>
        <p:txBody>
          <a:bodyPr/>
          <a:lstStyle/>
          <a:p>
            <a:r>
              <a:rPr lang="en-US"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Example 2</a:t>
            </a:r>
            <a:endParaRPr lang="en-US" dirty="0"/>
          </a:p>
        </p:txBody>
      </p:sp>
      <p:sp>
        <p:nvSpPr>
          <p:cNvPr id="3" name="Subtitle 2"/>
          <p:cNvSpPr>
            <a:spLocks noGrp="1"/>
          </p:cNvSpPr>
          <p:nvPr>
            <p:ph type="subTitle" idx="1"/>
          </p:nvPr>
        </p:nvSpPr>
        <p:spPr>
          <a:xfrm>
            <a:off x="762000" y="1295400"/>
            <a:ext cx="7696200" cy="5105400"/>
          </a:xfrm>
        </p:spPr>
        <p:txBody>
          <a:bodyPr/>
          <a:lstStyle/>
          <a:p>
            <a:pPr algn="l"/>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Glucose is a sugar that is metabolised by the body to produce energy. Glucose is composed of hydrogen, carbon and oxygen. The percentage composition is 40% C, 6.7% H and 53.3% O. The molar mass of glucose is 180gmol</a:t>
            </a:r>
            <a:r>
              <a:rPr lang="en-US" b="1" baseline="30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-1</a:t>
            </a:r>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Calculate the </a:t>
            </a:r>
            <a:r>
              <a:rPr lang="en-US" b="1" dirty="0" err="1"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empircal</a:t>
            </a:r>
            <a:r>
              <a:rPr lang="en-US" b="1"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 and </a:t>
            </a:r>
            <a:r>
              <a:rPr lang="en-US"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molecular formula</a:t>
            </a:r>
            <a:r>
              <a:rPr lang="en-US" dirty="0" smtClean="0"/>
              <a: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pPr algn="l"/>
            <a:r>
              <a:rPr lang="en-US" dirty="0" smtClean="0"/>
              <a:t>Answer</a:t>
            </a:r>
            <a:endParaRPr lang="en-US" dirty="0"/>
          </a:p>
        </p:txBody>
      </p:sp>
      <p:graphicFrame>
        <p:nvGraphicFramePr>
          <p:cNvPr id="4" name="Content Placeholder 3"/>
          <p:cNvGraphicFramePr>
            <a:graphicFrameLocks noGrp="1"/>
          </p:cNvGraphicFramePr>
          <p:nvPr>
            <p:ph idx="1"/>
          </p:nvPr>
        </p:nvGraphicFramePr>
        <p:xfrm>
          <a:off x="457200" y="838200"/>
          <a:ext cx="8229600" cy="34848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dirty="0"/>
                    </a:p>
                  </a:txBody>
                  <a:tcPr/>
                </a:tc>
                <a:tc>
                  <a:txBody>
                    <a:bodyPr/>
                    <a:lstStyle/>
                    <a:p>
                      <a:r>
                        <a:rPr lang="en-US" dirty="0" smtClean="0"/>
                        <a:t>C</a:t>
                      </a:r>
                      <a:endParaRPr lang="en-US" dirty="0"/>
                    </a:p>
                  </a:txBody>
                  <a:tcPr/>
                </a:tc>
                <a:tc>
                  <a:txBody>
                    <a:bodyPr/>
                    <a:lstStyle/>
                    <a:p>
                      <a:r>
                        <a:rPr lang="en-US" dirty="0" smtClean="0"/>
                        <a:t>H</a:t>
                      </a:r>
                      <a:endParaRPr lang="en-US" dirty="0"/>
                    </a:p>
                  </a:txBody>
                  <a:tcPr/>
                </a:tc>
                <a:tc>
                  <a:txBody>
                    <a:bodyPr/>
                    <a:lstStyle/>
                    <a:p>
                      <a:r>
                        <a:rPr lang="en-US" dirty="0" smtClean="0"/>
                        <a:t>O</a:t>
                      </a:r>
                      <a:endParaRPr lang="en-US" dirty="0"/>
                    </a:p>
                  </a:txBody>
                  <a:tcPr/>
                </a:tc>
              </a:tr>
              <a:tr h="370840">
                <a:tc>
                  <a:txBody>
                    <a:bodyPr/>
                    <a:lstStyle/>
                    <a:p>
                      <a:r>
                        <a:rPr lang="en-US" sz="1800" dirty="0" smtClean="0">
                          <a:latin typeface="Arial" pitchFamily="34" charset="0"/>
                          <a:cs typeface="Arial" pitchFamily="34" charset="0"/>
                        </a:rPr>
                        <a:t>mass</a:t>
                      </a:r>
                      <a:r>
                        <a:rPr lang="en-US" sz="1800" baseline="0" dirty="0" smtClean="0">
                          <a:latin typeface="Arial" pitchFamily="34" charset="0"/>
                          <a:cs typeface="Arial" pitchFamily="34" charset="0"/>
                        </a:rPr>
                        <a:t> (in grams)</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40</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6.7</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53.3</a:t>
                      </a:r>
                      <a:endParaRPr lang="en-US" sz="1800" dirty="0">
                        <a:latin typeface="Arial" pitchFamily="34" charset="0"/>
                        <a:cs typeface="Arial" pitchFamily="34" charset="0"/>
                      </a:endParaRPr>
                    </a:p>
                  </a:txBody>
                  <a:tcPr/>
                </a:tc>
              </a:tr>
              <a:tr h="370840">
                <a:tc>
                  <a:txBody>
                    <a:bodyPr/>
                    <a:lstStyle/>
                    <a:p>
                      <a:r>
                        <a:rPr lang="en-US" sz="1800" dirty="0" smtClean="0">
                          <a:latin typeface="Arial" pitchFamily="34" charset="0"/>
                          <a:cs typeface="Arial" pitchFamily="34" charset="0"/>
                        </a:rPr>
                        <a:t>molar mass (in gmol</a:t>
                      </a:r>
                      <a:r>
                        <a:rPr lang="en-US" sz="1800" baseline="30000" dirty="0" smtClean="0">
                          <a:latin typeface="Arial" pitchFamily="34" charset="0"/>
                          <a:cs typeface="Arial" pitchFamily="34" charset="0"/>
                        </a:rPr>
                        <a:t>-1</a:t>
                      </a:r>
                      <a:r>
                        <a:rPr lang="en-US" sz="1800" dirty="0" smtClean="0">
                          <a:latin typeface="Arial" pitchFamily="34" charset="0"/>
                          <a:cs typeface="Arial" pitchFamily="34" charset="0"/>
                        </a:rPr>
                        <a:t>)</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12</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1</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16</a:t>
                      </a:r>
                      <a:endParaRPr lang="en-US" sz="1800" dirty="0">
                        <a:latin typeface="Arial" pitchFamily="34" charset="0"/>
                        <a:cs typeface="Arial" pitchFamily="34" charset="0"/>
                      </a:endParaRPr>
                    </a:p>
                  </a:txBody>
                  <a:tcPr/>
                </a:tc>
              </a:tr>
              <a:tr h="370840">
                <a:tc>
                  <a:txBody>
                    <a:bodyPr/>
                    <a:lstStyle/>
                    <a:p>
                      <a:r>
                        <a:rPr lang="en-US" sz="1800" dirty="0" smtClean="0">
                          <a:latin typeface="Arial" pitchFamily="34" charset="0"/>
                          <a:cs typeface="Arial" pitchFamily="34" charset="0"/>
                        </a:rPr>
                        <a:t>number of</a:t>
                      </a:r>
                      <a:r>
                        <a:rPr lang="en-US" sz="1800" baseline="0" dirty="0" smtClean="0">
                          <a:latin typeface="Arial" pitchFamily="34" charset="0"/>
                          <a:cs typeface="Arial" pitchFamily="34" charset="0"/>
                        </a:rPr>
                        <a:t> moles</a:t>
                      </a:r>
                      <a:endParaRPr lang="en-US" sz="1800" dirty="0">
                        <a:latin typeface="Arial" pitchFamily="34" charset="0"/>
                        <a:cs typeface="Arial" pitchFamily="34" charset="0"/>
                      </a:endParaRPr>
                    </a:p>
                  </a:txBody>
                  <a:tcPr/>
                </a:tc>
                <a:tc>
                  <a:txBody>
                    <a:bodyPr/>
                    <a:lstStyle/>
                    <a:p>
                      <a:r>
                        <a:rPr lang="en-US" sz="1800" u="none" dirty="0" smtClean="0">
                          <a:latin typeface="Arial" pitchFamily="34" charset="0"/>
                          <a:cs typeface="Arial" pitchFamily="34" charset="0"/>
                        </a:rPr>
                        <a:t>  </a:t>
                      </a:r>
                      <a:r>
                        <a:rPr lang="en-US" sz="1800" u="sng" dirty="0" smtClean="0">
                          <a:latin typeface="Arial" pitchFamily="34" charset="0"/>
                          <a:cs typeface="Arial" pitchFamily="34" charset="0"/>
                        </a:rPr>
                        <a:t>40</a:t>
                      </a:r>
                      <a:r>
                        <a:rPr lang="en-US" sz="1800" dirty="0" smtClean="0">
                          <a:latin typeface="Arial" pitchFamily="34" charset="0"/>
                          <a:cs typeface="Arial" pitchFamily="34" charset="0"/>
                        </a:rPr>
                        <a:t>  = 3.3</a:t>
                      </a:r>
                    </a:p>
                    <a:p>
                      <a:r>
                        <a:rPr lang="en-US" sz="1800" dirty="0" smtClean="0">
                          <a:latin typeface="Arial" pitchFamily="34" charset="0"/>
                          <a:cs typeface="Arial" pitchFamily="34" charset="0"/>
                        </a:rPr>
                        <a:t>  12</a:t>
                      </a:r>
                      <a:endParaRPr lang="en-US" sz="1800" dirty="0">
                        <a:latin typeface="Arial" pitchFamily="34" charset="0"/>
                        <a:cs typeface="Arial" pitchFamily="34" charset="0"/>
                      </a:endParaRPr>
                    </a:p>
                  </a:txBody>
                  <a:tcPr/>
                </a:tc>
                <a:tc>
                  <a:txBody>
                    <a:bodyPr/>
                    <a:lstStyle/>
                    <a:p>
                      <a:r>
                        <a:rPr lang="en-US" sz="1800" u="sng" dirty="0" smtClean="0">
                          <a:latin typeface="Arial" pitchFamily="34" charset="0"/>
                          <a:cs typeface="Arial" pitchFamily="34" charset="0"/>
                        </a:rPr>
                        <a:t>6.7</a:t>
                      </a:r>
                      <a:r>
                        <a:rPr lang="en-US" sz="1800" dirty="0" smtClean="0">
                          <a:latin typeface="Arial" pitchFamily="34" charset="0"/>
                          <a:cs typeface="Arial" pitchFamily="34" charset="0"/>
                        </a:rPr>
                        <a:t>   = 6.7</a:t>
                      </a:r>
                    </a:p>
                    <a:p>
                      <a:r>
                        <a:rPr lang="en-US" sz="1800" dirty="0" smtClean="0">
                          <a:latin typeface="Arial" pitchFamily="34" charset="0"/>
                          <a:cs typeface="Arial" pitchFamily="34" charset="0"/>
                        </a:rPr>
                        <a:t> 1 </a:t>
                      </a:r>
                      <a:endParaRPr lang="en-US" sz="1800" dirty="0">
                        <a:latin typeface="Arial" pitchFamily="34" charset="0"/>
                        <a:cs typeface="Arial" pitchFamily="34" charset="0"/>
                      </a:endParaRPr>
                    </a:p>
                  </a:txBody>
                  <a:tcPr/>
                </a:tc>
                <a:tc>
                  <a:txBody>
                    <a:bodyPr/>
                    <a:lstStyle/>
                    <a:p>
                      <a:r>
                        <a:rPr lang="en-US" sz="1800" u="sng" dirty="0" smtClean="0">
                          <a:latin typeface="Arial" pitchFamily="34" charset="0"/>
                          <a:cs typeface="Arial" pitchFamily="34" charset="0"/>
                        </a:rPr>
                        <a:t>53.3</a:t>
                      </a:r>
                      <a:r>
                        <a:rPr lang="en-US" sz="1800" dirty="0" smtClean="0">
                          <a:latin typeface="Arial" pitchFamily="34" charset="0"/>
                          <a:cs typeface="Arial" pitchFamily="34" charset="0"/>
                        </a:rPr>
                        <a:t>  = 3.3</a:t>
                      </a:r>
                    </a:p>
                    <a:p>
                      <a:r>
                        <a:rPr lang="en-US" sz="1800" dirty="0" smtClean="0">
                          <a:latin typeface="Arial" pitchFamily="34" charset="0"/>
                          <a:cs typeface="Arial" pitchFamily="34" charset="0"/>
                        </a:rPr>
                        <a:t>  16</a:t>
                      </a:r>
                      <a:endParaRPr lang="en-US" sz="1800" dirty="0">
                        <a:latin typeface="Arial" pitchFamily="34" charset="0"/>
                        <a:cs typeface="Arial"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Arial" pitchFamily="34" charset="0"/>
                          <a:ea typeface="+mn-ea"/>
                          <a:cs typeface="Arial" pitchFamily="34" charset="0"/>
                        </a:rPr>
                        <a:t>÷ by smallest number to get whole number ratio, i.e.</a:t>
                      </a:r>
                      <a:r>
                        <a:rPr lang="en-US" sz="1800" kern="1200" baseline="0" dirty="0" smtClean="0">
                          <a:solidFill>
                            <a:schemeClr val="dk1"/>
                          </a:solidFill>
                          <a:latin typeface="Arial" pitchFamily="34" charset="0"/>
                          <a:ea typeface="+mn-ea"/>
                          <a:cs typeface="Arial" pitchFamily="34" charset="0"/>
                        </a:rPr>
                        <a:t> </a:t>
                      </a:r>
                      <a:r>
                        <a:rPr lang="en-US" sz="1800" kern="1200" dirty="0" smtClean="0">
                          <a:solidFill>
                            <a:schemeClr val="dk1"/>
                          </a:solidFill>
                          <a:latin typeface="Arial" pitchFamily="34" charset="0"/>
                          <a:ea typeface="+mn-ea"/>
                          <a:cs typeface="Arial" pitchFamily="34" charset="0"/>
                        </a:rPr>
                        <a:t>÷ 0.083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Arial" pitchFamily="34" charset="0"/>
                        <a:ea typeface="+mn-ea"/>
                        <a:cs typeface="Arial" pitchFamily="34" charset="0"/>
                      </a:endParaRPr>
                    </a:p>
                  </a:txBody>
                  <a:tcPr/>
                </a:tc>
                <a:tc>
                  <a:txBody>
                    <a:bodyPr/>
                    <a:lstStyle/>
                    <a:p>
                      <a:r>
                        <a:rPr lang="en-US" sz="1800" dirty="0" smtClean="0">
                          <a:latin typeface="Arial" pitchFamily="34" charset="0"/>
                          <a:cs typeface="Arial" pitchFamily="34" charset="0"/>
                        </a:rPr>
                        <a:t>1</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2</a:t>
                      </a:r>
                      <a:endParaRPr lang="en-US" sz="1800" dirty="0">
                        <a:latin typeface="Arial" pitchFamily="34" charset="0"/>
                        <a:cs typeface="Arial" pitchFamily="34" charset="0"/>
                      </a:endParaRPr>
                    </a:p>
                  </a:txBody>
                  <a:tcPr/>
                </a:tc>
                <a:tc>
                  <a:txBody>
                    <a:bodyPr/>
                    <a:lstStyle/>
                    <a:p>
                      <a:r>
                        <a:rPr lang="en-US" sz="1800" dirty="0" smtClean="0">
                          <a:latin typeface="Arial" pitchFamily="34" charset="0"/>
                          <a:cs typeface="Arial" pitchFamily="34" charset="0"/>
                        </a:rPr>
                        <a:t>1</a:t>
                      </a:r>
                      <a:endParaRPr lang="en-US" sz="1800" dirty="0">
                        <a:latin typeface="Arial" pitchFamily="34" charset="0"/>
                        <a:cs typeface="Arial" pitchFamily="34" charset="0"/>
                      </a:endParaRPr>
                    </a:p>
                  </a:txBody>
                  <a:tcPr/>
                </a:tc>
              </a:tr>
            </a:tbl>
          </a:graphicData>
        </a:graphic>
      </p:graphicFrame>
      <p:sp>
        <p:nvSpPr>
          <p:cNvPr id="5" name="TextBox 4"/>
          <p:cNvSpPr txBox="1"/>
          <p:nvPr/>
        </p:nvSpPr>
        <p:spPr>
          <a:xfrm>
            <a:off x="457200" y="4495800"/>
            <a:ext cx="7010400" cy="2308324"/>
          </a:xfrm>
          <a:prstGeom prst="rect">
            <a:avLst/>
          </a:prstGeom>
          <a:noFill/>
        </p:spPr>
        <p:txBody>
          <a:bodyPr wrap="square" rtlCol="0">
            <a:spAutoFit/>
          </a:bodyPr>
          <a:lstStyle/>
          <a:p>
            <a:r>
              <a:rPr lang="en-US" sz="2400" dirty="0" smtClean="0"/>
              <a:t>The empirical formula is CH</a:t>
            </a:r>
            <a:r>
              <a:rPr lang="en-US" sz="2400" baseline="-25000" dirty="0" smtClean="0"/>
              <a:t>2</a:t>
            </a:r>
            <a:r>
              <a:rPr lang="en-US" sz="2400" dirty="0" smtClean="0"/>
              <a:t>O</a:t>
            </a:r>
          </a:p>
          <a:p>
            <a:r>
              <a:rPr lang="en-US" sz="2400" dirty="0" smtClean="0">
                <a:solidFill>
                  <a:srgbClr val="FF0000"/>
                </a:solidFill>
              </a:rPr>
              <a:t>M(CH</a:t>
            </a:r>
            <a:r>
              <a:rPr lang="en-US" sz="2400" baseline="-25000" dirty="0" smtClean="0">
                <a:solidFill>
                  <a:srgbClr val="FF0000"/>
                </a:solidFill>
              </a:rPr>
              <a:t>2</a:t>
            </a:r>
            <a:r>
              <a:rPr lang="en-US" sz="2400" dirty="0" smtClean="0">
                <a:solidFill>
                  <a:srgbClr val="FF0000"/>
                </a:solidFill>
              </a:rPr>
              <a:t>O)</a:t>
            </a:r>
            <a:r>
              <a:rPr lang="en-US" sz="2400" dirty="0" smtClean="0"/>
              <a:t> = 12 + (2x1) + 16 = 30gmol</a:t>
            </a:r>
            <a:r>
              <a:rPr lang="en-US" sz="2400" baseline="30000" dirty="0" smtClean="0"/>
              <a:t>-1</a:t>
            </a:r>
          </a:p>
          <a:p>
            <a:r>
              <a:rPr lang="en-US" sz="2400" dirty="0" smtClean="0">
                <a:solidFill>
                  <a:srgbClr val="FF0000"/>
                </a:solidFill>
              </a:rPr>
              <a:t>M(Glucose)</a:t>
            </a:r>
            <a:r>
              <a:rPr lang="en-US" sz="2400" dirty="0" smtClean="0"/>
              <a:t> = 180gmol</a:t>
            </a:r>
            <a:r>
              <a:rPr lang="en-US" sz="2400" baseline="30000" dirty="0" smtClean="0"/>
              <a:t>-1</a:t>
            </a:r>
          </a:p>
          <a:p>
            <a:r>
              <a:rPr lang="en-US" sz="2400" dirty="0" smtClean="0">
                <a:solidFill>
                  <a:srgbClr val="FF0000"/>
                </a:solidFill>
              </a:rPr>
              <a:t>Ratio</a:t>
            </a:r>
            <a:r>
              <a:rPr lang="en-US" sz="2400" dirty="0" smtClean="0"/>
              <a:t> between glucose and CH</a:t>
            </a:r>
            <a:r>
              <a:rPr lang="en-US" sz="2400" baseline="-25000" dirty="0" smtClean="0"/>
              <a:t>2</a:t>
            </a:r>
            <a:r>
              <a:rPr lang="en-US" sz="2400" dirty="0" smtClean="0"/>
              <a:t>O = </a:t>
            </a:r>
            <a:r>
              <a:rPr lang="en-US" sz="2400" u="sng" dirty="0" smtClean="0"/>
              <a:t>180</a:t>
            </a:r>
            <a:r>
              <a:rPr lang="en-US" sz="2400" dirty="0" smtClean="0"/>
              <a:t> = 6</a:t>
            </a:r>
          </a:p>
          <a:p>
            <a:r>
              <a:rPr lang="en-US" sz="2400" dirty="0" smtClean="0"/>
              <a:t>                                                                 30</a:t>
            </a:r>
          </a:p>
          <a:p>
            <a:r>
              <a:rPr lang="en-US" sz="2400" dirty="0" smtClean="0"/>
              <a:t>So, molecular formula is </a:t>
            </a:r>
            <a:r>
              <a:rPr lang="en-US" sz="2400" dirty="0" smtClean="0">
                <a:solidFill>
                  <a:srgbClr val="FF0000"/>
                </a:solidFill>
              </a:rPr>
              <a:t>C</a:t>
            </a:r>
            <a:r>
              <a:rPr lang="en-US" sz="2400" baseline="-25000" dirty="0" smtClean="0">
                <a:solidFill>
                  <a:srgbClr val="FF0000"/>
                </a:solidFill>
              </a:rPr>
              <a:t>6</a:t>
            </a:r>
            <a:r>
              <a:rPr lang="en-US" sz="2400" dirty="0" smtClean="0">
                <a:solidFill>
                  <a:srgbClr val="FF0000"/>
                </a:solidFill>
              </a:rPr>
              <a:t>H</a:t>
            </a:r>
            <a:r>
              <a:rPr lang="en-US" sz="2400" baseline="-25000" dirty="0" smtClean="0">
                <a:solidFill>
                  <a:srgbClr val="FF0000"/>
                </a:solidFill>
              </a:rPr>
              <a:t>12</a:t>
            </a:r>
            <a:r>
              <a:rPr lang="en-US" sz="2400" dirty="0" smtClean="0">
                <a:solidFill>
                  <a:srgbClr val="FF0000"/>
                </a:solidFill>
              </a:rPr>
              <a:t>O</a:t>
            </a:r>
            <a:r>
              <a:rPr lang="en-US" sz="2400" baseline="-25000" dirty="0" smtClean="0">
                <a:solidFill>
                  <a:srgbClr val="FF0000"/>
                </a:solidFill>
              </a:rPr>
              <a:t>6</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458200" cy="765175"/>
          </a:xfrm>
        </p:spPr>
        <p:txBody>
          <a:bodyPr>
            <a:normAutofit fontScale="90000"/>
          </a:bodyPr>
          <a:lstStyle/>
          <a:p>
            <a:r>
              <a:rPr lang="en-US" b="1" dirty="0" smtClean="0">
                <a:ln w="12700">
                  <a:solidFill>
                    <a:schemeClr val="tx1"/>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Empirical &amp; Molecular Formula Worksheet</a:t>
            </a:r>
            <a:endParaRPr lang="en-US" dirty="0"/>
          </a:p>
        </p:txBody>
      </p:sp>
      <p:sp>
        <p:nvSpPr>
          <p:cNvPr id="3" name="Subtitle 2"/>
          <p:cNvSpPr>
            <a:spLocks noGrp="1"/>
          </p:cNvSpPr>
          <p:nvPr>
            <p:ph type="subTitle" idx="1"/>
          </p:nvPr>
        </p:nvSpPr>
        <p:spPr>
          <a:xfrm>
            <a:off x="838200" y="5715000"/>
            <a:ext cx="7696200" cy="609600"/>
          </a:xfrm>
        </p:spPr>
        <p:txBody>
          <a:bodyPr/>
          <a:lstStyle/>
          <a:p>
            <a:pPr algn="l">
              <a:buFont typeface="Arial" pitchFamily="34" charset="0"/>
              <a:buChar char="•"/>
            </a:pPr>
            <a:r>
              <a:rPr lang="en-US" dirty="0" smtClean="0"/>
              <a:t> </a:t>
            </a:r>
            <a:r>
              <a:rPr lang="en-US" dirty="0" smtClean="0">
                <a:solidFill>
                  <a:schemeClr val="tx1"/>
                </a:solidFill>
                <a:hlinkClick r:id="rId2" action="ppaction://hlinkfile"/>
              </a:rPr>
              <a:t>Empirical &amp; Molecular Formula Worksheet</a:t>
            </a:r>
            <a:endParaRPr lang="en-US" dirty="0">
              <a:solidFill>
                <a:schemeClr val="tx1"/>
              </a:solidFill>
            </a:endParaRPr>
          </a:p>
        </p:txBody>
      </p:sp>
      <p:pic>
        <p:nvPicPr>
          <p:cNvPr id="1026" name="Picture 2" descr="http://chemistry-batz.wikispaces.com/file/view/Cartoon%20percent%20comp.jpg/542420406/399x300/Cartoon%20percent%20comp.jpg">
            <a:hlinkClick r:id="rId3"/>
          </p:cNvPr>
          <p:cNvPicPr>
            <a:picLocks noChangeAspect="1" noChangeArrowheads="1"/>
          </p:cNvPicPr>
          <p:nvPr/>
        </p:nvPicPr>
        <p:blipFill>
          <a:blip r:embed="rId4" cstate="print"/>
          <a:srcRect/>
          <a:stretch>
            <a:fillRect/>
          </a:stretch>
        </p:blipFill>
        <p:spPr bwMode="auto">
          <a:xfrm>
            <a:off x="762000" y="1371027"/>
            <a:ext cx="7620000" cy="4411579"/>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458200" cy="765175"/>
          </a:xfrm>
        </p:spPr>
        <p:txBody>
          <a:bodyPr>
            <a:noAutofit/>
          </a:bodyPr>
          <a:lstStyle/>
          <a:p>
            <a:r>
              <a:rPr lang="en-US" sz="5200" b="1" dirty="0" smtClean="0">
                <a:ln w="12700">
                  <a:solidFill>
                    <a:schemeClr val="tx1"/>
                  </a:solidFill>
                  <a:prstDash val="solid"/>
                </a:ln>
                <a:solidFill>
                  <a:schemeClr val="accent4"/>
                </a:solidFill>
                <a:effectLst>
                  <a:outerShdw blurRad="41275" dist="20320" dir="1800000" algn="tl" rotWithShape="0">
                    <a:srgbClr val="000000">
                      <a:alpha val="40000"/>
                    </a:srgbClr>
                  </a:outerShdw>
                </a:effectLst>
                <a:latin typeface="Arial" pitchFamily="34" charset="0"/>
                <a:cs typeface="Arial" pitchFamily="34" charset="0"/>
              </a:rPr>
              <a:t>Percentage Purity</a:t>
            </a:r>
            <a:endParaRPr lang="en-US" sz="5200" dirty="0">
              <a:solidFill>
                <a:schemeClr val="accent4"/>
              </a:solidFill>
            </a:endParaRPr>
          </a:p>
        </p:txBody>
      </p:sp>
      <p:sp>
        <p:nvSpPr>
          <p:cNvPr id="6" name="TextBox 5"/>
          <p:cNvSpPr txBox="1"/>
          <p:nvPr/>
        </p:nvSpPr>
        <p:spPr>
          <a:xfrm>
            <a:off x="381000" y="4038600"/>
            <a:ext cx="8458200" cy="1815882"/>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Percentage purity of a substance can be calculated by </a:t>
            </a:r>
            <a:r>
              <a:rPr lang="en-US" sz="2800" b="1" dirty="0" smtClean="0">
                <a:solidFill>
                  <a:srgbClr val="7030A0"/>
                </a:solidFill>
                <a:latin typeface="Times New Roman" pitchFamily="18" charset="0"/>
                <a:cs typeface="Times New Roman" pitchFamily="18" charset="0"/>
              </a:rPr>
              <a:t>dividing</a:t>
            </a:r>
            <a:r>
              <a:rPr lang="en-US" sz="2800" b="1" dirty="0" smtClean="0">
                <a:latin typeface="Times New Roman" pitchFamily="18" charset="0"/>
                <a:cs typeface="Times New Roman" pitchFamily="18" charset="0"/>
              </a:rPr>
              <a:t> the </a:t>
            </a:r>
            <a:r>
              <a:rPr lang="en-US" sz="2800" b="1" dirty="0" smtClean="0">
                <a:solidFill>
                  <a:srgbClr val="7030A0"/>
                </a:solidFill>
                <a:latin typeface="Times New Roman" pitchFamily="18" charset="0"/>
                <a:cs typeface="Times New Roman" pitchFamily="18" charset="0"/>
              </a:rPr>
              <a:t>mass of the pure chemical </a:t>
            </a:r>
            <a:r>
              <a:rPr lang="en-US" sz="2800" b="1" dirty="0" smtClean="0">
                <a:latin typeface="Times New Roman" pitchFamily="18" charset="0"/>
                <a:cs typeface="Times New Roman" pitchFamily="18" charset="0"/>
              </a:rPr>
              <a:t>by the </a:t>
            </a:r>
            <a:r>
              <a:rPr lang="en-US" sz="2800" b="1" dirty="0" smtClean="0">
                <a:solidFill>
                  <a:srgbClr val="7030A0"/>
                </a:solidFill>
                <a:latin typeface="Times New Roman" pitchFamily="18" charset="0"/>
                <a:cs typeface="Times New Roman" pitchFamily="18" charset="0"/>
              </a:rPr>
              <a:t>total mass of the sample</a:t>
            </a:r>
            <a:r>
              <a:rPr lang="en-US" sz="2800" b="1" dirty="0" smtClean="0">
                <a:latin typeface="Times New Roman" pitchFamily="18" charset="0"/>
                <a:cs typeface="Times New Roman" pitchFamily="18" charset="0"/>
              </a:rPr>
              <a:t>, and then </a:t>
            </a:r>
            <a:r>
              <a:rPr lang="en-US" sz="2800" b="1" dirty="0" smtClean="0">
                <a:solidFill>
                  <a:srgbClr val="7030A0"/>
                </a:solidFill>
                <a:latin typeface="Times New Roman" pitchFamily="18" charset="0"/>
                <a:cs typeface="Times New Roman" pitchFamily="18" charset="0"/>
              </a:rPr>
              <a:t>multiplying</a:t>
            </a:r>
            <a:r>
              <a:rPr lang="en-US" sz="2800" b="1" dirty="0" smtClean="0">
                <a:latin typeface="Times New Roman" pitchFamily="18" charset="0"/>
                <a:cs typeface="Times New Roman" pitchFamily="18" charset="0"/>
              </a:rPr>
              <a:t> this number </a:t>
            </a:r>
            <a:r>
              <a:rPr lang="en-US" sz="2800" b="1" dirty="0" smtClean="0">
                <a:solidFill>
                  <a:srgbClr val="7030A0"/>
                </a:solidFill>
                <a:latin typeface="Times New Roman" pitchFamily="18" charset="0"/>
                <a:cs typeface="Times New Roman" pitchFamily="18" charset="0"/>
              </a:rPr>
              <a:t>by 100</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pic>
        <p:nvPicPr>
          <p:cNvPr id="51202" name="Picture 2" descr="https://chemistry11mrstandring.wikispaces.com/file/view/chem56.gif/149087673/chem56.gif"/>
          <p:cNvPicPr>
            <a:picLocks noChangeAspect="1" noChangeArrowheads="1"/>
          </p:cNvPicPr>
          <p:nvPr/>
        </p:nvPicPr>
        <p:blipFill>
          <a:blip r:embed="rId2" cstate="print"/>
          <a:srcRect/>
          <a:stretch>
            <a:fillRect/>
          </a:stretch>
        </p:blipFill>
        <p:spPr bwMode="auto">
          <a:xfrm>
            <a:off x="533400" y="1676400"/>
            <a:ext cx="8077200" cy="14478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458200" cy="765175"/>
          </a:xfrm>
        </p:spPr>
        <p:txBody>
          <a:bodyPr>
            <a:normAutofit/>
          </a:bodyPr>
          <a:lstStyle/>
          <a:p>
            <a:r>
              <a:rPr lang="en-US" b="1" dirty="0" smtClean="0">
                <a:ln w="12700">
                  <a:solidFill>
                    <a:schemeClr val="tx1"/>
                  </a:solidFill>
                  <a:prstDash val="solid"/>
                </a:ln>
                <a:solidFill>
                  <a:schemeClr val="accent4"/>
                </a:solidFill>
                <a:effectLst>
                  <a:outerShdw blurRad="41275" dist="20320" dir="1800000" algn="tl" rotWithShape="0">
                    <a:srgbClr val="000000">
                      <a:alpha val="40000"/>
                    </a:srgbClr>
                  </a:outerShdw>
                </a:effectLst>
                <a:latin typeface="Arial" pitchFamily="34" charset="0"/>
                <a:cs typeface="Arial" pitchFamily="34" charset="0"/>
              </a:rPr>
              <a:t>Example - Percentage Purity</a:t>
            </a:r>
            <a:endParaRPr lang="en-US" dirty="0">
              <a:solidFill>
                <a:schemeClr val="accent4"/>
              </a:solidFill>
            </a:endParaRPr>
          </a:p>
        </p:txBody>
      </p:sp>
      <p:sp>
        <p:nvSpPr>
          <p:cNvPr id="7" name="TextBox 6"/>
          <p:cNvSpPr txBox="1"/>
          <p:nvPr/>
        </p:nvSpPr>
        <p:spPr>
          <a:xfrm>
            <a:off x="457200" y="1371600"/>
            <a:ext cx="8458200" cy="4401205"/>
          </a:xfrm>
          <a:prstGeom prst="rect">
            <a:avLst/>
          </a:prstGeom>
          <a:noFill/>
        </p:spPr>
        <p:txBody>
          <a:bodyPr wrap="square" rtlCol="0">
            <a:spAutoFit/>
          </a:bodyPr>
          <a:lstStyle/>
          <a:p>
            <a:pPr lvl="1"/>
            <a:r>
              <a:rPr lang="en-US" sz="2800" dirty="0" smtClean="0">
                <a:latin typeface="Times New Roman" pitchFamily="18" charset="0"/>
                <a:cs typeface="Times New Roman" pitchFamily="18" charset="0"/>
              </a:rPr>
              <a:t>A </a:t>
            </a:r>
            <a:r>
              <a:rPr lang="en-US" sz="2800" dirty="0" smtClean="0">
                <a:latin typeface="Times New Roman" pitchFamily="18" charset="0"/>
                <a:cs typeface="Times New Roman" pitchFamily="18" charset="0"/>
              </a:rPr>
              <a:t>12.00g sample of a </a:t>
            </a:r>
            <a:r>
              <a:rPr lang="en-US" sz="2800" dirty="0" err="1" smtClean="0">
                <a:latin typeface="Times New Roman" pitchFamily="18" charset="0"/>
                <a:cs typeface="Times New Roman" pitchFamily="18" charset="0"/>
              </a:rPr>
              <a:t>crystallised</a:t>
            </a:r>
            <a:r>
              <a:rPr lang="en-US" sz="2800" dirty="0" smtClean="0">
                <a:latin typeface="Times New Roman" pitchFamily="18" charset="0"/>
                <a:cs typeface="Times New Roman" pitchFamily="18" charset="0"/>
              </a:rPr>
              <a:t> pharmaceutical product was found to contain 11.57g of the active drug. </a:t>
            </a:r>
            <a:r>
              <a:rPr lang="en-US" sz="2800" b="1" dirty="0" smtClean="0">
                <a:latin typeface="Times New Roman" pitchFamily="18" charset="0"/>
                <a:cs typeface="Times New Roman" pitchFamily="18" charset="0"/>
              </a:rPr>
              <a:t>Calculate </a:t>
            </a:r>
            <a:r>
              <a:rPr lang="en-US" sz="2800" b="1" dirty="0" smtClean="0">
                <a:latin typeface="Times New Roman" pitchFamily="18" charset="0"/>
                <a:cs typeface="Times New Roman" pitchFamily="18" charset="0"/>
              </a:rPr>
              <a:t>the % purity of the sample of the drug.</a:t>
            </a:r>
            <a:r>
              <a:rPr lang="en-US" sz="2800"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lvl="1"/>
            <a:endParaRPr lang="en-US" sz="2800" dirty="0" smtClean="0">
              <a:latin typeface="Times New Roman" pitchFamily="18" charset="0"/>
              <a:cs typeface="Times New Roman" pitchFamily="18" charset="0"/>
            </a:endParaRPr>
          </a:p>
          <a:p>
            <a:pPr lvl="1"/>
            <a:r>
              <a:rPr lang="en-US" sz="2800" dirty="0" smtClean="0">
                <a:solidFill>
                  <a:schemeClr val="tx2">
                    <a:lumMod val="75000"/>
                  </a:schemeClr>
                </a:solidFill>
                <a:latin typeface="Times New Roman" pitchFamily="18" charset="0"/>
                <a:cs typeface="Times New Roman" pitchFamily="18" charset="0"/>
              </a:rPr>
              <a:t>% purity = </a:t>
            </a:r>
            <a:r>
              <a:rPr lang="en-US" sz="2800" u="sng" dirty="0" smtClean="0">
                <a:solidFill>
                  <a:schemeClr val="tx2">
                    <a:lumMod val="75000"/>
                  </a:schemeClr>
                </a:solidFill>
                <a:latin typeface="Times New Roman" pitchFamily="18" charset="0"/>
                <a:cs typeface="Times New Roman" pitchFamily="18" charset="0"/>
              </a:rPr>
              <a:t>actual amount of desired material </a:t>
            </a:r>
            <a:r>
              <a:rPr lang="en-US" sz="2800" dirty="0" smtClean="0">
                <a:solidFill>
                  <a:schemeClr val="tx2">
                    <a:lumMod val="75000"/>
                  </a:schemeClr>
                </a:solidFill>
                <a:latin typeface="Times New Roman" pitchFamily="18" charset="0"/>
                <a:cs typeface="Times New Roman" pitchFamily="18" charset="0"/>
              </a:rPr>
              <a:t>x 100 </a:t>
            </a:r>
            <a:r>
              <a:rPr lang="en-US" sz="2800" dirty="0" smtClean="0">
                <a:solidFill>
                  <a:schemeClr val="tx2">
                    <a:lumMod val="75000"/>
                  </a:schemeClr>
                </a:solidFill>
                <a:latin typeface="Times New Roman" pitchFamily="18" charset="0"/>
                <a:cs typeface="Times New Roman" pitchFamily="18" charset="0"/>
              </a:rPr>
              <a:t>  </a:t>
            </a:r>
          </a:p>
          <a:p>
            <a:pPr lvl="1"/>
            <a:r>
              <a:rPr lang="en-US" sz="2800" dirty="0" smtClean="0">
                <a:solidFill>
                  <a:schemeClr val="tx2">
                    <a:lumMod val="75000"/>
                  </a:schemeClr>
                </a:solidFill>
                <a:latin typeface="Times New Roman" pitchFamily="18" charset="0"/>
                <a:cs typeface="Times New Roman" pitchFamily="18" charset="0"/>
              </a:rPr>
              <a:t> </a:t>
            </a:r>
            <a:r>
              <a:rPr lang="en-US" sz="2800" dirty="0" smtClean="0">
                <a:solidFill>
                  <a:schemeClr val="tx2">
                    <a:lumMod val="75000"/>
                  </a:schemeClr>
                </a:solidFill>
                <a:latin typeface="Times New Roman" pitchFamily="18" charset="0"/>
                <a:cs typeface="Times New Roman" pitchFamily="18" charset="0"/>
              </a:rPr>
              <a:t>                        total amount of material </a:t>
            </a:r>
            <a:endParaRPr lang="en-US" sz="2800" dirty="0" smtClean="0">
              <a:solidFill>
                <a:schemeClr val="tx2">
                  <a:lumMod val="75000"/>
                </a:schemeClr>
              </a:solidFill>
              <a:latin typeface="Times New Roman" pitchFamily="18" charset="0"/>
              <a:cs typeface="Times New Roman" pitchFamily="18" charset="0"/>
            </a:endParaRPr>
          </a:p>
          <a:p>
            <a:pPr lvl="1"/>
            <a:endParaRPr lang="en-US" sz="2800" b="1" dirty="0" smtClean="0">
              <a:latin typeface="Times New Roman" pitchFamily="18" charset="0"/>
              <a:cs typeface="Times New Roman" pitchFamily="18" charset="0"/>
            </a:endParaRPr>
          </a:p>
          <a:p>
            <a:pPr lvl="1"/>
            <a:r>
              <a:rPr lang="en-US" sz="2800" b="1" dirty="0" smtClean="0">
                <a:solidFill>
                  <a:schemeClr val="tx2"/>
                </a:solidFill>
                <a:latin typeface="Times New Roman" pitchFamily="18" charset="0"/>
                <a:cs typeface="Times New Roman" pitchFamily="18" charset="0"/>
              </a:rPr>
              <a:t>% </a:t>
            </a:r>
            <a:r>
              <a:rPr lang="en-US" sz="2800" b="1" dirty="0" smtClean="0">
                <a:solidFill>
                  <a:schemeClr val="tx2"/>
                </a:solidFill>
                <a:latin typeface="Times New Roman" pitchFamily="18" charset="0"/>
                <a:cs typeface="Times New Roman" pitchFamily="18" charset="0"/>
              </a:rPr>
              <a:t>purity</a:t>
            </a:r>
            <a:r>
              <a:rPr lang="en-US" sz="2800" dirty="0" smtClean="0">
                <a:latin typeface="Times New Roman" pitchFamily="18" charset="0"/>
                <a:cs typeface="Times New Roman" pitchFamily="18" charset="0"/>
              </a:rPr>
              <a:t> = </a:t>
            </a:r>
            <a:r>
              <a:rPr lang="en-US" sz="2800" u="sng" dirty="0" smtClean="0">
                <a:latin typeface="Times New Roman" pitchFamily="18" charset="0"/>
                <a:cs typeface="Times New Roman" pitchFamily="18" charset="0"/>
              </a:rPr>
              <a:t>11.57</a:t>
            </a:r>
            <a:r>
              <a:rPr lang="en-US" sz="2800" dirty="0" smtClean="0">
                <a:latin typeface="Times New Roman" pitchFamily="18" charset="0"/>
                <a:cs typeface="Times New Roman" pitchFamily="18" charset="0"/>
              </a:rPr>
              <a:t> x 100 </a:t>
            </a:r>
            <a:r>
              <a:rPr lang="en-US" sz="2800" dirty="0" smtClean="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96.4%</a:t>
            </a:r>
            <a:r>
              <a:rPr lang="en-US" sz="2800" dirty="0" smtClean="0">
                <a:latin typeface="Times New Roman" pitchFamily="18" charset="0"/>
                <a:cs typeface="Times New Roman" pitchFamily="18" charset="0"/>
              </a:rPr>
              <a:t> (to 1dp) </a:t>
            </a:r>
            <a:endParaRPr lang="en-US" sz="2800" dirty="0" smtClean="0">
              <a:latin typeface="Times New Roman" pitchFamily="18" charset="0"/>
              <a:cs typeface="Times New Roman" pitchFamily="18" charset="0"/>
            </a:endParaRPr>
          </a:p>
          <a:p>
            <a:pPr lvl="1"/>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12</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85800"/>
            <a:ext cx="7772400" cy="1470025"/>
          </a:xfrm>
        </p:spPr>
        <p:txBody>
          <a:bodyPr/>
          <a:lstStyle/>
          <a:p>
            <a:r>
              <a:rPr lang="en-US" b="1" dirty="0" smtClean="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rPr>
              <a:t>Simplified method for mole conversions</a:t>
            </a:r>
            <a:endParaRPr lang="en-US" b="1" dirty="0">
              <a:ln w="12700">
                <a:solidFill>
                  <a:schemeClr val="tx1"/>
                </a:solidFill>
                <a:prstDash val="solid"/>
              </a:ln>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descr="moles.jpg">
            <a:hlinkClick r:id="rId2" action="ppaction://hlinkfile"/>
          </p:cNvPr>
          <p:cNvPicPr>
            <a:picLocks noChangeAspect="1"/>
          </p:cNvPicPr>
          <p:nvPr/>
        </p:nvPicPr>
        <p:blipFill>
          <a:blip r:embed="rId3" cstate="print"/>
          <a:stretch>
            <a:fillRect/>
          </a:stretch>
        </p:blipFill>
        <p:spPr>
          <a:xfrm>
            <a:off x="1905000" y="2286000"/>
            <a:ext cx="5562600" cy="3886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4800"/>
            <a:ext cx="7772400" cy="765175"/>
          </a:xfrm>
        </p:spPr>
        <p:txBody>
          <a:bodyPr/>
          <a:lstStyle/>
          <a:p>
            <a:r>
              <a:rPr lang="en-US" u="sng" dirty="0" smtClean="0">
                <a:latin typeface="Arial" pitchFamily="34" charset="0"/>
                <a:cs typeface="Arial" pitchFamily="34" charset="0"/>
              </a:rPr>
              <a:t>Formulae</a:t>
            </a:r>
            <a:endParaRPr lang="en-US" u="sng" dirty="0">
              <a:latin typeface="Arial" pitchFamily="34" charset="0"/>
              <a:cs typeface="Arial" pitchFamily="34" charset="0"/>
            </a:endParaRPr>
          </a:p>
        </p:txBody>
      </p:sp>
      <p:pic>
        <p:nvPicPr>
          <p:cNvPr id="4" name="Picture 3" descr="chem-1.jpg"/>
          <p:cNvPicPr>
            <a:picLocks noChangeAspect="1"/>
          </p:cNvPicPr>
          <p:nvPr/>
        </p:nvPicPr>
        <p:blipFill>
          <a:blip r:embed="rId2" cstate="print"/>
          <a:stretch>
            <a:fillRect/>
          </a:stretch>
        </p:blipFill>
        <p:spPr>
          <a:xfrm>
            <a:off x="1571625" y="1490662"/>
            <a:ext cx="6000750" cy="38766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688975"/>
          </a:xfrm>
        </p:spPr>
        <p:txBody>
          <a:bodyPr>
            <a:normAutofit fontScale="90000"/>
          </a:bodyPr>
          <a:lstStyle/>
          <a:p>
            <a:r>
              <a:rPr lang="en-US" u="sng" dirty="0" smtClean="0">
                <a:latin typeface="Arial" pitchFamily="34" charset="0"/>
                <a:cs typeface="Arial" pitchFamily="34" charset="0"/>
              </a:rPr>
              <a:t>Formulae</a:t>
            </a:r>
            <a:endParaRPr lang="en-US" dirty="0">
              <a:latin typeface="Arial" pitchFamily="34" charset="0"/>
              <a:cs typeface="Arial" pitchFamily="34" charset="0"/>
            </a:endParaRPr>
          </a:p>
        </p:txBody>
      </p:sp>
      <p:pic>
        <p:nvPicPr>
          <p:cNvPr id="4" name="Picture 3" descr="chem-2.jpg"/>
          <p:cNvPicPr>
            <a:picLocks noChangeAspect="1"/>
          </p:cNvPicPr>
          <p:nvPr/>
        </p:nvPicPr>
        <p:blipFill>
          <a:blip r:embed="rId2" cstate="print"/>
          <a:stretch>
            <a:fillRect/>
          </a:stretch>
        </p:blipFill>
        <p:spPr>
          <a:xfrm>
            <a:off x="1104900" y="971550"/>
            <a:ext cx="6934200" cy="4914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8600"/>
            <a:ext cx="7772400" cy="841375"/>
          </a:xfrm>
        </p:spPr>
        <p:txBody>
          <a:bodyPr/>
          <a:lstStyle/>
          <a:p>
            <a:r>
              <a:rPr lang="en-US" u="sng" dirty="0" smtClean="0">
                <a:latin typeface="Arial" pitchFamily="34" charset="0"/>
                <a:cs typeface="Arial" pitchFamily="34" charset="0"/>
              </a:rPr>
              <a:t>Formulae</a:t>
            </a:r>
            <a:endParaRPr lang="en-US" dirty="0"/>
          </a:p>
        </p:txBody>
      </p:sp>
      <p:pic>
        <p:nvPicPr>
          <p:cNvPr id="4" name="Picture 3" descr="chem-3.jpg"/>
          <p:cNvPicPr>
            <a:picLocks noChangeAspect="1"/>
          </p:cNvPicPr>
          <p:nvPr/>
        </p:nvPicPr>
        <p:blipFill>
          <a:blip r:embed="rId2" cstate="print"/>
          <a:stretch>
            <a:fillRect/>
          </a:stretch>
        </p:blipFill>
        <p:spPr>
          <a:xfrm>
            <a:off x="461962" y="1143000"/>
            <a:ext cx="8220075" cy="495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765175"/>
          </a:xfrm>
        </p:spPr>
        <p:txBody>
          <a:bodyPr/>
          <a:lstStyle/>
          <a:p>
            <a:r>
              <a:rPr lang="en-US" u="sng" dirty="0" smtClean="0">
                <a:latin typeface="Arial" pitchFamily="34" charset="0"/>
                <a:cs typeface="Arial" pitchFamily="34" charset="0"/>
              </a:rPr>
              <a:t>Formulae</a:t>
            </a:r>
            <a:endParaRPr lang="en-US" dirty="0"/>
          </a:p>
        </p:txBody>
      </p:sp>
      <p:pic>
        <p:nvPicPr>
          <p:cNvPr id="4" name="Picture 3" descr="chem-4.jpg"/>
          <p:cNvPicPr>
            <a:picLocks noChangeAspect="1"/>
          </p:cNvPicPr>
          <p:nvPr/>
        </p:nvPicPr>
        <p:blipFill>
          <a:blip r:embed="rId2" cstate="print"/>
          <a:stretch>
            <a:fillRect/>
          </a:stretch>
        </p:blipFill>
        <p:spPr>
          <a:xfrm>
            <a:off x="1143000" y="1143000"/>
            <a:ext cx="6934200" cy="4914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8601"/>
            <a:ext cx="7772400" cy="914400"/>
          </a:xfrm>
        </p:spPr>
        <p:txBody>
          <a:bodyPr>
            <a:normAutofit/>
          </a:bodyPr>
          <a:lstStyle/>
          <a:p>
            <a:r>
              <a:rPr lang="en-US" sz="3600" b="1" dirty="0" smtClean="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Example 1 – Mass to moles</a:t>
            </a:r>
            <a:endParaRPr lang="en-US" sz="3600" b="1" dirty="0">
              <a:ln w="12700">
                <a:solidFill>
                  <a:schemeClr val="tx1"/>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609600" y="1143000"/>
            <a:ext cx="7924800" cy="5105400"/>
          </a:xfrm>
        </p:spPr>
        <p:txBody>
          <a:bodyPr>
            <a:normAutofit/>
          </a:bodyPr>
          <a:lstStyle/>
          <a:p>
            <a:pPr algn="l"/>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Calculate the number of moles in 10g of calcium carbonate, CaCO</a:t>
            </a:r>
            <a:r>
              <a:rPr lang="en-US" sz="2800" b="1" baseline="-25000"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3</a:t>
            </a:r>
            <a:r>
              <a:rPr lang="en-US" sz="2800" b="1" dirty="0" smtClean="0">
                <a:ln w="12700">
                  <a:solidFill>
                    <a:schemeClr val="tx1"/>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a:t>
            </a:r>
          </a:p>
          <a:p>
            <a:pPr algn="l"/>
            <a:endParaRPr lang="en-US" sz="2800" b="1" dirty="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8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First, calculate the molar mass of CaCO</a:t>
            </a:r>
            <a:r>
              <a:rPr lang="en-US" sz="2800" b="1" baseline="-25000"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3</a:t>
            </a:r>
          </a:p>
          <a:p>
            <a:pPr algn="l"/>
            <a:endParaRPr lang="en-US" sz="28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a:p>
            <a:pPr algn="l"/>
            <a:r>
              <a:rPr lang="en-US" sz="28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M(CaCO</a:t>
            </a:r>
            <a:r>
              <a:rPr lang="en-US" sz="2800" b="1" baseline="-25000"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3</a:t>
            </a:r>
            <a:r>
              <a:rPr lang="en-US" sz="28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 = 40 + 12 + (3x16) = 100gmol</a:t>
            </a:r>
            <a:r>
              <a:rPr lang="en-US" sz="2800" b="1" baseline="30000"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-1</a:t>
            </a:r>
          </a:p>
          <a:p>
            <a:pPr algn="l"/>
            <a:r>
              <a:rPr lang="en-US" sz="2800" b="1" dirty="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 </a:t>
            </a:r>
            <a:r>
              <a:rPr lang="en-US" sz="28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    i.e. mass of 1 mol CaCO</a:t>
            </a:r>
            <a:r>
              <a:rPr lang="en-US" sz="2800" b="1" baseline="-25000"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3 </a:t>
            </a:r>
            <a:r>
              <a:rPr lang="en-US" sz="28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 100g</a:t>
            </a:r>
          </a:p>
          <a:p>
            <a:pPr algn="l"/>
            <a:r>
              <a:rPr lang="en-US" sz="28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So, number of moles in 10g = 10</a:t>
            </a:r>
            <a:r>
              <a:rPr lang="en-US" sz="2800" dirty="0"/>
              <a:t> </a:t>
            </a:r>
            <a:r>
              <a:rPr lang="en-US" sz="28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rPr>
              <a:t>÷ </a:t>
            </a:r>
            <a:r>
              <a:rPr lang="en-US" sz="28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100 </a:t>
            </a:r>
          </a:p>
          <a:p>
            <a:pPr algn="l"/>
            <a:r>
              <a:rPr lang="en-US" sz="28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                                                 = 0.1 mol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4" end="4"/>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additive="base">
                                        <p:cTn id="2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6" end="6"/>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additive="base">
                                        <p:cTn id="32"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1014</TotalTime>
  <Words>1633</Words>
  <Application>Microsoft Office PowerPoint</Application>
  <PresentationFormat>On-screen Show (4:3)</PresentationFormat>
  <Paragraphs>242</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Interconversion of mass, moles and number of atoms or molecules.</vt:lpstr>
      <vt:lpstr>A Dozen Elephants &amp;  A Dozen Paper Clips</vt:lpstr>
      <vt:lpstr>Moles and Mass</vt:lpstr>
      <vt:lpstr>Simplified method for mole conversions</vt:lpstr>
      <vt:lpstr>Formulae</vt:lpstr>
      <vt:lpstr>Formulae</vt:lpstr>
      <vt:lpstr>Formulae</vt:lpstr>
      <vt:lpstr>Formulae</vt:lpstr>
      <vt:lpstr>Example 1 – Mass to moles</vt:lpstr>
      <vt:lpstr>Example 2 – Mass to moles</vt:lpstr>
      <vt:lpstr>Example 3 – Moles to mass</vt:lpstr>
      <vt:lpstr>Example 4 – Moles to mass</vt:lpstr>
      <vt:lpstr>Worksheet</vt:lpstr>
      <vt:lpstr>Mass, moles and number of atoms or molecules</vt:lpstr>
      <vt:lpstr>Example 1</vt:lpstr>
      <vt:lpstr>Example 2</vt:lpstr>
      <vt:lpstr>Example 3</vt:lpstr>
      <vt:lpstr>Example 4</vt:lpstr>
      <vt:lpstr>Example 5</vt:lpstr>
      <vt:lpstr>Worksheet</vt:lpstr>
      <vt:lpstr>Percentage Composition</vt:lpstr>
      <vt:lpstr>Percentage Composition</vt:lpstr>
      <vt:lpstr>Calculating Percentage Composition</vt:lpstr>
      <vt:lpstr>Example 1</vt:lpstr>
      <vt:lpstr>Example 2</vt:lpstr>
      <vt:lpstr>Percent Composition Worksheets</vt:lpstr>
      <vt:lpstr>Empirical and Molecular Formula</vt:lpstr>
      <vt:lpstr>The molecular formula of a compound represents the actual numbers of atoms of each element in a single molecule of that compound. The molecular formula could be the same as the empirical formula or some whole number multiple of the empirical formula.   The formula of an ionic compound represents the smallest whole number ratio of ions that will result in a neutral compound. Therefore the formula of an ionic compound is the same as the empirical formula.</vt:lpstr>
      <vt:lpstr>Slide 29</vt:lpstr>
      <vt:lpstr>Examples of Empirical &amp; Molecular Formulae</vt:lpstr>
      <vt:lpstr>Example 1</vt:lpstr>
      <vt:lpstr>Slide 32</vt:lpstr>
      <vt:lpstr>Example 2</vt:lpstr>
      <vt:lpstr>Answer</vt:lpstr>
      <vt:lpstr>Empirical &amp; Molecular Formula Worksheet</vt:lpstr>
      <vt:lpstr>Percentage Purity</vt:lpstr>
      <vt:lpstr>Example - Percentage Purity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rolton</cp:lastModifiedBy>
  <cp:revision>87</cp:revision>
  <dcterms:created xsi:type="dcterms:W3CDTF">2010-07-24T22:51:57Z</dcterms:created>
  <dcterms:modified xsi:type="dcterms:W3CDTF">2016-01-15T13:59:43Z</dcterms:modified>
</cp:coreProperties>
</file>