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83" r:id="rId29"/>
    <p:sldId id="35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1C5F"/>
    <a:srgbClr val="217123"/>
    <a:srgbClr val="A4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F830F-83C7-4228-AD7E-33567E5F00E0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C762A-9DC1-410E-809D-6621C9BF9B0A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5813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225A8-82D9-44B7-9758-8803BF4105F8}" type="slidenum">
              <a:rPr lang="en-TT" smtClean="0">
                <a:solidFill>
                  <a:prstClr val="black"/>
                </a:solidFill>
              </a:rPr>
              <a:pPr/>
              <a:t>1</a:t>
            </a:fld>
            <a:endParaRPr lang="en-T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14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762A-9DC1-410E-809D-6621C9BF9B0A}" type="slidenum">
              <a:rPr lang="en-TT" smtClean="0"/>
              <a:t>28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020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C762A-9DC1-410E-809D-6621C9BF9B0A}" type="slidenum">
              <a:rPr lang="en-TT" smtClean="0"/>
              <a:t>29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90206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471126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8079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9247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51607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5640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2567212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278795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98508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69352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3730735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9794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E92D0-038B-43A4-813F-E4C340DC75FC}" type="datetimeFigureOut">
              <a:rPr lang="en-TT" smtClean="0"/>
              <a:t>28/01/2012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2090-CC02-4370-B1D1-15A4CAD7D158}" type="slidenum">
              <a:rPr lang="en-TT" smtClean="0"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8889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../../../You%20Tube%20Science%20Videos/Diffusion/Diffusion%201_wmv2.avi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../../../You%20Tube%20Science%20Videos/Diffusion/Diffusion%202_wmv2.avi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4608512"/>
          </a:xfrm>
        </p:spPr>
        <p:txBody>
          <a:bodyPr>
            <a:noAutofit/>
          </a:bodyPr>
          <a:lstStyle/>
          <a:p>
            <a:r>
              <a:rPr lang="en-TT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Diffusion </a:t>
            </a:r>
            <a:br>
              <a:rPr lang="en-TT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 </a:t>
            </a:r>
            <a:br>
              <a:rPr lang="en-TT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9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Osmosis</a:t>
            </a:r>
            <a:endParaRPr lang="en-TT" sz="9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7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152128"/>
          </a:xfrm>
        </p:spPr>
        <p:txBody>
          <a:bodyPr>
            <a:normAutofit fontScale="90000"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2: Diffusion of Ammonia &amp; Hydrogen Chloride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" y="1916832"/>
            <a:ext cx="8696713" cy="34563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71600" y="1916832"/>
            <a:ext cx="73448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621" y="5058954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864095"/>
          </a:xfrm>
        </p:spPr>
        <p:txBody>
          <a:bodyPr>
            <a:normAutofit/>
          </a:bodyPr>
          <a:lstStyle/>
          <a:p>
            <a:r>
              <a:rPr lang="en-TT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2: Diffusion of Ammonia &amp; Hydrogen Chloride</a:t>
            </a:r>
            <a:endParaRPr lang="en-TT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16832"/>
            <a:ext cx="73448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621" y="5058954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3971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ammonia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chloride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particles move through the air in the glass tube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towards each other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TT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When ammonia and hydrogen chloride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combine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they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react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form a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white solid 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known as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ammonium chloride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TT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 the experiment above the ammonium chloride forms a ring inside the glass tube.</a:t>
            </a:r>
          </a:p>
          <a:p>
            <a:endParaRPr lang="en-TT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ammonia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gas particles are much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lighter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than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chloride 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particles which allows them to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move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much faster 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than the hydrogen chloride particles through the air. Therefore,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ammonium chloride 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forms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closer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to the source of the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chloride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86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864095"/>
          </a:xfrm>
        </p:spPr>
        <p:txBody>
          <a:bodyPr>
            <a:normAutofit/>
          </a:bodyPr>
          <a:lstStyle/>
          <a:p>
            <a:r>
              <a:rPr lang="en-TT" sz="2800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Example 2: Diffusion of Ammonia &amp; Hydrogen Chloride</a:t>
            </a:r>
            <a:endParaRPr lang="en-TT" sz="2800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916832"/>
            <a:ext cx="73448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6621" y="5058954"/>
            <a:ext cx="302433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TT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3971"/>
            <a:ext cx="85689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 can represent the reaction between the ammonia and the hydrogen chloride as a </a:t>
            </a:r>
            <a:r>
              <a:rPr lang="en-T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equation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TT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TT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TT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ammonia + hydrogen chloride            ammonium chloride</a:t>
            </a:r>
          </a:p>
          <a:p>
            <a:endParaRPr lang="en-TT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NH</a:t>
            </a:r>
            <a:r>
              <a:rPr lang="en-TT" sz="26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3(g)     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+  </a:t>
            </a:r>
            <a:r>
              <a:rPr lang="en-TT" sz="26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en-TT" sz="26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(g)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NH</a:t>
            </a:r>
            <a:r>
              <a:rPr lang="en-TT" sz="26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TT" sz="26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(s)</a:t>
            </a:r>
          </a:p>
          <a:p>
            <a:endParaRPr lang="en-TT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TT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TT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TT" sz="2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This experiment provides evidence that particles are able to move and that there are spaces between particles.</a:t>
            </a:r>
            <a:endParaRPr lang="en-TT" sz="2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2"/>
            <a:ext cx="749401" cy="306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422" y="3750904"/>
            <a:ext cx="1080120" cy="43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257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938535"/>
          </a:xfrm>
        </p:spPr>
        <p:txBody>
          <a:bodyPr>
            <a:noAutofit/>
          </a:bodyPr>
          <a:lstStyle/>
          <a:p>
            <a:r>
              <a:rPr lang="en-TT" sz="72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Osmosis</a:t>
            </a:r>
            <a:endParaRPr lang="en-TT" sz="72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3736"/>
            <a:ext cx="8514837" cy="50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25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154559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Osmosis?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352928" cy="511256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Osmosis is a special case of diffusion.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Osmosis is the movement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water molecules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a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selectively permeable membrane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a region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lot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water molecules, e.g. a dilute solution or pure water, to a region with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fewer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water molecules, e.g. a concentrated solution.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0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930" y="116632"/>
            <a:ext cx="8909070" cy="648072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Activity: Osmosis in Paw-Paw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24936" cy="590465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Six pieces of green paw-paw were cut into strips of equal length.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Three strips of paw-paw were placed into a beaker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distilled water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 other three strips were placed into a beaker of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saturated sodium chloride solution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They remained in the solutions for an hour.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they were removed, the strips which were placed in the distilled water were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more rigid and increased in length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whereas the strips which were placed in the saturated sodium chloride solution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wilted, became softer and decreased in length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Explain these results.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14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1"/>
            <a:ext cx="7772400" cy="792088"/>
          </a:xfrm>
        </p:spPr>
        <p:txBody>
          <a:bodyPr>
            <a:norm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Explanation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424936" cy="561662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cell membranes of the paw-paw cells act as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selectively permeable membranes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Water can pass through the cell membranes, either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 or out of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cells.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Distilled water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has a higher water content than the paw-paw cells, therefore water will move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into the cells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resulting in a more rigid and longer paw-paw strip.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saturated sodium chloride solution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water will move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from the cells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through the cell membrane into the sodium chloride solution, resulting in the paw-paw becoming softer and shorter.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5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&amp; Physical Properties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96" y="2204864"/>
            <a:ext cx="4402460" cy="440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88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8928992" cy="1470025"/>
          </a:xfrm>
        </p:spPr>
        <p:txBody>
          <a:bodyPr>
            <a:noAutofit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4269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&amp;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4269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Physical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A4269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Properties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712968" cy="5040560"/>
          </a:xfrm>
        </p:spPr>
        <p:txBody>
          <a:bodyPr>
            <a:normAutofit/>
          </a:bodyPr>
          <a:lstStyle/>
          <a:p>
            <a:r>
              <a:rPr lang="en-TT" dirty="0" smtClean="0"/>
              <a:t> </a:t>
            </a:r>
            <a:endParaRPr lang="en-TT" dirty="0"/>
          </a:p>
        </p:txBody>
      </p:sp>
      <p:sp>
        <p:nvSpPr>
          <p:cNvPr id="5" name="Rectangle 4"/>
          <p:cNvSpPr/>
          <p:nvPr/>
        </p:nvSpPr>
        <p:spPr>
          <a:xfrm>
            <a:off x="3315221" y="1417721"/>
            <a:ext cx="2232248" cy="648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8836" y="1447137"/>
            <a:ext cx="194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Properties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315221" y="2116825"/>
            <a:ext cx="558864" cy="5494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54129" y="2171530"/>
            <a:ext cx="778473" cy="77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51940" y="2872659"/>
            <a:ext cx="1728192" cy="8954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129" y="2872659"/>
            <a:ext cx="1635790" cy="85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375756" y="2937153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Chemical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Properties</a:t>
            </a:r>
            <a:endParaRPr lang="en-T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54129" y="287265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Physical</a:t>
            </a:r>
            <a:r>
              <a:rPr lang="en-TT" sz="2400" dirty="0" smtClean="0">
                <a:solidFill>
                  <a:srgbClr val="21712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Properties</a:t>
            </a:r>
            <a:endParaRPr lang="en-T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885717" y="3825363"/>
            <a:ext cx="0" cy="5667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20072" y="4484028"/>
            <a:ext cx="3096343" cy="16802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T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50" y="3825363"/>
            <a:ext cx="175045" cy="71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4498127"/>
            <a:ext cx="2892508" cy="145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31718" y="4539340"/>
            <a:ext cx="2873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Readily observable</a:t>
            </a: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Examples:</a:t>
            </a:r>
          </a:p>
          <a:p>
            <a:r>
              <a:rPr lang="en-TT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color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luster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or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smell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1640" y="4594652"/>
            <a:ext cx="3020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Only </a:t>
            </a:r>
            <a:r>
              <a:rPr lang="en-TT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observable during a </a:t>
            </a:r>
            <a:r>
              <a:rPr lang="en-TT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 reaction</a:t>
            </a:r>
          </a:p>
        </p:txBody>
      </p:sp>
    </p:spTree>
    <p:extLst>
      <p:ext uri="{BB962C8B-B14F-4D97-AF65-F5344CB8AC3E}">
        <p14:creationId xmlns:p14="http://schemas.microsoft.com/office/powerpoint/2010/main" val="41280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In Matter –</a:t>
            </a:r>
            <a:b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&amp; Physical Changes</a:t>
            </a:r>
            <a:endParaRPr lang="en-TT" sz="4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32856"/>
            <a:ext cx="4104456" cy="433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71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712968" cy="147002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B4226E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Why are diffusion and osmosis important?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B4226E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844824"/>
            <a:ext cx="8352928" cy="4752528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Diffusion and osmosis are important because they provide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evidence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the existence and movement of particles, that is, they provide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evidence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particulate nature of matter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45632"/>
            <a:ext cx="331236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9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Changes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352928" cy="4968552"/>
          </a:xfrm>
        </p:spPr>
        <p:txBody>
          <a:bodyPr>
            <a:no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 at the picture of the candle burning. 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the wax of the candle changing?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it changing into?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429000"/>
            <a:ext cx="36724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772816"/>
            <a:ext cx="8352928" cy="4608512"/>
          </a:xfrm>
        </p:spPr>
        <p:txBody>
          <a:bodyPr>
            <a:normAutofit lnSpcReduction="10000"/>
          </a:bodyPr>
          <a:lstStyle/>
          <a:p>
            <a:pPr lvl="0"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wax of a candle burns into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ash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smoke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original materials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changing into something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 </a:t>
            </a: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Changes that create a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new material 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are called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chemical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changes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algn="l"/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l"/>
            <a:r>
              <a:rPr lang="en-TT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Examples of Chemical Changes:</a:t>
            </a:r>
          </a:p>
          <a:p>
            <a:pPr lvl="0"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Burning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Rusting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Photosynthesis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TT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66" y="260648"/>
            <a:ext cx="79248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0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Physical Changes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568952" cy="4608512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Look at the picture of water boiling.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the water changing?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is it changing into? 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56992"/>
            <a:ext cx="4301282" cy="32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6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8424936" cy="4896544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Steam is another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water. 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Heating water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did not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create a new material. 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changing the water from a liquid to a gas, only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the water changed.  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Changes in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shape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size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or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state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a material are called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physical changes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6327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48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1: Classify the changes below as chemical or physical.</a:t>
            </a:r>
            <a:endParaRPr lang="en-T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1772816"/>
            <a:ext cx="8352928" cy="4968552"/>
          </a:xfrm>
        </p:spPr>
        <p:txBody>
          <a:bodyPr>
            <a:normAutofit fontScale="85000" lnSpcReduction="20000"/>
          </a:bodyPr>
          <a:lstStyle/>
          <a:p>
            <a:pPr marL="514350" indent="-514350" algn="l">
              <a:buAutoNum type="arabicPeriod"/>
            </a:pPr>
            <a:r>
              <a:rPr lang="en-TT" sz="33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car wreck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l">
              <a:buAutoNum type="arabicPeriod"/>
            </a:pP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33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 Physical Change (change in shape)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8721"/>
            <a:ext cx="5760640" cy="330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84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568952" cy="626469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Ice Cream Melting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 Physical Change (change in state)</a:t>
            </a:r>
            <a:endParaRPr lang="en-TT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240360" cy="455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13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96944" cy="5904656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Wood burning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 Chemical Change (into ash and smoke)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34481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4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784976" cy="1827634"/>
          </a:xfrm>
        </p:spPr>
        <p:txBody>
          <a:bodyPr>
            <a:normAutofit fontScale="90000"/>
          </a:bodyPr>
          <a:lstStyle/>
          <a:p>
            <a:pPr algn="l"/>
            <a:r>
              <a:rPr lang="en-TT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Activity 3: Think about one change you have observed at home and say whether it is chemical or physical.</a:t>
            </a:r>
            <a:endParaRPr lang="en-TT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032448" cy="3917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12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Summary 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5040560" cy="4968552"/>
          </a:xfrm>
        </p:spPr>
        <p:txBody>
          <a:bodyPr>
            <a:noAutofit/>
          </a:bodyPr>
          <a:lstStyle/>
          <a:p>
            <a:pPr algn="l"/>
            <a:r>
              <a:rPr lang="en-TT" sz="2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this lesson, we covered the following:</a:t>
            </a:r>
          </a:p>
          <a:p>
            <a:pPr algn="l"/>
            <a:endParaRPr lang="en-TT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Definitions: chemistry, matter &amp; energy</a:t>
            </a:r>
          </a:p>
          <a:p>
            <a:pPr marL="457200" indent="-457200" algn="l">
              <a:buFontTx/>
              <a:buChar char="-"/>
            </a:pPr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Particulate Nature of Matter</a:t>
            </a:r>
          </a:p>
          <a:p>
            <a:pPr marL="457200" indent="-457200" algn="l">
              <a:buFontTx/>
              <a:buChar char="-"/>
            </a:pPr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Differences between the States of Matter in terms of Particle Arrangement and Energy</a:t>
            </a: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5306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8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5040560" cy="4968552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Diffusion and Osmosis</a:t>
            </a:r>
          </a:p>
          <a:p>
            <a:pPr algn="l"/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Properties of Matter</a:t>
            </a:r>
          </a:p>
          <a:p>
            <a:pPr marL="457200" indent="-457200" algn="l">
              <a:buFontTx/>
              <a:buChar char="-"/>
            </a:pPr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Differences between Chemical and Physical Properties and Changes</a:t>
            </a:r>
          </a:p>
          <a:p>
            <a:pPr marL="457200" indent="-457200" algn="l">
              <a:buFontTx/>
              <a:buChar char="-"/>
            </a:pPr>
            <a:endParaRPr lang="en-TT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Tx/>
              <a:buChar char="-"/>
            </a:pPr>
            <a:r>
              <a:rPr lang="en-T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Classification of Matter</a:t>
            </a:r>
            <a:endParaRPr lang="en-TT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530600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8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184" y="116632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Diffusion</a:t>
            </a:r>
            <a:endParaRPr lang="en-TT" sz="6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900" y="836712"/>
            <a:ext cx="8712968" cy="108012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would happen if we dropped purple ink into a beaker of water?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3528392" cy="383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72" y="2146759"/>
            <a:ext cx="3030887" cy="356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53867"/>
            <a:ext cx="1165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85810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What would eventually happen to the beaker on the right?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76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33" y="0"/>
            <a:ext cx="7772400" cy="1080120"/>
          </a:xfrm>
        </p:spPr>
        <p:txBody>
          <a:bodyPr>
            <a:normAutofit/>
          </a:bodyPr>
          <a:lstStyle/>
          <a:p>
            <a:r>
              <a:rPr lang="en-TT" sz="6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diffusion?</a:t>
            </a:r>
            <a:endParaRPr lang="en-TT" dirty="0"/>
          </a:p>
        </p:txBody>
      </p:sp>
      <p:sp>
        <p:nvSpPr>
          <p:cNvPr id="3" name="TextBox 2"/>
          <p:cNvSpPr txBox="1"/>
          <p:nvPr/>
        </p:nvSpPr>
        <p:spPr>
          <a:xfrm>
            <a:off x="205134" y="1052736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Diffusion is the movement of particles (liquid or gas) from an area of higher concentration to an area of lower concentration.</a:t>
            </a:r>
          </a:p>
          <a:p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8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Example</a:t>
            </a:r>
            <a:endParaRPr lang="en-TT" sz="2800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920" y="3573016"/>
            <a:ext cx="6442227" cy="314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Diffusion and concentration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524000"/>
            <a:ext cx="4953000" cy="1371599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 place where there are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a lot of particles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is called a </a:t>
            </a:r>
            <a:r>
              <a:rPr lang="en-US" sz="2000" u="sng" dirty="0" smtClean="0">
                <a:latin typeface="Arial" pitchFamily="34" charset="0"/>
                <a:cs typeface="Arial" pitchFamily="34" charset="0"/>
              </a:rPr>
              <a:t>high concentration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29718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place where there are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few particles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called a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 concentration</a:t>
            </a:r>
            <a:endParaRPr lang="en-US" sz="2000" u="sng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4800600"/>
            <a:ext cx="350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Particles will diffuse from a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 concentration </a:t>
            </a:r>
          </a:p>
          <a:p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 a </a:t>
            </a:r>
            <a:r>
              <a:rPr lang="en-US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low concentration</a:t>
            </a:r>
          </a:p>
        </p:txBody>
      </p:sp>
      <p:pic>
        <p:nvPicPr>
          <p:cNvPr id="6" name="Picture 5" descr="diffusion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1332970"/>
            <a:ext cx="1143000" cy="1336156"/>
          </a:xfrm>
          <a:prstGeom prst="rect">
            <a:avLst/>
          </a:prstGeom>
        </p:spPr>
      </p:pic>
      <p:pic>
        <p:nvPicPr>
          <p:cNvPr id="7" name="Picture 6" descr="diffusion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2971799"/>
            <a:ext cx="1142545" cy="1333633"/>
          </a:xfrm>
          <a:prstGeom prst="rect">
            <a:avLst/>
          </a:prstGeom>
        </p:spPr>
      </p:pic>
      <p:pic>
        <p:nvPicPr>
          <p:cNvPr id="8" name="Picture 7" descr="diffusion-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399" y="4724400"/>
            <a:ext cx="3048001" cy="156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86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9833" y="0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en-TT" sz="4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4F81B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Everyday examples of Diffusion</a:t>
            </a:r>
            <a:endParaRPr lang="en-TT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5134" y="836712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Some everyday examples of diffusion are:</a:t>
            </a:r>
          </a:p>
          <a:p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Smelling your mother’s cooking from the kitchen while you are studying in the living room.</a:t>
            </a:r>
          </a:p>
          <a:p>
            <a:pPr marL="514350" indent="-514350">
              <a:buFontTx/>
              <a:buAutoNum type="arabicPeriod"/>
            </a:pPr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Smelling garbage on the street before you can see the garbage truck.</a:t>
            </a:r>
          </a:p>
          <a:p>
            <a:pPr marL="514350" indent="-514350">
              <a:buFontTx/>
              <a:buAutoNum type="arabicPeriod"/>
            </a:pPr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Smelling someone’s perfume.</a:t>
            </a:r>
          </a:p>
          <a:p>
            <a:pPr marL="514350" indent="-514350">
              <a:buFontTx/>
              <a:buAutoNum type="arabicPeriod"/>
            </a:pPr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drop of ink spreading to colour the water in a beaker, without stirring.</a:t>
            </a:r>
          </a:p>
          <a:p>
            <a:pPr marL="514350" indent="-514350">
              <a:buFontTx/>
              <a:buAutoNum type="arabicPeriod"/>
            </a:pPr>
            <a:endParaRPr lang="en-TT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TT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Rust spreading from a rusty can into a white tile.</a:t>
            </a:r>
          </a:p>
          <a:p>
            <a:pPr marL="514350" indent="-514350">
              <a:buFontTx/>
              <a:buAutoNum type="arabicPeriod"/>
            </a:pPr>
            <a:endParaRPr lang="en-TT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8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154559"/>
          </a:xfrm>
        </p:spPr>
        <p:txBody>
          <a:bodyPr>
            <a:normAutofit/>
          </a:bodyPr>
          <a:lstStyle/>
          <a:p>
            <a:r>
              <a:rPr lang="en-TT" sz="48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Diffusion in Gases</a:t>
            </a:r>
            <a:endParaRPr lang="en-TT" sz="48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29413"/>
            <a:ext cx="6908660" cy="512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3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152128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Diffusion of Bromine Gas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96752"/>
            <a:ext cx="5638721" cy="50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6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4" cy="1152128"/>
          </a:xfrm>
        </p:spPr>
        <p:txBody>
          <a:bodyPr>
            <a:normAutofit/>
          </a:bodyPr>
          <a:lstStyle/>
          <a:p>
            <a:r>
              <a:rPr lang="en-TT" sz="36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1: Diffusion of Bromine Gas</a:t>
            </a:r>
            <a:endParaRPr lang="en-TT" sz="3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69" y="1268760"/>
            <a:ext cx="3456384" cy="4859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897" y="1268760"/>
            <a:ext cx="2284416" cy="4859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63688" y="6268670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1             2                    3</a:t>
            </a:r>
            <a:endParaRPr lang="en-TT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0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949</Words>
  <Application>Microsoft Office PowerPoint</Application>
  <PresentationFormat>On-screen Show (4:3)</PresentationFormat>
  <Paragraphs>165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Diffusion  &amp;  Osmosis</vt:lpstr>
      <vt:lpstr>Why are diffusion and osmosis important?</vt:lpstr>
      <vt:lpstr>Diffusion</vt:lpstr>
      <vt:lpstr>What is diffusion?</vt:lpstr>
      <vt:lpstr>Diffusion and concentration</vt:lpstr>
      <vt:lpstr>Everyday examples of Diffusion</vt:lpstr>
      <vt:lpstr>Diffusion in Gases</vt:lpstr>
      <vt:lpstr>Example 1: Diffusion of Bromine Gas</vt:lpstr>
      <vt:lpstr>Example 1: Diffusion of Bromine Gas</vt:lpstr>
      <vt:lpstr>Example 2: Diffusion of Ammonia &amp; Hydrogen Chloride</vt:lpstr>
      <vt:lpstr>Example 2: Diffusion of Ammonia &amp; Hydrogen Chloride</vt:lpstr>
      <vt:lpstr>Example 2: Diffusion of Ammonia &amp; Hydrogen Chloride</vt:lpstr>
      <vt:lpstr>Osmosis</vt:lpstr>
      <vt:lpstr>What is Osmosis?</vt:lpstr>
      <vt:lpstr>Activity: Osmosis in Paw-Paw</vt:lpstr>
      <vt:lpstr>Explanation</vt:lpstr>
      <vt:lpstr>Chemical &amp; Physical Properties</vt:lpstr>
      <vt:lpstr>Chemical &amp; Physical Properties</vt:lpstr>
      <vt:lpstr>Changes In Matter – Chemical &amp; Physical Changes</vt:lpstr>
      <vt:lpstr>Chemical Changes</vt:lpstr>
      <vt:lpstr>PowerPoint Presentation</vt:lpstr>
      <vt:lpstr>Physical Changes</vt:lpstr>
      <vt:lpstr>PowerPoint Presentation</vt:lpstr>
      <vt:lpstr>Activity 1: Classify the changes below as chemical or physical.</vt:lpstr>
      <vt:lpstr>PowerPoint Presentation</vt:lpstr>
      <vt:lpstr>PowerPoint Presentation</vt:lpstr>
      <vt:lpstr>Activity 3: Think about one change you have observed at home and say whether it is chemical or physical.</vt:lpstr>
      <vt:lpstr>Summary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The Nature of Matter</dc:title>
  <dc:creator>Romona</dc:creator>
  <cp:lastModifiedBy>Romona</cp:lastModifiedBy>
  <cp:revision>58</cp:revision>
  <dcterms:created xsi:type="dcterms:W3CDTF">2011-04-13T23:24:08Z</dcterms:created>
  <dcterms:modified xsi:type="dcterms:W3CDTF">2012-01-28T16:27:42Z</dcterms:modified>
</cp:coreProperties>
</file>