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9" r:id="rId3"/>
    <p:sldId id="261" r:id="rId4"/>
    <p:sldId id="260" r:id="rId5"/>
    <p:sldId id="262" r:id="rId6"/>
    <p:sldId id="258" r:id="rId7"/>
    <p:sldId id="257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5A58-A8CE-4181-ACFF-002183E02DBB}" type="datetimeFigureOut">
              <a:rPr lang="en-TT" smtClean="0"/>
              <a:t>12/04/2011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85A7-A30D-4E16-8EA2-4BAF51864BA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549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5A58-A8CE-4181-ACFF-002183E02DBB}" type="datetimeFigureOut">
              <a:rPr lang="en-TT" smtClean="0"/>
              <a:t>12/04/2011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85A7-A30D-4E16-8EA2-4BAF51864BA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7270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5A58-A8CE-4181-ACFF-002183E02DBB}" type="datetimeFigureOut">
              <a:rPr lang="en-TT" smtClean="0"/>
              <a:t>12/04/2011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85A7-A30D-4E16-8EA2-4BAF51864BA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9884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5A58-A8CE-4181-ACFF-002183E02DBB}" type="datetimeFigureOut">
              <a:rPr lang="en-TT" smtClean="0"/>
              <a:t>12/04/2011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85A7-A30D-4E16-8EA2-4BAF51864BA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3869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5A58-A8CE-4181-ACFF-002183E02DBB}" type="datetimeFigureOut">
              <a:rPr lang="en-TT" smtClean="0"/>
              <a:t>12/04/2011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85A7-A30D-4E16-8EA2-4BAF51864BA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2022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5A58-A8CE-4181-ACFF-002183E02DBB}" type="datetimeFigureOut">
              <a:rPr lang="en-TT" smtClean="0"/>
              <a:t>12/04/2011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85A7-A30D-4E16-8EA2-4BAF51864BA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71295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5A58-A8CE-4181-ACFF-002183E02DBB}" type="datetimeFigureOut">
              <a:rPr lang="en-TT" smtClean="0"/>
              <a:t>12/04/2011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85A7-A30D-4E16-8EA2-4BAF51864BA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2372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5A58-A8CE-4181-ACFF-002183E02DBB}" type="datetimeFigureOut">
              <a:rPr lang="en-TT" smtClean="0"/>
              <a:t>12/04/2011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85A7-A30D-4E16-8EA2-4BAF51864BA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7292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5A58-A8CE-4181-ACFF-002183E02DBB}" type="datetimeFigureOut">
              <a:rPr lang="en-TT" smtClean="0"/>
              <a:t>12/04/2011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85A7-A30D-4E16-8EA2-4BAF51864BA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407151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5A58-A8CE-4181-ACFF-002183E02DBB}" type="datetimeFigureOut">
              <a:rPr lang="en-TT" smtClean="0"/>
              <a:t>12/04/2011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85A7-A30D-4E16-8EA2-4BAF51864BA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3319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5A58-A8CE-4181-ACFF-002183E02DBB}" type="datetimeFigureOut">
              <a:rPr lang="en-TT" smtClean="0"/>
              <a:t>12/04/2011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185A7-A30D-4E16-8EA2-4BAF51864BA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89826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5A58-A8CE-4181-ACFF-002183E02DBB}" type="datetimeFigureOut">
              <a:rPr lang="en-TT" smtClean="0"/>
              <a:t>12/04/2011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185A7-A30D-4E16-8EA2-4BAF51864BA7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13647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Autofit/>
          </a:bodyPr>
          <a:lstStyle/>
          <a:p>
            <a:r>
              <a:rPr lang="en-TT" sz="6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Structural Isomerism</a:t>
            </a:r>
            <a:endParaRPr lang="en-TT" sz="6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5975350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88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Pentanol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Hexanol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Heptanol</a:t>
            </a:r>
            <a:r>
              <a:rPr lang="en-T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	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4" y="1052736"/>
            <a:ext cx="4147262" cy="17281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3441340" cy="1512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52" y="4293096"/>
            <a:ext cx="7732048" cy="193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pPr algn="l"/>
            <a:r>
              <a:rPr lang="en-TT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Activity: Draw the Structural Formula of each </a:t>
            </a:r>
          </a:p>
          <a:p>
            <a:pPr algn="l"/>
            <a:r>
              <a:rPr lang="en-TT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Compound listed below.</a:t>
            </a:r>
          </a:p>
          <a:p>
            <a:pPr algn="l"/>
            <a:endParaRPr lang="en-TT" sz="2800" b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Octanol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lvl="0" algn="l"/>
            <a:endParaRPr lang="en-TT" sz="28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Nonanol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Decanol</a:t>
            </a:r>
            <a:r>
              <a:rPr lang="en-T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	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008" y="116632"/>
            <a:ext cx="8928992" cy="1152128"/>
          </a:xfrm>
        </p:spPr>
        <p:txBody>
          <a:bodyPr>
            <a:noAutofit/>
          </a:bodyPr>
          <a:lstStyle/>
          <a:p>
            <a:r>
              <a:rPr lang="en-TT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Carboxylic Acids</a:t>
            </a:r>
            <a:endParaRPr lang="en-TT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904655" cy="529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93853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Carboxylic Acids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640960" cy="568863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Carboxylic acids are organic compounds with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functional group –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carboxyl group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also be represented as: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general formula for the carboxylic acids which contain one –COOH group is C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2n+1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3" y="3171823"/>
            <a:ext cx="2057380" cy="148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4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938535"/>
          </a:xfrm>
        </p:spPr>
        <p:txBody>
          <a:bodyPr/>
          <a:lstStyle/>
          <a:p>
            <a:r>
              <a:rPr lang="en-TT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Names of some 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carboxylic acids</a:t>
            </a:r>
            <a:endParaRPr lang="en-T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07964"/>
              </p:ext>
            </p:extLst>
          </p:nvPr>
        </p:nvGraphicFramePr>
        <p:xfrm>
          <a:off x="467544" y="980728"/>
          <a:ext cx="8496945" cy="5633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779604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Number of carbons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Molecular Formula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0" dirty="0" smtClean="0"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TT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HCOOH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methanoic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</a:t>
                      </a:r>
                      <a:r>
                        <a:rPr kumimoji="0" lang="en-TT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en-T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COOH</a:t>
                      </a:r>
                      <a:endParaRPr lang="en-TT" sz="2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ethanoic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propanoic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butanoic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pentanoic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hexanoic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heptanoic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octanoic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nonanoic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acid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24323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COOH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decanoic</a:t>
                      </a:r>
                      <a:r>
                        <a:rPr kumimoji="0" lang="en-T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acid</a:t>
                      </a:r>
                      <a:endParaRPr kumimoji="0" lang="en-TT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18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Drawings of carboxylic acids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908720"/>
            <a:ext cx="8568952" cy="5688632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 , HCOOH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algn="l">
              <a:buAutoNum type="arabicPeriod"/>
            </a:pPr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="1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Ethanoic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acid, CH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41" y="1484784"/>
            <a:ext cx="2475122" cy="18722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95" y="4149080"/>
            <a:ext cx="2788887" cy="194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3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Propanoic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 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algn="l">
              <a:buAutoNum type="arabicPeriod"/>
            </a:pPr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="1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890345" cy="2191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7" y="4143981"/>
            <a:ext cx="3613898" cy="194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Pentanoic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 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algn="l">
              <a:buAutoNum type="arabicPeriod"/>
            </a:pPr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268760"/>
            <a:ext cx="8039005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1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3359" y="260648"/>
            <a:ext cx="828092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Activity: Draw the Structural Formula of each </a:t>
            </a:r>
          </a:p>
          <a:p>
            <a:r>
              <a:rPr lang="en-TT" sz="2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Compound listed below.</a:t>
            </a:r>
          </a:p>
          <a:p>
            <a:pPr lvl="0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Hexanoic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endParaRPr lang="en-TT" sz="28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TT" sz="2800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Heptanoic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TT" sz="2800" b="1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TT" sz="28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Octanoic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lvl="0"/>
            <a:endParaRPr lang="en-TT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TT" sz="2800" b="1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TT" sz="2800" b="1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Decanoic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Acid,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COOH</a:t>
            </a:r>
            <a:endParaRPr lang="en-TT" sz="2800" dirty="0"/>
          </a:p>
        </p:txBody>
      </p:sp>
    </p:spTree>
    <p:extLst>
      <p:ext uri="{BB962C8B-B14F-4D97-AF65-F5344CB8AC3E}">
        <p14:creationId xmlns:p14="http://schemas.microsoft.com/office/powerpoint/2010/main" val="20860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866527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Structural Isomerism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640960" cy="540060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Structural isomers are molecules with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 molecular formula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but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structural formulae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460851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28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1: Structural Isomers of butane, C</a:t>
            </a:r>
            <a:r>
              <a:rPr lang="en-TT" sz="4000" b="1" baseline="-25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TT" sz="4000" b="1" baseline="-25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</a:t>
            </a:r>
            <a:endParaRPr lang="en-TT" sz="4000" b="1" baseline="-25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9" y="1916832"/>
            <a:ext cx="8760681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1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2: </a:t>
            </a:r>
            <a:r>
              <a:rPr lang="en-T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Structural Isomers of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pentane</a:t>
            </a:r>
            <a:r>
              <a:rPr lang="en-T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TT" sz="4000" b="1" baseline="-25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TT" sz="4000" b="1" baseline="-25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</a:t>
            </a: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75392"/>
            <a:ext cx="7200800" cy="525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n-T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3: </a:t>
            </a:r>
            <a:r>
              <a:rPr lang="en-T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Structural Isomers of </a:t>
            </a:r>
            <a:r>
              <a:rPr lang="en-TT" sz="4000" b="1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butene</a:t>
            </a:r>
            <a:r>
              <a:rPr lang="en-T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n-TT" sz="4000" b="1" baseline="-250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TT" sz="4000" b="1" baseline="-25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en-T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6" y="1628800"/>
            <a:ext cx="3605217" cy="1905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96" y="1751444"/>
            <a:ext cx="3241276" cy="1660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69160"/>
            <a:ext cx="3627894" cy="1224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9275" y="3717322"/>
            <a:ext cx="210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but-1-ene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176" y="3534743"/>
            <a:ext cx="17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but-2-ene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9275" y="6093296"/>
            <a:ext cx="4775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2-methylpropene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523636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23528" y="4365104"/>
            <a:ext cx="2762129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864" y="5589240"/>
            <a:ext cx="24482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9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082551"/>
          </a:xfrm>
        </p:spPr>
        <p:txBody>
          <a:bodyPr>
            <a:noAutofit/>
          </a:bodyPr>
          <a:lstStyle/>
          <a:p>
            <a:r>
              <a:rPr lang="en-TT" sz="8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Alcohols</a:t>
            </a:r>
            <a:endParaRPr lang="en-TT" sz="8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76875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93853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Alcohols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08912" cy="547260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everybody knows as ‘alcohol’ is just one member of a large family (homologous series) of similar compounds.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Alcohols all contain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–OH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 covalently bonded onto a carbon chain.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General formula of alcohols: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2n+1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7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938535"/>
          </a:xfrm>
        </p:spPr>
        <p:txBody>
          <a:bodyPr/>
          <a:lstStyle/>
          <a:p>
            <a:r>
              <a:rPr lang="en-TT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Names of some </a:t>
            </a:r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alcohols</a:t>
            </a:r>
            <a:endParaRPr lang="en-TT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72459"/>
              </p:ext>
            </p:extLst>
          </p:nvPr>
        </p:nvGraphicFramePr>
        <p:xfrm>
          <a:off x="467544" y="980727"/>
          <a:ext cx="8496945" cy="565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779604"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Number of carbons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dirty="0" smtClean="0">
                          <a:latin typeface="Arial" pitchFamily="34" charset="0"/>
                          <a:cs typeface="Arial" pitchFamily="34" charset="0"/>
                        </a:rPr>
                        <a:t>Molecular Formula</a:t>
                      </a:r>
                      <a:endParaRPr lang="en-TT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0" dirty="0" smtClean="0"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TT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T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</a:t>
                      </a:r>
                      <a:r>
                        <a:rPr kumimoji="0" lang="en-TT" sz="24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kumimoji="0" lang="en-TT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OH</a:t>
                      </a:r>
                      <a:endParaRPr lang="en-TT" sz="2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methanol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ethanol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propanol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butanol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pentanol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hexanol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heptanol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octanol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nonanol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3702"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TT" sz="24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400" b="1" baseline="-25000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r>
                        <a:rPr lang="en-TT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OH</a:t>
                      </a:r>
                      <a:endParaRPr lang="en-TT" sz="24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TT" sz="2400" b="1" dirty="0" err="1" smtClean="0">
                          <a:latin typeface="Arial" pitchFamily="34" charset="0"/>
                          <a:cs typeface="Arial" pitchFamily="34" charset="0"/>
                        </a:rPr>
                        <a:t>decanol</a:t>
                      </a:r>
                      <a:endParaRPr lang="en-TT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2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1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Drawings of alcohols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568952" cy="576064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Methanol, CH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Ethanol, 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endParaRPr lang="en-TT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Propanol</a:t>
            </a:r>
            <a:r>
              <a:rPr lang="en-T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	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4. </a:t>
            </a:r>
            <a:r>
              <a:rPr lang="en-T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Butanol</a:t>
            </a:r>
            <a:r>
              <a:rPr lang="en-TT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T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OH</a:t>
            </a:r>
            <a:r>
              <a:rPr lang="en-TT" sz="28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TT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 algn="l">
              <a:buFont typeface="Arial" pitchFamily="34" charset="0"/>
              <a:buAutoNum type="arabicPeriod"/>
            </a:pP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17" y="1412776"/>
            <a:ext cx="2088232" cy="1729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14279"/>
            <a:ext cx="2313906" cy="13266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88307"/>
            <a:ext cx="3306082" cy="2137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08521"/>
            <a:ext cx="3771856" cy="169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306</Words>
  <Application>Microsoft Office PowerPoint</Application>
  <PresentationFormat>On-screen Show (4:3)</PresentationFormat>
  <Paragraphs>167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Structural Isomerism</vt:lpstr>
      <vt:lpstr>Structural Isomerism</vt:lpstr>
      <vt:lpstr>Example 1: Structural Isomers of butane, C4H10</vt:lpstr>
      <vt:lpstr>Example 2: Structural Isomers of pentane, C5H12</vt:lpstr>
      <vt:lpstr>Example 3: Structural Isomers of butene, C4H8</vt:lpstr>
      <vt:lpstr>Alcohols</vt:lpstr>
      <vt:lpstr>Alcohols</vt:lpstr>
      <vt:lpstr>Names of some alcohols</vt:lpstr>
      <vt:lpstr>Drawings of alcohols</vt:lpstr>
      <vt:lpstr>PowerPoint Presentation</vt:lpstr>
      <vt:lpstr>PowerPoint Presentation</vt:lpstr>
      <vt:lpstr>Carboxylic Acids</vt:lpstr>
      <vt:lpstr>Carboxylic Acids</vt:lpstr>
      <vt:lpstr>Names of some carboxylic acids</vt:lpstr>
      <vt:lpstr>Drawings of carboxylic acids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Alcohols</dc:title>
  <dc:creator>Romona</dc:creator>
  <cp:lastModifiedBy>Romona</cp:lastModifiedBy>
  <cp:revision>21</cp:revision>
  <dcterms:created xsi:type="dcterms:W3CDTF">2010-11-11T12:18:43Z</dcterms:created>
  <dcterms:modified xsi:type="dcterms:W3CDTF">2011-04-12T22:32:42Z</dcterms:modified>
</cp:coreProperties>
</file>