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83" r:id="rId5"/>
    <p:sldId id="281" r:id="rId6"/>
    <p:sldId id="282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84" r:id="rId21"/>
    <p:sldId id="285" r:id="rId22"/>
    <p:sldId id="286" r:id="rId23"/>
    <p:sldId id="273" r:id="rId24"/>
    <p:sldId id="274" r:id="rId25"/>
    <p:sldId id="288" r:id="rId26"/>
    <p:sldId id="289" r:id="rId27"/>
    <p:sldId id="275" r:id="rId28"/>
    <p:sldId id="27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803C8-8824-46E9-B883-66131253CDFA}" type="datetimeFigureOut">
              <a:rPr lang="en-TT" smtClean="0"/>
              <a:t>04/04/2011</a:t>
            </a:fld>
            <a:endParaRPr lang="en-T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BE7E7-5784-4B20-991D-44763007E23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105800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D3BE-8743-408A-A3C4-B31D226980A0}" type="datetimeFigureOut">
              <a:rPr lang="en-TT" smtClean="0"/>
              <a:t>04/04/2011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71C7-B329-4373-8E02-B7691EF10DCC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06655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D3BE-8743-408A-A3C4-B31D226980A0}" type="datetimeFigureOut">
              <a:rPr lang="en-TT" smtClean="0"/>
              <a:t>04/04/2011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71C7-B329-4373-8E02-B7691EF10DCC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71628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D3BE-8743-408A-A3C4-B31D226980A0}" type="datetimeFigureOut">
              <a:rPr lang="en-TT" smtClean="0"/>
              <a:t>04/04/2011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71C7-B329-4373-8E02-B7691EF10DCC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41673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D3BE-8743-408A-A3C4-B31D226980A0}" type="datetimeFigureOut">
              <a:rPr lang="en-TT" smtClean="0"/>
              <a:t>04/04/2011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71C7-B329-4373-8E02-B7691EF10DCC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59861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D3BE-8743-408A-A3C4-B31D226980A0}" type="datetimeFigureOut">
              <a:rPr lang="en-TT" smtClean="0"/>
              <a:t>04/04/2011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71C7-B329-4373-8E02-B7691EF10DCC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94505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D3BE-8743-408A-A3C4-B31D226980A0}" type="datetimeFigureOut">
              <a:rPr lang="en-TT" smtClean="0"/>
              <a:t>04/04/2011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71C7-B329-4373-8E02-B7691EF10DCC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68883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D3BE-8743-408A-A3C4-B31D226980A0}" type="datetimeFigureOut">
              <a:rPr lang="en-TT" smtClean="0"/>
              <a:t>04/04/2011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71C7-B329-4373-8E02-B7691EF10DCC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79310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D3BE-8743-408A-A3C4-B31D226980A0}" type="datetimeFigureOut">
              <a:rPr lang="en-TT" smtClean="0"/>
              <a:t>04/04/2011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71C7-B329-4373-8E02-B7691EF10DCC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66202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D3BE-8743-408A-A3C4-B31D226980A0}" type="datetimeFigureOut">
              <a:rPr lang="en-TT" smtClean="0"/>
              <a:t>04/04/2011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71C7-B329-4373-8E02-B7691EF10DCC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58479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D3BE-8743-408A-A3C4-B31D226980A0}" type="datetimeFigureOut">
              <a:rPr lang="en-TT" smtClean="0"/>
              <a:t>04/04/2011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71C7-B329-4373-8E02-B7691EF10DCC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68342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D3BE-8743-408A-A3C4-B31D226980A0}" type="datetimeFigureOut">
              <a:rPr lang="en-TT" smtClean="0"/>
              <a:t>04/04/2011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71C7-B329-4373-8E02-B7691EF10DCC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38706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7D3BE-8743-408A-A3C4-B31D226980A0}" type="datetimeFigureOut">
              <a:rPr lang="en-TT" smtClean="0"/>
              <a:t>04/04/2011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171C7-B329-4373-8E02-B7691EF10DCC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00327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gif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gif"/><Relationship Id="rId4" Type="http://schemas.openxmlformats.org/officeDocument/2006/relationships/image" Target="../media/image25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0649"/>
            <a:ext cx="9036496" cy="1296144"/>
          </a:xfrm>
        </p:spPr>
        <p:txBody>
          <a:bodyPr>
            <a:normAutofit/>
          </a:bodyPr>
          <a:lstStyle/>
          <a:p>
            <a:r>
              <a:rPr lang="en-TT" sz="7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Organic Chemistry</a:t>
            </a:r>
            <a:endParaRPr lang="en-TT" sz="7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56792"/>
            <a:ext cx="7200800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50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Autofit/>
          </a:bodyPr>
          <a:lstStyle/>
          <a:p>
            <a:r>
              <a:rPr lang="en-TT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Types of formulae for organic compounds</a:t>
            </a:r>
            <a:endParaRPr lang="en-TT" sz="4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16832"/>
            <a:ext cx="8712968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3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866527"/>
          </a:xfrm>
        </p:spPr>
        <p:txBody>
          <a:bodyPr/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Molecular Formulae</a:t>
            </a:r>
            <a:endParaRPr lang="en-TT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640960" cy="5544616"/>
          </a:xfrm>
        </p:spPr>
        <p:txBody>
          <a:bodyPr>
            <a:normAutofit/>
          </a:bodyPr>
          <a:lstStyle/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molecular formula simply counts the numbers of each sort of atom present in the molecule, but tells you nothing about the way they are joined together.</a:t>
            </a: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example the molecular formula of propane is C</a:t>
            </a:r>
            <a:r>
              <a:rPr lang="en-TT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and the molecular formula of </a:t>
            </a:r>
            <a:r>
              <a:rPr lang="en-TT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ethene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C</a:t>
            </a:r>
            <a:r>
              <a:rPr lang="en-TT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Molecular formulae are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very rarely used 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organic chemistry, because they don’t give any useful information about the bonding in the molecule.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87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082551"/>
          </a:xfrm>
        </p:spPr>
        <p:txBody>
          <a:bodyPr/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Structural </a:t>
            </a:r>
            <a:r>
              <a:rPr lang="en-TT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Formulae</a:t>
            </a:r>
            <a:endParaRPr lang="en-T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568952" cy="5400600"/>
          </a:xfrm>
        </p:spPr>
        <p:txBody>
          <a:bodyPr>
            <a:normAutofit/>
          </a:bodyPr>
          <a:lstStyle/>
          <a:p>
            <a:pPr algn="l"/>
            <a:r>
              <a:rPr lang="en-TT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structural formula shows how the atoms are joined up.</a:t>
            </a:r>
          </a:p>
          <a:p>
            <a:pPr algn="l"/>
            <a:endParaRPr lang="en-TT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There are two ways of representing structural formulae – they can be drawn as a displayed formula or they can be written out.</a:t>
            </a:r>
          </a:p>
          <a:p>
            <a:pPr algn="l"/>
            <a:endParaRPr lang="en-TT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Example: propane</a:t>
            </a:r>
          </a:p>
          <a:p>
            <a:pPr algn="l"/>
            <a:endParaRPr lang="en-TT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Structural Formula</a:t>
            </a:r>
            <a:r>
              <a:rPr lang="en-TT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en-TT" sz="2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Displayed Formula</a:t>
            </a:r>
          </a:p>
          <a:p>
            <a:pPr algn="l"/>
            <a:r>
              <a:rPr lang="en-TT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CH</a:t>
            </a:r>
            <a:r>
              <a:rPr lang="en-TT" sz="2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TT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TT" sz="2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TT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TT" sz="2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				</a:t>
            </a:r>
            <a:endParaRPr lang="en-TT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301208"/>
            <a:ext cx="2952328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8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938535"/>
          </a:xfrm>
        </p:spPr>
        <p:txBody>
          <a:bodyPr/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Displayed </a:t>
            </a:r>
            <a:r>
              <a:rPr lang="en-TT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Formulae</a:t>
            </a:r>
            <a:endParaRPr lang="en-T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568952" cy="561662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TT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displayed formula shows </a:t>
            </a:r>
            <a:r>
              <a:rPr lang="en-TT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 the bonds </a:t>
            </a:r>
            <a:r>
              <a:rPr lang="en-TT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the molecule as </a:t>
            </a:r>
            <a:r>
              <a:rPr lang="en-TT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individual lines</a:t>
            </a:r>
            <a:r>
              <a:rPr lang="en-TT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Each line represents a pair of shared electrons.</a:t>
            </a:r>
          </a:p>
          <a:p>
            <a:pPr algn="l"/>
            <a:endParaRPr lang="en-TT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Model of Propane</a:t>
            </a:r>
            <a:r>
              <a:rPr lang="en-TT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TT" sz="2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Displayed Formula of Propane</a:t>
            </a:r>
            <a:endParaRPr lang="en-TT" sz="2600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</a:t>
            </a:r>
          </a:p>
          <a:p>
            <a:pPr algn="l"/>
            <a:endParaRPr lang="en-TT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way the displayed formula is drawn bears no resemblance to the shape of the actual molecule. Displayed formulae are always drawn with the molecule </a:t>
            </a:r>
            <a:r>
              <a:rPr lang="en-TT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straightened</a:t>
            </a:r>
            <a:r>
              <a:rPr lang="en-TT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out and </a:t>
            </a:r>
            <a:r>
              <a:rPr lang="en-TT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flattened</a:t>
            </a:r>
            <a:r>
              <a:rPr lang="en-TT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They show exactly how all the atoms are joined together.</a:t>
            </a:r>
            <a:endParaRPr lang="en-TT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80928"/>
            <a:ext cx="2096213" cy="1588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887751"/>
            <a:ext cx="2582008" cy="151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65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91"/>
            <a:ext cx="9144000" cy="794519"/>
          </a:xfrm>
        </p:spPr>
        <p:txBody>
          <a:bodyPr/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Naming Organic Compounds</a:t>
            </a:r>
            <a:endParaRPr lang="en-TT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280920" cy="5904656"/>
          </a:xfrm>
        </p:spPr>
        <p:txBody>
          <a:bodyPr/>
          <a:lstStyle/>
          <a:p>
            <a:pPr algn="l"/>
            <a:r>
              <a:rPr lang="en-T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process of naming chemical compounds is known as </a:t>
            </a:r>
            <a:r>
              <a:rPr lang="en-TT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chemical nomenclature</a:t>
            </a:r>
            <a:r>
              <a:rPr lang="en-T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TT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main function of chemical nomenclature is to ensure that when a person reads a chemical name there is </a:t>
            </a:r>
            <a:r>
              <a:rPr lang="en-TT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ambiguity </a:t>
            </a:r>
            <a:r>
              <a:rPr lang="en-T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 to which chemical compound it refers.</a:t>
            </a:r>
            <a:endParaRPr lang="en-TT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388731"/>
            <a:ext cx="2676153" cy="245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97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12" y="18581"/>
            <a:ext cx="8856984" cy="1106163"/>
          </a:xfrm>
        </p:spPr>
        <p:txBody>
          <a:bodyPr>
            <a:normAutofit/>
          </a:bodyPr>
          <a:lstStyle/>
          <a:p>
            <a:r>
              <a:rPr lang="en-TT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Naming straight chain members of a homologous series</a:t>
            </a:r>
            <a:endParaRPr lang="en-TT" sz="3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568952" cy="5472608"/>
          </a:xfrm>
        </p:spPr>
        <p:txBody>
          <a:bodyPr>
            <a:normAutofit/>
          </a:bodyPr>
          <a:lstStyle/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names of straight chain members of a homologous series consists of two parts:</a:t>
            </a:r>
          </a:p>
          <a:p>
            <a:pPr algn="l"/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first part or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stem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depends on the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total number of carbon atoms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present in the chain of carbon atoms. </a:t>
            </a:r>
          </a:p>
          <a:p>
            <a:pPr marL="514350" indent="-514350" algn="l">
              <a:buAutoNum type="arabicPeriod"/>
            </a:pPr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second part, or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suffix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depends on the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functional group 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 in the molecule.</a:t>
            </a:r>
          </a:p>
        </p:txBody>
      </p:sp>
    </p:spTree>
    <p:extLst>
      <p:ext uri="{BB962C8B-B14F-4D97-AF65-F5344CB8AC3E}">
        <p14:creationId xmlns:p14="http://schemas.microsoft.com/office/powerpoint/2010/main" val="21813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1154559"/>
          </a:xfrm>
        </p:spPr>
        <p:txBody>
          <a:bodyPr>
            <a:normAutofit fontScale="90000"/>
          </a:bodyPr>
          <a:lstStyle/>
          <a:p>
            <a:r>
              <a:rPr lang="en-TT" sz="3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Stem names for organic compounds up to ten carbon atoms in size</a:t>
            </a:r>
            <a:endParaRPr lang="en-TT" sz="36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362336"/>
              </p:ext>
            </p:extLst>
          </p:nvPr>
        </p:nvGraphicFramePr>
        <p:xfrm>
          <a:off x="971600" y="1340768"/>
          <a:ext cx="7008440" cy="5128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4220"/>
                <a:gridCol w="3504220"/>
              </a:tblGrid>
              <a:tr h="466213"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Number of carbon atoms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Stem name</a:t>
                      </a:r>
                      <a:endParaRPr lang="en-TT" sz="2400" dirty="0"/>
                    </a:p>
                  </a:txBody>
                  <a:tcPr/>
                </a:tc>
              </a:tr>
              <a:tr h="466213">
                <a:tc>
                  <a:txBody>
                    <a:bodyPr/>
                    <a:lstStyle/>
                    <a:p>
                      <a:pPr algn="ctr"/>
                      <a:r>
                        <a:rPr lang="en-TT" sz="2400" dirty="0" smtClean="0"/>
                        <a:t>1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 meth-</a:t>
                      </a:r>
                      <a:endParaRPr lang="en-TT" sz="2400" dirty="0"/>
                    </a:p>
                  </a:txBody>
                  <a:tcPr/>
                </a:tc>
              </a:tr>
              <a:tr h="466213">
                <a:tc>
                  <a:txBody>
                    <a:bodyPr/>
                    <a:lstStyle/>
                    <a:p>
                      <a:pPr algn="ctr"/>
                      <a:r>
                        <a:rPr lang="en-TT" sz="2400" dirty="0" smtClean="0"/>
                        <a:t>2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eth-</a:t>
                      </a:r>
                      <a:endParaRPr lang="en-TT" sz="2400" dirty="0"/>
                    </a:p>
                  </a:txBody>
                  <a:tcPr/>
                </a:tc>
              </a:tr>
              <a:tr h="466213">
                <a:tc>
                  <a:txBody>
                    <a:bodyPr/>
                    <a:lstStyle/>
                    <a:p>
                      <a:pPr algn="ctr"/>
                      <a:r>
                        <a:rPr lang="en-TT" sz="2400" dirty="0" smtClean="0"/>
                        <a:t>3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prop-</a:t>
                      </a:r>
                      <a:endParaRPr lang="en-TT" sz="2400" dirty="0"/>
                    </a:p>
                  </a:txBody>
                  <a:tcPr/>
                </a:tc>
              </a:tr>
              <a:tr h="466213">
                <a:tc>
                  <a:txBody>
                    <a:bodyPr/>
                    <a:lstStyle/>
                    <a:p>
                      <a:pPr algn="ctr"/>
                      <a:r>
                        <a:rPr lang="en-TT" sz="2400" dirty="0" smtClean="0"/>
                        <a:t>4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but-</a:t>
                      </a:r>
                      <a:endParaRPr lang="en-TT" sz="2400" dirty="0"/>
                    </a:p>
                  </a:txBody>
                  <a:tcPr/>
                </a:tc>
              </a:tr>
              <a:tr h="466213">
                <a:tc>
                  <a:txBody>
                    <a:bodyPr/>
                    <a:lstStyle/>
                    <a:p>
                      <a:pPr algn="ctr"/>
                      <a:r>
                        <a:rPr lang="en-TT" sz="2400" dirty="0" smtClean="0"/>
                        <a:t>5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pent-</a:t>
                      </a:r>
                      <a:endParaRPr lang="en-TT" sz="2400" dirty="0"/>
                    </a:p>
                  </a:txBody>
                  <a:tcPr/>
                </a:tc>
              </a:tr>
              <a:tr h="466213">
                <a:tc>
                  <a:txBody>
                    <a:bodyPr/>
                    <a:lstStyle/>
                    <a:p>
                      <a:pPr algn="ctr"/>
                      <a:r>
                        <a:rPr lang="en-TT" sz="2400" dirty="0" smtClean="0"/>
                        <a:t>6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hex-</a:t>
                      </a:r>
                      <a:endParaRPr lang="en-TT" sz="2400" dirty="0"/>
                    </a:p>
                  </a:txBody>
                  <a:tcPr/>
                </a:tc>
              </a:tr>
              <a:tr h="466213">
                <a:tc>
                  <a:txBody>
                    <a:bodyPr/>
                    <a:lstStyle/>
                    <a:p>
                      <a:pPr algn="ctr"/>
                      <a:r>
                        <a:rPr lang="en-TT" sz="2400" dirty="0" smtClean="0"/>
                        <a:t>7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err="1" smtClean="0"/>
                        <a:t>hept</a:t>
                      </a:r>
                      <a:r>
                        <a:rPr lang="en-TT" sz="2400" dirty="0" smtClean="0"/>
                        <a:t>-</a:t>
                      </a:r>
                      <a:endParaRPr lang="en-TT" sz="2400" dirty="0"/>
                    </a:p>
                  </a:txBody>
                  <a:tcPr/>
                </a:tc>
              </a:tr>
              <a:tr h="466213">
                <a:tc>
                  <a:txBody>
                    <a:bodyPr/>
                    <a:lstStyle/>
                    <a:p>
                      <a:pPr algn="ctr"/>
                      <a:r>
                        <a:rPr lang="en-TT" sz="2400" dirty="0" smtClean="0"/>
                        <a:t>8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err="1" smtClean="0"/>
                        <a:t>oct</a:t>
                      </a:r>
                      <a:r>
                        <a:rPr lang="en-TT" sz="2400" dirty="0" smtClean="0"/>
                        <a:t>-</a:t>
                      </a:r>
                      <a:endParaRPr lang="en-TT" sz="2400" dirty="0"/>
                    </a:p>
                  </a:txBody>
                  <a:tcPr/>
                </a:tc>
              </a:tr>
              <a:tr h="466213">
                <a:tc>
                  <a:txBody>
                    <a:bodyPr/>
                    <a:lstStyle/>
                    <a:p>
                      <a:pPr algn="ctr"/>
                      <a:r>
                        <a:rPr lang="en-TT" sz="2400" dirty="0" smtClean="0"/>
                        <a:t>9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non-</a:t>
                      </a:r>
                      <a:endParaRPr lang="en-TT" sz="2400" dirty="0"/>
                    </a:p>
                  </a:txBody>
                  <a:tcPr/>
                </a:tc>
              </a:tr>
              <a:tr h="466213">
                <a:tc>
                  <a:txBody>
                    <a:bodyPr/>
                    <a:lstStyle/>
                    <a:p>
                      <a:pPr algn="ctr"/>
                      <a:r>
                        <a:rPr lang="en-TT" sz="2400" dirty="0" smtClean="0"/>
                        <a:t>10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err="1" smtClean="0"/>
                        <a:t>dec</a:t>
                      </a:r>
                      <a:r>
                        <a:rPr lang="en-TT" sz="2400" dirty="0" smtClean="0"/>
                        <a:t>-</a:t>
                      </a:r>
                      <a:endParaRPr lang="en-TT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44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3"/>
            <a:ext cx="8928992" cy="1152128"/>
          </a:xfrm>
        </p:spPr>
        <p:txBody>
          <a:bodyPr>
            <a:normAutofit fontScale="90000"/>
          </a:bodyPr>
          <a:lstStyle/>
          <a:p>
            <a:r>
              <a:rPr lang="en-TT" sz="3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Suffixes for the homologous series you will be studying</a:t>
            </a:r>
            <a:endParaRPr lang="en-TT" sz="36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867826"/>
              </p:ext>
            </p:extLst>
          </p:nvPr>
        </p:nvGraphicFramePr>
        <p:xfrm>
          <a:off x="323528" y="1196751"/>
          <a:ext cx="8568951" cy="5581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1204257"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Name of homologous series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General formula</a:t>
                      </a:r>
                      <a:endParaRPr lang="en-T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/>
                        <a:t>‘Suffix’</a:t>
                      </a:r>
                      <a:endParaRPr lang="en-TT" sz="2400" dirty="0"/>
                    </a:p>
                  </a:txBody>
                  <a:tcPr/>
                </a:tc>
              </a:tr>
              <a:tr h="1094238"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Alkane</a:t>
                      </a:r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C</a:t>
                      </a:r>
                      <a:r>
                        <a:rPr lang="en-TT" sz="2800" baseline="-25000" dirty="0" smtClean="0"/>
                        <a:t>n</a:t>
                      </a:r>
                      <a:r>
                        <a:rPr lang="en-TT" sz="2800" dirty="0" smtClean="0"/>
                        <a:t>H</a:t>
                      </a:r>
                      <a:r>
                        <a:rPr lang="en-TT" sz="2800" baseline="-25000" dirty="0" smtClean="0"/>
                        <a:t>2n+2</a:t>
                      </a:r>
                      <a:endParaRPr lang="en-TT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-</a:t>
                      </a:r>
                      <a:r>
                        <a:rPr lang="en-TT" sz="2800" dirty="0" err="1" smtClean="0"/>
                        <a:t>ane</a:t>
                      </a:r>
                      <a:endParaRPr lang="en-TT" sz="2800" dirty="0"/>
                    </a:p>
                  </a:txBody>
                  <a:tcPr/>
                </a:tc>
              </a:tr>
              <a:tr h="1094238"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Alkene</a:t>
                      </a:r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C</a:t>
                      </a:r>
                      <a:r>
                        <a:rPr lang="en-TT" sz="2800" baseline="-25000" dirty="0" smtClean="0"/>
                        <a:t>n</a:t>
                      </a:r>
                      <a:r>
                        <a:rPr lang="en-TT" sz="2800" dirty="0" smtClean="0"/>
                        <a:t>H</a:t>
                      </a:r>
                      <a:r>
                        <a:rPr lang="en-TT" sz="2800" baseline="-25000" dirty="0" smtClean="0"/>
                        <a:t>2n</a:t>
                      </a:r>
                      <a:endParaRPr lang="en-TT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-</a:t>
                      </a:r>
                      <a:r>
                        <a:rPr lang="en-TT" sz="2800" dirty="0" err="1" smtClean="0"/>
                        <a:t>ene</a:t>
                      </a:r>
                      <a:endParaRPr lang="en-TT" sz="2800" dirty="0"/>
                    </a:p>
                  </a:txBody>
                  <a:tcPr/>
                </a:tc>
              </a:tr>
              <a:tr h="1094238"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Alcohol</a:t>
                      </a:r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C</a:t>
                      </a:r>
                      <a:r>
                        <a:rPr lang="en-TT" sz="2800" baseline="-25000" dirty="0" smtClean="0"/>
                        <a:t>n</a:t>
                      </a:r>
                      <a:r>
                        <a:rPr lang="en-TT" sz="2800" dirty="0" smtClean="0"/>
                        <a:t>H</a:t>
                      </a:r>
                      <a:r>
                        <a:rPr lang="en-TT" sz="2800" baseline="-25000" dirty="0" smtClean="0"/>
                        <a:t>2n+1</a:t>
                      </a:r>
                      <a:r>
                        <a:rPr lang="en-TT" sz="2800" dirty="0" smtClean="0"/>
                        <a:t>OH</a:t>
                      </a:r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-</a:t>
                      </a:r>
                      <a:r>
                        <a:rPr lang="en-TT" sz="2800" dirty="0" err="1" smtClean="0"/>
                        <a:t>anol</a:t>
                      </a:r>
                      <a:endParaRPr lang="en-TT" sz="2800" dirty="0"/>
                    </a:p>
                  </a:txBody>
                  <a:tcPr/>
                </a:tc>
              </a:tr>
              <a:tr h="1094238"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Carboxylic Acid</a:t>
                      </a:r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C</a:t>
                      </a:r>
                      <a:r>
                        <a:rPr lang="en-TT" sz="2800" baseline="-25000" dirty="0" smtClean="0"/>
                        <a:t>n</a:t>
                      </a:r>
                      <a:r>
                        <a:rPr lang="en-TT" sz="2800" dirty="0" smtClean="0"/>
                        <a:t>H</a:t>
                      </a:r>
                      <a:r>
                        <a:rPr lang="en-TT" sz="2800" baseline="-25000" dirty="0" smtClean="0"/>
                        <a:t>2n+1</a:t>
                      </a:r>
                      <a:r>
                        <a:rPr lang="en-TT" sz="2800" dirty="0" smtClean="0"/>
                        <a:t>COOH</a:t>
                      </a:r>
                      <a:endParaRPr lang="en-T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800" dirty="0" smtClean="0"/>
                        <a:t>-</a:t>
                      </a:r>
                      <a:r>
                        <a:rPr lang="en-TT" sz="2800" dirty="0" err="1" smtClean="0"/>
                        <a:t>anoic</a:t>
                      </a:r>
                      <a:r>
                        <a:rPr lang="en-TT" sz="2800" dirty="0" smtClean="0"/>
                        <a:t> acid</a:t>
                      </a:r>
                      <a:endParaRPr lang="en-TT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91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938535"/>
          </a:xfrm>
        </p:spPr>
        <p:txBody>
          <a:bodyPr/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Alkanes</a:t>
            </a:r>
            <a:endParaRPr lang="en-TT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568952" cy="5544616"/>
          </a:xfrm>
        </p:spPr>
        <p:txBody>
          <a:bodyPr>
            <a:normAutofit/>
          </a:bodyPr>
          <a:lstStyle/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Alkanes are hydrocarbons in which all the carbons are joined to each other with single covalent bonds.</a:t>
            </a: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Compounds like this are coded with the ending ‘</a:t>
            </a:r>
            <a:r>
              <a:rPr lang="en-TT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ane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’.</a:t>
            </a: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General Formula: C</a:t>
            </a:r>
            <a:r>
              <a:rPr lang="en-TT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2n+2</a:t>
            </a:r>
            <a:endParaRPr lang="en-TT" sz="28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031686"/>
            <a:ext cx="5472608" cy="282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20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1564" y="18581"/>
            <a:ext cx="9144000" cy="938535"/>
          </a:xfrm>
        </p:spPr>
        <p:txBody>
          <a:bodyPr>
            <a:normAutofit/>
          </a:bodyPr>
          <a:lstStyle/>
          <a:p>
            <a:r>
              <a:rPr lang="en-TT" sz="3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Names of some straight-chain alkanes</a:t>
            </a:r>
            <a:endParaRPr lang="en-TT" sz="36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" y="932567"/>
            <a:ext cx="8870555" cy="566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15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66527"/>
          </a:xfrm>
        </p:spPr>
        <p:txBody>
          <a:bodyPr/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is organic chemistry?</a:t>
            </a:r>
            <a:endParaRPr lang="en-TT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424936" cy="5472608"/>
          </a:xfrm>
        </p:spPr>
        <p:txBody>
          <a:bodyPr>
            <a:normAutofit/>
          </a:bodyPr>
          <a:lstStyle/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Organic chemistry is the branch of chemistry in which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carbon 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compounds are studied.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348880"/>
            <a:ext cx="6696744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2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88641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Drawings of alkanes</a:t>
            </a:r>
            <a:endParaRPr lang="en-TT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568952" cy="576064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Methane, CH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TT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Ethane, C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514350" indent="-514350" algn="l">
              <a:buAutoNum type="arabicPeriod"/>
            </a:pP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endParaRPr lang="en-TT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Propane, C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4. Butane, C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TT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1710382" cy="17728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7" y="1746632"/>
            <a:ext cx="2384217" cy="1799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509120"/>
            <a:ext cx="3240360" cy="19501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639900"/>
            <a:ext cx="3576556" cy="181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02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568952" cy="6408712"/>
          </a:xfrm>
        </p:spPr>
        <p:txBody>
          <a:bodyPr>
            <a:normAutofit/>
          </a:bodyPr>
          <a:lstStyle/>
          <a:p>
            <a:pPr algn="l"/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Pentane, C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en-TT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Hexane, C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514350" indent="-514350" algn="l">
              <a:buAutoNum type="arabicPeriod"/>
            </a:pP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endParaRPr lang="en-TT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Heptane, C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8. Octane, C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TT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52736"/>
            <a:ext cx="3773583" cy="16561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1" y="908721"/>
            <a:ext cx="3838239" cy="17769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293096"/>
            <a:ext cx="3773583" cy="14689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1" y="4149080"/>
            <a:ext cx="4051529" cy="146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65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568952" cy="6408712"/>
          </a:xfrm>
        </p:spPr>
        <p:txBody>
          <a:bodyPr>
            <a:normAutofit/>
          </a:bodyPr>
          <a:lstStyle/>
          <a:p>
            <a:pPr algn="l"/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9. </a:t>
            </a:r>
            <a:r>
              <a:rPr lang="en-TT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Nonane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C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 </a:t>
            </a:r>
            <a:r>
              <a:rPr lang="en-TT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endParaRPr lang="en-TT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endParaRPr lang="en-TT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10. </a:t>
            </a:r>
            <a:r>
              <a:rPr lang="en-TT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Decane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C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2"/>
            <a:ext cx="6633783" cy="15944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4176921"/>
            <a:ext cx="8424936" cy="173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97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010543"/>
          </a:xfrm>
        </p:spPr>
        <p:txBody>
          <a:bodyPr/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Alkenes</a:t>
            </a:r>
            <a:endParaRPr lang="en-T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784976" cy="5616624"/>
          </a:xfrm>
        </p:spPr>
        <p:txBody>
          <a:bodyPr>
            <a:normAutofit/>
          </a:bodyPr>
          <a:lstStyle/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Alkenes contain a carbon-carbon double bond.</a:t>
            </a:r>
          </a:p>
          <a:p>
            <a:pPr algn="l"/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is shown in their name by the ending ‘</a:t>
            </a:r>
            <a:r>
              <a:rPr lang="en-TT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’.</a:t>
            </a: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TT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General Formula: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TT" sz="28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2n</a:t>
            </a:r>
            <a:endParaRPr lang="en-TT" sz="2800" baseline="-25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948" y="3789040"/>
            <a:ext cx="381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16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938535"/>
          </a:xfrm>
        </p:spPr>
        <p:txBody>
          <a:bodyPr/>
          <a:lstStyle/>
          <a:p>
            <a:r>
              <a:rPr lang="en-TT" sz="36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Names of some </a:t>
            </a:r>
            <a:r>
              <a:rPr lang="en-TT" sz="3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alkenes</a:t>
            </a:r>
            <a:endParaRPr lang="en-TT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282265"/>
              </p:ext>
            </p:extLst>
          </p:nvPr>
        </p:nvGraphicFramePr>
        <p:xfrm>
          <a:off x="251520" y="980727"/>
          <a:ext cx="8712969" cy="5418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510602"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Number of carbons</a:t>
                      </a:r>
                      <a:endParaRPr lang="en-TT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Molecular Formula</a:t>
                      </a:r>
                      <a:endParaRPr lang="en-TT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endParaRPr lang="en-TT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0602"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TT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TT" sz="2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TT" sz="2400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TT" sz="2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err="1" smtClean="0">
                          <a:latin typeface="Arial" pitchFamily="34" charset="0"/>
                          <a:cs typeface="Arial" pitchFamily="34" charset="0"/>
                        </a:rPr>
                        <a:t>ethene</a:t>
                      </a:r>
                      <a:endParaRPr lang="en-TT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0602"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TT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TT" sz="2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TT" sz="2400" baseline="-25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TT" sz="2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propene</a:t>
                      </a:r>
                      <a:endParaRPr lang="en-TT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0602"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TT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TT" sz="2400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TT" sz="2400" baseline="-25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TT" sz="2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err="1" smtClean="0">
                          <a:latin typeface="Arial" pitchFamily="34" charset="0"/>
                          <a:cs typeface="Arial" pitchFamily="34" charset="0"/>
                        </a:rPr>
                        <a:t>butene</a:t>
                      </a:r>
                      <a:endParaRPr lang="en-TT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0602"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TT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TT" sz="2400" baseline="-25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TT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TT" sz="2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pentene</a:t>
                      </a:r>
                      <a:endParaRPr lang="en-TT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0602"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TT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TT" sz="2400" baseline="-25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TT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TT" sz="2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err="1" smtClean="0">
                          <a:latin typeface="Arial" pitchFamily="34" charset="0"/>
                          <a:cs typeface="Arial" pitchFamily="34" charset="0"/>
                        </a:rPr>
                        <a:t>hexene</a:t>
                      </a:r>
                      <a:endParaRPr lang="en-TT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0602"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TT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TT" sz="2400" baseline="-25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TT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TT" sz="2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err="1" smtClean="0">
                          <a:latin typeface="Arial" pitchFamily="34" charset="0"/>
                          <a:cs typeface="Arial" pitchFamily="34" charset="0"/>
                        </a:rPr>
                        <a:t>heptene</a:t>
                      </a:r>
                      <a:endParaRPr lang="en-TT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0602"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TT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TT" sz="2400" baseline="-25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TT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TT" sz="2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err="1" smtClean="0">
                          <a:latin typeface="Arial" pitchFamily="34" charset="0"/>
                          <a:cs typeface="Arial" pitchFamily="34" charset="0"/>
                        </a:rPr>
                        <a:t>octene</a:t>
                      </a:r>
                      <a:endParaRPr lang="en-TT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0602"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TT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TT" sz="2400" baseline="-250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TT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TT" sz="2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err="1" smtClean="0">
                          <a:latin typeface="Arial" pitchFamily="34" charset="0"/>
                          <a:cs typeface="Arial" pitchFamily="34" charset="0"/>
                        </a:rPr>
                        <a:t>nonene</a:t>
                      </a:r>
                      <a:endParaRPr lang="en-TT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0602"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TT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TT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n-TT" sz="240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TT" sz="2400" baseline="-25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TT" sz="2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T" sz="2400" dirty="0" err="1" smtClean="0">
                          <a:latin typeface="Arial" pitchFamily="34" charset="0"/>
                          <a:cs typeface="Arial" pitchFamily="34" charset="0"/>
                        </a:rPr>
                        <a:t>decene</a:t>
                      </a:r>
                      <a:endParaRPr lang="en-TT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70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88641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Drawings of alkenes</a:t>
            </a:r>
            <a:endParaRPr lang="en-TT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568952" cy="576064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TT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Ethene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C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TT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Propene, C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514350" indent="-514350" algn="l">
              <a:buAutoNum type="arabicPeriod"/>
            </a:pP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endParaRPr lang="en-TT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endParaRPr lang="en-TT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TT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Butene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C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	4. Pentene, C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TT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TT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(but-1-ene)			    (pent-1-ene)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80738"/>
            <a:ext cx="1524000" cy="1143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332953"/>
            <a:ext cx="3116064" cy="2337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17" y="5338563"/>
            <a:ext cx="2604179" cy="129614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330346"/>
            <a:ext cx="3016430" cy="127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28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92264"/>
            <a:ext cx="8568952" cy="5405088"/>
          </a:xfrm>
        </p:spPr>
        <p:txBody>
          <a:bodyPr>
            <a:normAutofit/>
          </a:bodyPr>
          <a:lstStyle/>
          <a:p>
            <a:pPr algn="l"/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en-TT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Hexene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C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TT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en-TT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Heptene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C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lvl="0" algn="l"/>
            <a:r>
              <a:rPr lang="en-TT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(hex-1-ene</a:t>
            </a:r>
            <a:r>
              <a:rPr lang="en-TT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			   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(hept-1-ene</a:t>
            </a:r>
            <a:r>
              <a:rPr lang="en-TT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 algn="l">
              <a:buAutoNum type="arabicPeriod"/>
            </a:pP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en-TT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Octene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C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	8. </a:t>
            </a:r>
            <a:r>
              <a:rPr lang="en-TT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Nonene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C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TT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TT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(oct-1-ene)			    (non-1-ene)</a:t>
            </a:r>
          </a:p>
          <a:p>
            <a:pPr lvl="0"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TT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TT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Decene</a:t>
            </a:r>
            <a:r>
              <a:rPr lang="en-TT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T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TT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n-TT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TT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(dec-1-ene</a:t>
            </a:r>
            <a:r>
              <a:rPr lang="en-TT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			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115046"/>
            <a:ext cx="90877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T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Activity: Draw the Structural Formula of each </a:t>
            </a:r>
          </a:p>
          <a:p>
            <a:r>
              <a:rPr lang="en-TT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Compound listed below.</a:t>
            </a:r>
            <a:endParaRPr lang="en-TT" sz="3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89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51431" cy="648072"/>
          </a:xfrm>
        </p:spPr>
        <p:txBody>
          <a:bodyPr>
            <a:normAutofit/>
          </a:bodyPr>
          <a:lstStyle/>
          <a:p>
            <a:r>
              <a:rPr lang="en-TT" sz="3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Position of the double bond in alkenes</a:t>
            </a:r>
            <a:endParaRPr lang="en-TT" sz="36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568952" cy="5904656"/>
          </a:xfrm>
        </p:spPr>
        <p:txBody>
          <a:bodyPr>
            <a:normAutofit/>
          </a:bodyPr>
          <a:lstStyle/>
          <a:p>
            <a:pPr algn="l"/>
            <a:r>
              <a:rPr lang="en-TT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Ethene</a:t>
            </a:r>
            <a:r>
              <a:rPr lang="en-T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a 2-carbon chain containing a carbon-carbon double bond, CH</a:t>
            </a:r>
            <a:r>
              <a:rPr lang="en-TT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T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=CH</a:t>
            </a:r>
            <a:r>
              <a:rPr lang="en-TT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T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T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longer chains, the position of the double bond could vary in the chain. </a:t>
            </a:r>
          </a:p>
          <a:p>
            <a:pPr algn="l"/>
            <a:r>
              <a:rPr lang="en-T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Example: </a:t>
            </a:r>
            <a:r>
              <a:rPr lang="en-TT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butene</a:t>
            </a:r>
            <a:endParaRPr lang="en-TT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is shown by numbering the chain and noting which carbon atom the double bond </a:t>
            </a:r>
            <a:r>
              <a:rPr lang="en-TT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starts</a:t>
            </a:r>
            <a:r>
              <a:rPr lang="en-T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from.</a:t>
            </a:r>
          </a:p>
          <a:p>
            <a:pPr algn="l"/>
            <a:r>
              <a:rPr lang="en-T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compounds above would be named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but-1-ene</a:t>
            </a:r>
            <a:r>
              <a:rPr lang="en-T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T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but-2-ene</a:t>
            </a:r>
            <a:r>
              <a:rPr lang="en-T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T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429000"/>
            <a:ext cx="2376264" cy="15121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396" y="3320988"/>
            <a:ext cx="3240360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73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6632"/>
            <a:ext cx="8928992" cy="938535"/>
          </a:xfrm>
        </p:spPr>
        <p:txBody>
          <a:bodyPr>
            <a:normAutofit fontScale="90000"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How do you know which end of the chain to number from?</a:t>
            </a:r>
            <a:endParaRPr lang="en-TT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/>
          </a:bodyPr>
          <a:lstStyle/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Rule: You number from the end which produces the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smaller numbers 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the name.</a:t>
            </a: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Example: Name the alkene below.</a:t>
            </a:r>
          </a:p>
          <a:p>
            <a:pPr algn="l"/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Answer: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pent-1-ene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TT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pent-4-ene!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7" y="3140968"/>
            <a:ext cx="5904656" cy="186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29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are hydrocarbons?</a:t>
            </a:r>
            <a:endParaRPr lang="en-TT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496944" cy="5760640"/>
          </a:xfrm>
        </p:spPr>
        <p:txBody>
          <a:bodyPr>
            <a:normAutofit/>
          </a:bodyPr>
          <a:lstStyle/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 organic compounds contain carbon. Those that contain only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carbon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hydrogen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called hydrocarbons.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04864"/>
            <a:ext cx="7200800" cy="440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9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Remember: When Forming Bonds…</a:t>
            </a:r>
            <a:endParaRPr lang="en-TT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416824" cy="4392488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Carbon,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forms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bonds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l">
              <a:buAutoNum type="arabicPeriod"/>
            </a:pPr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Hydrogen,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forms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bond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l">
              <a:buAutoNum type="arabicPeriod"/>
            </a:pPr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Oxygen,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forms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bonds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08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Classification of Organic Compounds</a:t>
            </a:r>
            <a:endParaRPr lang="en-TT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4968552"/>
          </a:xfrm>
        </p:spPr>
        <p:txBody>
          <a:bodyPr>
            <a:normAutofit/>
          </a:bodyPr>
          <a:lstStyle/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Organic compounds may be classified on the basis of the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type of bonds 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that are in the compound.</a:t>
            </a:r>
          </a:p>
          <a:p>
            <a:pPr algn="l"/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Compounds in which only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single bonds 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occur between carbon atoms are called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saturated compounds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while those with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double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triple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bonds are known as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unsaturated compounds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89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87" y="116632"/>
            <a:ext cx="8928992" cy="1470025"/>
          </a:xfrm>
        </p:spPr>
        <p:txBody>
          <a:bodyPr/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Saturated &amp; Unsaturated Organic Compounds</a:t>
            </a:r>
            <a:endParaRPr lang="en-TT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864" y="1628800"/>
            <a:ext cx="6264696" cy="502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38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7772400" cy="938535"/>
          </a:xfrm>
        </p:spPr>
        <p:txBody>
          <a:bodyPr/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Functional Groups</a:t>
            </a:r>
            <a:endParaRPr lang="en-TT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908720"/>
            <a:ext cx="8568952" cy="5760640"/>
          </a:xfrm>
        </p:spPr>
        <p:txBody>
          <a:bodyPr>
            <a:normAutofit/>
          </a:bodyPr>
          <a:lstStyle/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Organic compounds are classified into groups based on the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functional group 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which they contain.</a:t>
            </a:r>
          </a:p>
          <a:p>
            <a:pPr algn="l"/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functional group contains a particular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bond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between two carbon atoms, e.g. a double bond, or is a particular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atom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 a particular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group of atoms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 members of a group contain the same functional group which determines the properties of that group. The group is known as a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homologous series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72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-2588"/>
            <a:ext cx="7772400" cy="794519"/>
          </a:xfrm>
        </p:spPr>
        <p:txBody>
          <a:bodyPr/>
          <a:lstStyle/>
          <a:p>
            <a:r>
              <a:rPr lang="en-TT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Homologous Series</a:t>
            </a:r>
            <a:endParaRPr lang="en-TT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568952" cy="5760640"/>
          </a:xfrm>
        </p:spPr>
        <p:txBody>
          <a:bodyPr>
            <a:normAutofit/>
          </a:bodyPr>
          <a:lstStyle/>
          <a:p>
            <a:pPr algn="l"/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homologous series is a group of compounds which all possess the same functional group. Members of homologous series all have the same </a:t>
            </a:r>
            <a:r>
              <a:rPr lang="en-T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general formula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462212"/>
            <a:ext cx="6380049" cy="427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24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6632"/>
            <a:ext cx="9036496" cy="938535"/>
          </a:xfrm>
        </p:spPr>
        <p:txBody>
          <a:bodyPr>
            <a:noAutofit/>
          </a:bodyPr>
          <a:lstStyle/>
          <a:p>
            <a:r>
              <a:rPr lang="en-TT" sz="3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Characteristics of a homologous series</a:t>
            </a:r>
            <a:endParaRPr lang="en-TT" sz="36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836712"/>
            <a:ext cx="8640960" cy="576064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 members of the series can be represented by the same general formula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Each member of the series differs from the members before or after it by a – CH</a:t>
            </a:r>
            <a:r>
              <a:rPr lang="en-TT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functional group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 members of the series possess similar chemical properties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TT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T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 members of the series show a gradual change in their physical properties as their molecular mass increases. In general, as molar mass increases, melting point, boiling point and density increase</a:t>
            </a:r>
            <a:endParaRPr lang="en-T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80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895</Words>
  <Application>Microsoft Office PowerPoint</Application>
  <PresentationFormat>On-screen Show (4:3)</PresentationFormat>
  <Paragraphs>214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Organic Chemistry</vt:lpstr>
      <vt:lpstr>What is organic chemistry?</vt:lpstr>
      <vt:lpstr>What are hydrocarbons?</vt:lpstr>
      <vt:lpstr>Remember: When Forming Bonds…</vt:lpstr>
      <vt:lpstr>Classification of Organic Compounds</vt:lpstr>
      <vt:lpstr>Saturated &amp; Unsaturated Organic Compounds</vt:lpstr>
      <vt:lpstr>Functional Groups</vt:lpstr>
      <vt:lpstr>Homologous Series</vt:lpstr>
      <vt:lpstr>Characteristics of a homologous series</vt:lpstr>
      <vt:lpstr>Types of formulae for organic compounds</vt:lpstr>
      <vt:lpstr>Molecular Formulae</vt:lpstr>
      <vt:lpstr>Structural Formulae</vt:lpstr>
      <vt:lpstr>Displayed Formulae</vt:lpstr>
      <vt:lpstr>Naming Organic Compounds</vt:lpstr>
      <vt:lpstr>Naming straight chain members of a homologous series</vt:lpstr>
      <vt:lpstr>Stem names for organic compounds up to ten carbon atoms in size</vt:lpstr>
      <vt:lpstr>Suffixes for the homologous series you will be studying</vt:lpstr>
      <vt:lpstr>Alkanes</vt:lpstr>
      <vt:lpstr>Names of some straight-chain alkanes</vt:lpstr>
      <vt:lpstr>Drawings of alkanes</vt:lpstr>
      <vt:lpstr>PowerPoint Presentation</vt:lpstr>
      <vt:lpstr>PowerPoint Presentation</vt:lpstr>
      <vt:lpstr>Alkenes</vt:lpstr>
      <vt:lpstr>Names of some alkenes</vt:lpstr>
      <vt:lpstr>Drawings of alkenes</vt:lpstr>
      <vt:lpstr>PowerPoint Presentation</vt:lpstr>
      <vt:lpstr>Position of the double bond in alkenes</vt:lpstr>
      <vt:lpstr>How do you know which end of the chain to number from?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Romona</dc:creator>
  <cp:lastModifiedBy>Romona</cp:lastModifiedBy>
  <cp:revision>54</cp:revision>
  <dcterms:created xsi:type="dcterms:W3CDTF">2010-11-10T14:06:00Z</dcterms:created>
  <dcterms:modified xsi:type="dcterms:W3CDTF">2011-04-04T22:57:28Z</dcterms:modified>
</cp:coreProperties>
</file>