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83" r:id="rId5"/>
    <p:sldId id="281" r:id="rId6"/>
    <p:sldId id="28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4" r:id="rId21"/>
    <p:sldId id="285" r:id="rId22"/>
    <p:sldId id="286" r:id="rId23"/>
    <p:sldId id="273" r:id="rId24"/>
    <p:sldId id="274" r:id="rId25"/>
    <p:sldId id="288" r:id="rId26"/>
    <p:sldId id="289" r:id="rId27"/>
    <p:sldId id="275" r:id="rId28"/>
    <p:sldId id="276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03C8-8824-46E9-B883-66131253CDFA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BE7E7-5784-4B20-991D-44763007E23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410580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106655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17162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241673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359861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194505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268883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27931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366202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258479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68342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13870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D3BE-8743-408A-A3C4-B31D226980A0}" type="datetimeFigureOut">
              <a:rPr lang="en-TT" smtClean="0"/>
              <a:pPr/>
              <a:t>27/03/2012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71C7-B329-4373-8E02-B7691EF10DCC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40032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9"/>
            <a:ext cx="9036496" cy="1296144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Organic Chemistry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72008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5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formulae for organic compounds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87129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Molecular Formulae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molecular formula simply counts the numbers of each sort of atom present in the molecule, but tells you nothing about the way they are joined together.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 the molecular formula of propane is C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the molecular formula of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ethene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C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Molecular formulae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rarely used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organic chemistry, because they don’t give any useful information about the bonding in the molecule.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8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082551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</a:t>
            </a:r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Formulae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5400600"/>
          </a:xfrm>
        </p:spPr>
        <p:txBody>
          <a:bodyPr>
            <a:normAutofit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structural formula shows how the atoms are joined up.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two ways of representing structural formulae – they can be drawn as a displayed formula or they can be written out.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 propane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Formula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TT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Displayed Formula</a:t>
            </a: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				</a:t>
            </a:r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301208"/>
            <a:ext cx="29523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2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Displayed </a:t>
            </a:r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Formulae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displayed formula shows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the bonds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molecule as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individual lines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Each line represents a pair of shared electrons.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of Propane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Displayed Formula of Propane</a:t>
            </a:r>
            <a:endParaRPr lang="en-TT" sz="2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way the displayed formula is drawn bears no resemblance to the shape of the actual molecule. Displayed formulae are always drawn with the molecule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straightened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out and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flattened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They show exactly how all the atoms are joined together.</a:t>
            </a:r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80928"/>
            <a:ext cx="2096213" cy="158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87751"/>
            <a:ext cx="2582008" cy="15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6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1"/>
            <a:ext cx="9144000" cy="794519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Naming Organic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5904656"/>
          </a:xfrm>
        </p:spPr>
        <p:txBody>
          <a:bodyPr/>
          <a:lstStyle/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process of naming chemical compounds is known as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nomenclature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main function of chemical nomenclature is to ensure that when a person reads a chemical name there is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ambiguity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to which chemical compound it refers.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388731"/>
            <a:ext cx="2676153" cy="24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9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2" y="18581"/>
            <a:ext cx="8856984" cy="1106163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Naming straight chain members of a homologous series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names of straight chain members of a homologous series consists of two parts: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first part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depends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number of carbon atoms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present in the chain of carbon atoms. 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second part,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suffix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depends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functional group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 in the molecule.</a:t>
            </a:r>
          </a:p>
        </p:txBody>
      </p:sp>
    </p:spTree>
    <p:extLst>
      <p:ext uri="{BB962C8B-B14F-4D97-AF65-F5344CB8AC3E}">
        <p14:creationId xmlns:p14="http://schemas.microsoft.com/office/powerpoint/2010/main" xmlns="" val="2181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154559"/>
          </a:xfrm>
        </p:spPr>
        <p:txBody>
          <a:bodyPr>
            <a:normAutofit fontScale="90000"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Stem names for organic compounds up to ten carbon atoms in size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9362336"/>
              </p:ext>
            </p:extLst>
          </p:nvPr>
        </p:nvGraphicFramePr>
        <p:xfrm>
          <a:off x="971600" y="1340768"/>
          <a:ext cx="7008440" cy="512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466213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Number of carbon atoms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Stem name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1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 meth-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2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eth-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3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prop-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4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but-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5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pent-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6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hex-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7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/>
                        <a:t>hept</a:t>
                      </a:r>
                      <a:r>
                        <a:rPr lang="en-TT" sz="2400" dirty="0" smtClean="0"/>
                        <a:t>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8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/>
                        <a:t>oct</a:t>
                      </a:r>
                      <a:r>
                        <a:rPr lang="en-TT" sz="2400" dirty="0" smtClean="0"/>
                        <a:t>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9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non-</a:t>
                      </a:r>
                      <a:endParaRPr lang="en-TT" sz="2400" dirty="0"/>
                    </a:p>
                  </a:txBody>
                  <a:tcPr/>
                </a:tc>
              </a:tr>
              <a:tr h="466213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/>
                        <a:t>10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/>
                        <a:t>dec</a:t>
                      </a:r>
                      <a:r>
                        <a:rPr lang="en-TT" sz="2400" dirty="0" smtClean="0"/>
                        <a:t>-</a:t>
                      </a:r>
                      <a:endParaRPr lang="en-T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14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1152128"/>
          </a:xfrm>
        </p:spPr>
        <p:txBody>
          <a:bodyPr>
            <a:normAutofit fontScale="90000"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Suffixes for the homologous series you will be studying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867826"/>
              </p:ext>
            </p:extLst>
          </p:nvPr>
        </p:nvGraphicFramePr>
        <p:xfrm>
          <a:off x="323528" y="1196751"/>
          <a:ext cx="8568951" cy="558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1204257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Name of homologous series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General formula</a:t>
                      </a:r>
                      <a:endParaRPr lang="en-T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‘Suffix’</a:t>
                      </a:r>
                      <a:endParaRPr lang="en-TT" sz="2400" dirty="0"/>
                    </a:p>
                  </a:txBody>
                  <a:tcPr/>
                </a:tc>
              </a:tr>
              <a:tr h="1094238"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Alkane</a:t>
                      </a:r>
                      <a:endParaRPr lang="en-T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C</a:t>
                      </a:r>
                      <a:r>
                        <a:rPr lang="en-TT" sz="2800" baseline="-25000" dirty="0" smtClean="0"/>
                        <a:t>n</a:t>
                      </a:r>
                      <a:r>
                        <a:rPr lang="en-TT" sz="2800" dirty="0" smtClean="0"/>
                        <a:t>H</a:t>
                      </a:r>
                      <a:r>
                        <a:rPr lang="en-TT" sz="2800" baseline="-25000" dirty="0" smtClean="0"/>
                        <a:t>2n+2</a:t>
                      </a:r>
                      <a:endParaRPr lang="en-TT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-</a:t>
                      </a:r>
                      <a:r>
                        <a:rPr lang="en-TT" sz="2800" dirty="0" err="1" smtClean="0"/>
                        <a:t>ane</a:t>
                      </a:r>
                      <a:endParaRPr lang="en-TT" sz="2800" dirty="0"/>
                    </a:p>
                  </a:txBody>
                  <a:tcPr/>
                </a:tc>
              </a:tr>
              <a:tr h="1094238"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Alkene</a:t>
                      </a:r>
                      <a:endParaRPr lang="en-T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C</a:t>
                      </a:r>
                      <a:r>
                        <a:rPr lang="en-TT" sz="2800" baseline="-25000" dirty="0" smtClean="0"/>
                        <a:t>n</a:t>
                      </a:r>
                      <a:r>
                        <a:rPr lang="en-TT" sz="2800" dirty="0" smtClean="0"/>
                        <a:t>H</a:t>
                      </a:r>
                      <a:r>
                        <a:rPr lang="en-TT" sz="2800" baseline="-25000" dirty="0" smtClean="0"/>
                        <a:t>2n</a:t>
                      </a:r>
                      <a:endParaRPr lang="en-TT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-</a:t>
                      </a:r>
                      <a:r>
                        <a:rPr lang="en-TT" sz="2800" dirty="0" err="1" smtClean="0"/>
                        <a:t>ene</a:t>
                      </a:r>
                      <a:endParaRPr lang="en-TT" sz="2800" dirty="0"/>
                    </a:p>
                  </a:txBody>
                  <a:tcPr/>
                </a:tc>
              </a:tr>
              <a:tr h="1094238"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Alcohol</a:t>
                      </a:r>
                      <a:endParaRPr lang="en-T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C</a:t>
                      </a:r>
                      <a:r>
                        <a:rPr lang="en-TT" sz="2800" baseline="-25000" dirty="0" smtClean="0"/>
                        <a:t>n</a:t>
                      </a:r>
                      <a:r>
                        <a:rPr lang="en-TT" sz="2800" dirty="0" smtClean="0"/>
                        <a:t>H</a:t>
                      </a:r>
                      <a:r>
                        <a:rPr lang="en-TT" sz="2800" baseline="-25000" dirty="0" smtClean="0"/>
                        <a:t>2n+1</a:t>
                      </a:r>
                      <a:r>
                        <a:rPr lang="en-TT" sz="2800" dirty="0" smtClean="0"/>
                        <a:t>OH</a:t>
                      </a:r>
                      <a:endParaRPr lang="en-T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-</a:t>
                      </a:r>
                      <a:r>
                        <a:rPr lang="en-TT" sz="2800" dirty="0" err="1" smtClean="0"/>
                        <a:t>anol</a:t>
                      </a:r>
                      <a:endParaRPr lang="en-TT" sz="2800" dirty="0"/>
                    </a:p>
                  </a:txBody>
                  <a:tcPr/>
                </a:tc>
              </a:tr>
              <a:tr h="1094238"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Carboxylic Acid</a:t>
                      </a:r>
                      <a:endParaRPr lang="en-T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C</a:t>
                      </a:r>
                      <a:r>
                        <a:rPr lang="en-TT" sz="2800" baseline="-25000" dirty="0" smtClean="0"/>
                        <a:t>n</a:t>
                      </a:r>
                      <a:r>
                        <a:rPr lang="en-TT" sz="2800" dirty="0" smtClean="0"/>
                        <a:t>H</a:t>
                      </a:r>
                      <a:r>
                        <a:rPr lang="en-TT" sz="2800" baseline="-25000" dirty="0" smtClean="0"/>
                        <a:t>2n+1</a:t>
                      </a:r>
                      <a:r>
                        <a:rPr lang="en-TT" sz="2800" dirty="0" smtClean="0"/>
                        <a:t>COOH</a:t>
                      </a:r>
                      <a:endParaRPr lang="en-T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/>
                        <a:t>-</a:t>
                      </a:r>
                      <a:r>
                        <a:rPr lang="en-TT" sz="2800" dirty="0" err="1" smtClean="0"/>
                        <a:t>anoic</a:t>
                      </a:r>
                      <a:r>
                        <a:rPr lang="en-TT" sz="2800" dirty="0" smtClean="0"/>
                        <a:t> acid</a:t>
                      </a:r>
                      <a:endParaRPr lang="en-TT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79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Alkanes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54461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Alkanes are hydrocarbons in which all the carbons are joined to each other with single covalent bonds.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Compounds like this are coded with the ending ‘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Formula: C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2n+2</a:t>
            </a: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031686"/>
            <a:ext cx="5472608" cy="28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564" y="18581"/>
            <a:ext cx="9144000" cy="938535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straight-chain alkanes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33" y="932567"/>
            <a:ext cx="8870555" cy="5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1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organic chemistry?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47260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chemistry is the branch of chemistry in which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compounds are studied.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348880"/>
            <a:ext cx="6696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Drawings of alkanes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Methane, CH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Ethane,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Propane,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4. Butane,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1710382" cy="17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7" y="1746632"/>
            <a:ext cx="2384217" cy="179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09120"/>
            <a:ext cx="3240360" cy="1950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639900"/>
            <a:ext cx="3576556" cy="18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0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08712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Pentane,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Hexane,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Heptane,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8. Octane,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2736"/>
            <a:ext cx="3773583" cy="1656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908721"/>
            <a:ext cx="3838239" cy="1776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93096"/>
            <a:ext cx="3773583" cy="14689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4149080"/>
            <a:ext cx="4051529" cy="14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6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08712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Nonane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2"/>
            <a:ext cx="6633783" cy="1594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4176921"/>
            <a:ext cx="8424936" cy="17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9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10543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Alkenes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Alkenes contain a carbon-carbon double bond.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shown in their name by the ending ‘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 Formula: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2n</a:t>
            </a:r>
            <a:endParaRPr lang="en-TT" sz="2800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948" y="378904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1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8535"/>
          </a:xfrm>
        </p:spPr>
        <p:txBody>
          <a:bodyPr/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alkenes</a:t>
            </a:r>
            <a:endParaRPr lang="en-T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282265"/>
              </p:ext>
            </p:extLst>
          </p:nvPr>
        </p:nvGraphicFramePr>
        <p:xfrm>
          <a:off x="251520" y="980727"/>
          <a:ext cx="8712969" cy="541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carbons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ethene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propene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butene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pentene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hexene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heptene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octene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nonene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02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TT" sz="2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decene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97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Drawings of alkenes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Ethene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Propene,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Butene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4. Pentene,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(but-1-ene)			    (pent-1-ene)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80738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32953"/>
            <a:ext cx="3116064" cy="2337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17" y="5338563"/>
            <a:ext cx="2604179" cy="1296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330346"/>
            <a:ext cx="3016430" cy="12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2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92264"/>
            <a:ext cx="8568952" cy="5405088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Hexene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Heptene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(hex-1-ene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			   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(hept-1-ene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Octene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8.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Nonene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(oct-1-ene)			    (non-1-ene)</a:t>
            </a:r>
          </a:p>
          <a:p>
            <a:pPr lvl="0"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Decene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(dec-1-ene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			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5046"/>
            <a:ext cx="9087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Draw the Structural Formula of each </a:t>
            </a:r>
          </a:p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 listed below.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8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51431" cy="648072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 of the double bond in alkenes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568952" cy="5904656"/>
          </a:xfrm>
        </p:spPr>
        <p:txBody>
          <a:bodyPr>
            <a:normAutofit/>
          </a:bodyPr>
          <a:lstStyle/>
          <a:p>
            <a:pPr algn="l"/>
            <a:r>
              <a:rPr lang="en-T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Ethene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2-carbon chain containing a carbon-carbon double bond, CH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=CH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longer chains, the position of the double bond could vary in the chain. 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T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butene</a:t>
            </a: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shown by numbering the chain and noting which carbon atom the double bond </a:t>
            </a:r>
            <a:r>
              <a:rPr lang="en-TT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from.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compounds above would be named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but-1-ene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but-2-ene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429000"/>
            <a:ext cx="2376264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396" y="3320988"/>
            <a:ext cx="32403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7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28992" cy="938535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do you know which end of the chain to number from?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Rule: You number from the end which produces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smaller numbers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name.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Name the alkene below.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Answer: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pent-1-ene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pent-4-ene!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07" y="3140968"/>
            <a:ext cx="5904656" cy="18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2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en-TT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Isomerism</a:t>
            </a:r>
            <a:endParaRPr lang="en-TT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97535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88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hydrocarbons?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organic compounds contain carbon. Those that contain only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called hydrocarbons.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04864"/>
            <a:ext cx="7200800" cy="44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Isomerism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isomers are molecules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molecular formula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structural formulae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6085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82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Structural Isomers of butane, C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en-TT" sz="40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99" y="1916832"/>
            <a:ext cx="8760681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Isomers of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pentane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75392"/>
            <a:ext cx="7200800" cy="52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2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3: 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Isomers of </a:t>
            </a:r>
            <a:r>
              <a:rPr lang="en-TT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butene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TT" sz="4000" b="1" baseline="-25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06" y="1628800"/>
            <a:ext cx="3605217" cy="190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9896" y="1751444"/>
            <a:ext cx="3241276" cy="1660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869160"/>
            <a:ext cx="3627894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9275" y="3717322"/>
            <a:ext cx="210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but-1-ene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3534743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but-2-ene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275" y="6093296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2-methylpropene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52363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4365104"/>
            <a:ext cx="2762129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589240"/>
            <a:ext cx="24482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82551"/>
          </a:xfrm>
        </p:spPr>
        <p:txBody>
          <a:bodyPr>
            <a:noAutofit/>
          </a:bodyPr>
          <a:lstStyle/>
          <a:p>
            <a:r>
              <a:rPr lang="en-TT" sz="8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Alcohols</a:t>
            </a:r>
            <a:endParaRPr lang="en-TT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67687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1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547260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everybody knows as ‘alcohol’ is just one member of a large family (homologous series) of similar compounds.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Alcohols all contain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–OH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covalently bonded onto a carbon chain.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formula of alcohols: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2n+1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8535"/>
          </a:xfrm>
        </p:spPr>
        <p:txBody>
          <a:bodyPr/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alcohols</a:t>
            </a:r>
            <a:endParaRPr lang="en-T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972459"/>
              </p:ext>
            </p:extLst>
          </p:nvPr>
        </p:nvGraphicFramePr>
        <p:xfrm>
          <a:off x="467544" y="980727"/>
          <a:ext cx="8496945" cy="565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79604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carbons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0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TT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kumimoji="0" lang="en-TT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</a:t>
                      </a:r>
                      <a:endParaRPr lang="en-TT" sz="2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methanol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propanol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butanol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pentanol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hexanol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heptanol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octanol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nonanol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decanol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72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Drawings of alcohols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Methanol, CH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Ethanol,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Propanol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	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4.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Arial" pitchFamily="34" charset="0"/>
              <a:buAutoNum type="arabicPeriod"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017" y="1412776"/>
            <a:ext cx="2088232" cy="1729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614279"/>
            <a:ext cx="2313906" cy="1326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88307"/>
            <a:ext cx="3306082" cy="2137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308521"/>
            <a:ext cx="3771856" cy="16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3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Hexanol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Heptanol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	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84" y="1052736"/>
            <a:ext cx="4147262" cy="1728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52736"/>
            <a:ext cx="3441340" cy="1512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52" y="4293096"/>
            <a:ext cx="7732048" cy="19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5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Draw the Structural Formula of each </a:t>
            </a:r>
          </a:p>
          <a:p>
            <a:pPr algn="l"/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 listed below.</a:t>
            </a:r>
          </a:p>
          <a:p>
            <a:pPr algn="l"/>
            <a:endParaRPr lang="en-TT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0" algn="l"/>
            <a:endParaRPr lang="en-TT" sz="28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	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3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Remember: When Forming Bonds…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416824" cy="439248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forms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bonds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forms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bond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Oxygen,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forms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bonds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8" y="116632"/>
            <a:ext cx="8928992" cy="1152128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Carboxylic Acids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12776"/>
            <a:ext cx="5904655" cy="5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1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Carboxylic Acids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Carboxylic acids are organic compounds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functional group –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 group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also be represented as: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general formula for the carboxylic acids which contain one –COOH group is C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2n+1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13" y="3171823"/>
            <a:ext cx="2057380" cy="14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0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8535"/>
          </a:xfrm>
        </p:spPr>
        <p:txBody>
          <a:bodyPr/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carboxylic acids</a:t>
            </a:r>
            <a:endParaRPr lang="en-T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607964"/>
              </p:ext>
            </p:extLst>
          </p:nvPr>
        </p:nvGraphicFramePr>
        <p:xfrm>
          <a:off x="467544" y="980728"/>
          <a:ext cx="8496945" cy="563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79604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carbons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0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TT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HCOOH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methanoic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kumimoji="0" lang="en-TT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COOH</a:t>
                      </a:r>
                      <a:endParaRPr lang="en-TT" sz="2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ethanoic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propanoic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butanoic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pentanoic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hexanoic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heptanoic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octanoic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nonanoic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4323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decanoic</a:t>
                      </a: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acid</a:t>
                      </a:r>
                      <a:endParaRPr kumimoji="0" lang="en-T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51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Drawings of carboxylic acids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68863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, HCOOH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Ethanoic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041" y="1484784"/>
            <a:ext cx="2475122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095" y="4149080"/>
            <a:ext cx="2788887" cy="19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3890345" cy="2191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07" y="4143981"/>
            <a:ext cx="3613898" cy="1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9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268760"/>
            <a:ext cx="80390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9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359" y="260648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Draw the Structural Formula of each </a:t>
            </a:r>
          </a:p>
          <a:p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 listed below.</a:t>
            </a:r>
          </a:p>
          <a:p>
            <a:pPr lvl="0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Hexanoic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en-TT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TT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0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xmlns="" val="20860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763000" cy="722511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784976" cy="3048000"/>
          </a:xfrm>
        </p:spPr>
        <p:txBody>
          <a:bodyPr>
            <a:normAutofit/>
          </a:bodyPr>
          <a:lstStyle/>
          <a:p>
            <a:pPr algn="l"/>
            <a:r>
              <a:rPr lang="en-US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 we learnt how to: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chemistry &amp; identify organic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compounds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existence of numerous organic compounds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Recognize the importance of organic compounds </a:t>
            </a: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scient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836712"/>
            <a:ext cx="3308441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01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763000" cy="722511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68960"/>
            <a:ext cx="8784976" cy="3636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Define and identify functional groups 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Name organic compounds: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alkanes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alkenes, alkynes, alcohols &amp; carboxylic acids up to 10 carbon atoms. 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Draw structural formula of organic compounds 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Identify structural isomers of organic compounds 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Discuss and predict the physical and chemical characteristics of given homologous series. </a:t>
            </a: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scient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908720"/>
            <a:ext cx="2524863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01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Organic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compounds may be classified on the basis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of bonds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are in the compound.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Compounds in which only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bonds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 between carbon atoms are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 compounds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while those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triple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bonds are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unsaturated compounds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8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7" y="116632"/>
            <a:ext cx="8928992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Saturated &amp; Unsaturated Organic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864" y="1628800"/>
            <a:ext cx="6264696" cy="5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3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Groups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76064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compounds are classified into groups based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functional group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they contain.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functional group contains a particular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between two carbon atoms, e.g. a double bond, or is a particular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a particular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of atoms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members of a group contain the same functional group which determines the properties of that group. The group is known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homologous series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7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588"/>
            <a:ext cx="7772400" cy="794519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Homologous Series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homologous series is a group of compounds which all possess the same functional group. Members of homologous series all have the same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formula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62212"/>
            <a:ext cx="6380049" cy="42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2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93853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a homologous series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members of the series can be represented by the same general formula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member of the series differs from the members before or after it by a – CH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functional group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members of the series possess similar chemical properties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members of the series show a gradual change in their physical properties as their molecular mass increases. In general, as molar mass increases, melting point, boiling point and density increase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8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1293</Words>
  <Application>Microsoft Office PowerPoint</Application>
  <PresentationFormat>On-screen Show (4:3)</PresentationFormat>
  <Paragraphs>394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Organic Chemistry</vt:lpstr>
      <vt:lpstr>What is organic chemistry?</vt:lpstr>
      <vt:lpstr>What are hydrocarbons?</vt:lpstr>
      <vt:lpstr>Remember: When Forming Bonds…</vt:lpstr>
      <vt:lpstr>Classification of Organic Compounds</vt:lpstr>
      <vt:lpstr>Saturated &amp; Unsaturated Organic Compounds</vt:lpstr>
      <vt:lpstr>Functional Groups</vt:lpstr>
      <vt:lpstr>Homologous Series</vt:lpstr>
      <vt:lpstr>Characteristics of a homologous series</vt:lpstr>
      <vt:lpstr>Types of formulae for organic compounds</vt:lpstr>
      <vt:lpstr>Molecular Formulae</vt:lpstr>
      <vt:lpstr>Structural Formulae</vt:lpstr>
      <vt:lpstr>Displayed Formulae</vt:lpstr>
      <vt:lpstr>Naming Organic Compounds</vt:lpstr>
      <vt:lpstr>Naming straight chain members of a homologous series</vt:lpstr>
      <vt:lpstr>Stem names for organic compounds up to ten carbon atoms in size</vt:lpstr>
      <vt:lpstr>Suffixes for the homologous series you will be studying</vt:lpstr>
      <vt:lpstr>Alkanes</vt:lpstr>
      <vt:lpstr>Names of some straight-chain alkanes</vt:lpstr>
      <vt:lpstr>Drawings of alkanes</vt:lpstr>
      <vt:lpstr>Slide 21</vt:lpstr>
      <vt:lpstr>Slide 22</vt:lpstr>
      <vt:lpstr>Alkenes</vt:lpstr>
      <vt:lpstr>Names of some alkenes</vt:lpstr>
      <vt:lpstr>Drawings of alkenes</vt:lpstr>
      <vt:lpstr>Slide 26</vt:lpstr>
      <vt:lpstr>Position of the double bond in alkenes</vt:lpstr>
      <vt:lpstr>How do you know which end of the chain to number from?</vt:lpstr>
      <vt:lpstr>Structural Isomerism</vt:lpstr>
      <vt:lpstr>Structural Isomerism</vt:lpstr>
      <vt:lpstr>Example 1: Structural Isomers of butane, C4H10</vt:lpstr>
      <vt:lpstr>Example 2: Structural Isomers of pentane, C5H12</vt:lpstr>
      <vt:lpstr>Example 3: Structural Isomers of butene, C4H8</vt:lpstr>
      <vt:lpstr>Alcohols</vt:lpstr>
      <vt:lpstr>Alcohols</vt:lpstr>
      <vt:lpstr>Names of some alcohols</vt:lpstr>
      <vt:lpstr>Drawings of alcohols</vt:lpstr>
      <vt:lpstr>Slide 38</vt:lpstr>
      <vt:lpstr>Slide 39</vt:lpstr>
      <vt:lpstr>Carboxylic Acids</vt:lpstr>
      <vt:lpstr>Carboxylic Acids</vt:lpstr>
      <vt:lpstr>Names of some carboxylic acids</vt:lpstr>
      <vt:lpstr>Drawings of carboxylic acids</vt:lpstr>
      <vt:lpstr>Slide 44</vt:lpstr>
      <vt:lpstr>Slide 45</vt:lpstr>
      <vt:lpstr>Slide 46</vt:lpstr>
      <vt:lpstr>Summary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costaatt</cp:lastModifiedBy>
  <cp:revision>56</cp:revision>
  <dcterms:created xsi:type="dcterms:W3CDTF">2010-11-10T14:06:00Z</dcterms:created>
  <dcterms:modified xsi:type="dcterms:W3CDTF">2012-03-27T17:38:18Z</dcterms:modified>
</cp:coreProperties>
</file>