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58" r:id="rId8"/>
    <p:sldId id="263" r:id="rId9"/>
    <p:sldId id="264" r:id="rId10"/>
    <p:sldId id="265" r:id="rId11"/>
    <p:sldId id="278" r:id="rId12"/>
    <p:sldId id="266" r:id="rId13"/>
    <p:sldId id="283" r:id="rId14"/>
    <p:sldId id="277" r:id="rId15"/>
    <p:sldId id="279" r:id="rId16"/>
    <p:sldId id="280" r:id="rId17"/>
    <p:sldId id="281" r:id="rId18"/>
    <p:sldId id="282" r:id="rId19"/>
    <p:sldId id="268" r:id="rId20"/>
    <p:sldId id="269" r:id="rId21"/>
    <p:sldId id="270" r:id="rId22"/>
    <p:sldId id="271" r:id="rId23"/>
    <p:sldId id="273" r:id="rId24"/>
    <p:sldId id="272" r:id="rId25"/>
    <p:sldId id="284" r:id="rId26"/>
    <p:sldId id="285" r:id="rId27"/>
    <p:sldId id="274" r:id="rId28"/>
    <p:sldId id="286" r:id="rId29"/>
    <p:sldId id="275" r:id="rId30"/>
    <p:sldId id="27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7521"/>
    <a:srgbClr val="9C2084"/>
    <a:srgbClr val="791967"/>
    <a:srgbClr val="6D387C"/>
    <a:srgbClr val="D60093"/>
    <a:srgbClr val="8214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TT"/>
          </a:p>
        </p:txBody>
      </p:sp>
      <p:sp>
        <p:nvSpPr>
          <p:cNvPr id="4" name="Date Placeholder 3"/>
          <p:cNvSpPr>
            <a:spLocks noGrp="1"/>
          </p:cNvSpPr>
          <p:nvPr>
            <p:ph type="dt" sz="half" idx="10"/>
          </p:nvPr>
        </p:nvSpPr>
        <p:spPr/>
        <p:txBody>
          <a:bodyPr/>
          <a:lstStyle/>
          <a:p>
            <a:fld id="{0FBC4180-F6B2-41DD-A48E-F2067C5365B2}" type="datetimeFigureOut">
              <a:rPr lang="en-TT" smtClean="0"/>
              <a:t>26/03/2011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291694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0FBC4180-F6B2-41DD-A48E-F2067C5365B2}" type="datetimeFigureOut">
              <a:rPr lang="en-TT" smtClean="0"/>
              <a:t>26/03/2011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8068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0FBC4180-F6B2-41DD-A48E-F2067C5365B2}" type="datetimeFigureOut">
              <a:rPr lang="en-TT" smtClean="0"/>
              <a:t>26/03/2011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415717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10"/>
          </p:nvPr>
        </p:nvSpPr>
        <p:spPr/>
        <p:txBody>
          <a:bodyPr/>
          <a:lstStyle/>
          <a:p>
            <a:fld id="{0FBC4180-F6B2-41DD-A48E-F2067C5365B2}" type="datetimeFigureOut">
              <a:rPr lang="en-TT" smtClean="0"/>
              <a:t>26/03/2011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233297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BC4180-F6B2-41DD-A48E-F2067C5365B2}" type="datetimeFigureOut">
              <a:rPr lang="en-TT" smtClean="0"/>
              <a:t>26/03/2011</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319146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Date Placeholder 4"/>
          <p:cNvSpPr>
            <a:spLocks noGrp="1"/>
          </p:cNvSpPr>
          <p:nvPr>
            <p:ph type="dt" sz="half" idx="10"/>
          </p:nvPr>
        </p:nvSpPr>
        <p:spPr/>
        <p:txBody>
          <a:bodyPr/>
          <a:lstStyle/>
          <a:p>
            <a:fld id="{0FBC4180-F6B2-41DD-A48E-F2067C5365B2}" type="datetimeFigureOut">
              <a:rPr lang="en-TT" smtClean="0"/>
              <a:t>26/03/2011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3053186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7" name="Date Placeholder 6"/>
          <p:cNvSpPr>
            <a:spLocks noGrp="1"/>
          </p:cNvSpPr>
          <p:nvPr>
            <p:ph type="dt" sz="half" idx="10"/>
          </p:nvPr>
        </p:nvSpPr>
        <p:spPr/>
        <p:txBody>
          <a:bodyPr/>
          <a:lstStyle/>
          <a:p>
            <a:fld id="{0FBC4180-F6B2-41DD-A48E-F2067C5365B2}" type="datetimeFigureOut">
              <a:rPr lang="en-TT" smtClean="0"/>
              <a:t>26/03/2011</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166731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TT"/>
          </a:p>
        </p:txBody>
      </p:sp>
      <p:sp>
        <p:nvSpPr>
          <p:cNvPr id="3" name="Date Placeholder 2"/>
          <p:cNvSpPr>
            <a:spLocks noGrp="1"/>
          </p:cNvSpPr>
          <p:nvPr>
            <p:ph type="dt" sz="half" idx="10"/>
          </p:nvPr>
        </p:nvSpPr>
        <p:spPr/>
        <p:txBody>
          <a:bodyPr/>
          <a:lstStyle/>
          <a:p>
            <a:fld id="{0FBC4180-F6B2-41DD-A48E-F2067C5365B2}" type="datetimeFigureOut">
              <a:rPr lang="en-TT" smtClean="0"/>
              <a:t>26/03/2011</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49242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BC4180-F6B2-41DD-A48E-F2067C5365B2}" type="datetimeFigureOut">
              <a:rPr lang="en-TT" smtClean="0"/>
              <a:t>26/03/2011</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192575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C4180-F6B2-41DD-A48E-F2067C5365B2}" type="datetimeFigureOut">
              <a:rPr lang="en-TT" smtClean="0"/>
              <a:t>26/03/2011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600923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BC4180-F6B2-41DD-A48E-F2067C5365B2}" type="datetimeFigureOut">
              <a:rPr lang="en-TT" smtClean="0"/>
              <a:t>26/03/2011</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8985EE96-278F-4A60-8DAA-CF50707FB92D}" type="slidenum">
              <a:rPr lang="en-TT" smtClean="0"/>
              <a:t>‹#›</a:t>
            </a:fld>
            <a:endParaRPr lang="en-TT"/>
          </a:p>
        </p:txBody>
      </p:sp>
    </p:spTree>
    <p:extLst>
      <p:ext uri="{BB962C8B-B14F-4D97-AF65-F5344CB8AC3E}">
        <p14:creationId xmlns:p14="http://schemas.microsoft.com/office/powerpoint/2010/main" val="280383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BC4180-F6B2-41DD-A48E-F2067C5365B2}" type="datetimeFigureOut">
              <a:rPr lang="en-TT" smtClean="0"/>
              <a:t>26/03/2011</a:t>
            </a:fld>
            <a:endParaRPr lang="en-T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5EE96-278F-4A60-8DAA-CF50707FB92D}" type="slidenum">
              <a:rPr lang="en-TT" smtClean="0"/>
              <a:t>‹#›</a:t>
            </a:fld>
            <a:endParaRPr lang="en-TT"/>
          </a:p>
        </p:txBody>
      </p:sp>
    </p:spTree>
    <p:extLst>
      <p:ext uri="{BB962C8B-B14F-4D97-AF65-F5344CB8AC3E}">
        <p14:creationId xmlns:p14="http://schemas.microsoft.com/office/powerpoint/2010/main" val="641408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You%20Tube%20Science%20Videos/Electrochemistry/%5bHD%5d+Electrolysis+of+concentrated+sodium+chloride+solution+&amp;+detailed+explanation_wmv2.av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You%20Tube%20Science%20Videos/Electrochemistry/Chromium+Electroplating_001_wmv2.avi"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You%20Tube%20Science%20Videos/Electrochemistry/Chromium+Electroplating_001_wmv2.avi" TargetMode="Externa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You%20Tube%20Science%20Videos/Electrochemistry/%5bHD%5d+Electrolysis+of+concentrated+sodium+chloride+solution+&amp;+detailed+explanation_wmv2.avi"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802631"/>
          </a:xfrm>
        </p:spPr>
        <p:txBody>
          <a:bodyPr>
            <a:normAutofit/>
          </a:bodyPr>
          <a:lstStyle/>
          <a:p>
            <a:r>
              <a:rPr lang="en-TT" sz="5400" b="1" dirty="0" smtClean="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rPr>
              <a:t>The Electrolysis of Aqueous Solutions</a:t>
            </a:r>
            <a:endParaRPr lang="en-TT" sz="5400" b="1" dirty="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3" name="Picture 2">
            <a:hlinkClick r:id="rId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2132856"/>
            <a:ext cx="7704856" cy="4344144"/>
          </a:xfrm>
          <a:prstGeom prst="rect">
            <a:avLst/>
          </a:prstGeom>
        </p:spPr>
      </p:pic>
    </p:spTree>
    <p:extLst>
      <p:ext uri="{BB962C8B-B14F-4D97-AF65-F5344CB8AC3E}">
        <p14:creationId xmlns:p14="http://schemas.microsoft.com/office/powerpoint/2010/main" val="44425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967" y="332656"/>
            <a:ext cx="8928992" cy="792088"/>
          </a:xfrm>
        </p:spPr>
        <p:txBody>
          <a:bodyPr>
            <a:noAutofit/>
          </a:bodyPr>
          <a:lstStyle/>
          <a:p>
            <a:r>
              <a:rPr lang="en-TT" b="1" dirty="0"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rPr>
              <a:t>The electrolysis of dilute </a:t>
            </a:r>
            <a:br>
              <a:rPr lang="en-TT" b="1" dirty="0"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rPr>
            </a:br>
            <a:r>
              <a:rPr lang="en-TT" b="1" dirty="0"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rPr>
              <a:t>sodium chloride solution</a:t>
            </a:r>
            <a:endParaRPr lang="en-TT" b="1" dirty="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251520" y="1412776"/>
            <a:ext cx="8712968" cy="5328592"/>
          </a:xfrm>
        </p:spPr>
        <p:txBody>
          <a:bodyPr>
            <a:normAutofit/>
          </a:bodyPr>
          <a:lstStyle/>
          <a:p>
            <a:pPr algn="l"/>
            <a:r>
              <a:rPr lang="en-TT" sz="2800" dirty="0" smtClean="0">
                <a:solidFill>
                  <a:schemeClr val="tx1"/>
                </a:solidFill>
                <a:latin typeface="Arial" pitchFamily="34" charset="0"/>
                <a:cs typeface="Arial" pitchFamily="34" charset="0"/>
              </a:rPr>
              <a:t>In a </a:t>
            </a:r>
            <a:r>
              <a:rPr lang="en-TT" sz="2800" dirty="0" smtClean="0">
                <a:solidFill>
                  <a:srgbClr val="FF0000"/>
                </a:solidFill>
                <a:latin typeface="Arial" pitchFamily="34" charset="0"/>
                <a:cs typeface="Arial" pitchFamily="34" charset="0"/>
              </a:rPr>
              <a:t>dilute</a:t>
            </a:r>
            <a:r>
              <a:rPr lang="en-TT" sz="2800" dirty="0" smtClean="0">
                <a:solidFill>
                  <a:schemeClr val="tx1"/>
                </a:solidFill>
                <a:latin typeface="Arial" pitchFamily="34" charset="0"/>
                <a:cs typeface="Arial" pitchFamily="34" charset="0"/>
              </a:rPr>
              <a:t> solution there are </a:t>
            </a:r>
            <a:r>
              <a:rPr lang="en-TT" sz="2800" dirty="0" smtClean="0">
                <a:solidFill>
                  <a:srgbClr val="FF0000"/>
                </a:solidFill>
                <a:latin typeface="Arial" pitchFamily="34" charset="0"/>
                <a:cs typeface="Arial" pitchFamily="34" charset="0"/>
              </a:rPr>
              <a:t>fewer chloride ions </a:t>
            </a:r>
            <a:r>
              <a:rPr lang="en-TT" sz="2800" dirty="0" smtClean="0">
                <a:solidFill>
                  <a:schemeClr val="tx1"/>
                </a:solidFill>
                <a:latin typeface="Arial" pitchFamily="34" charset="0"/>
                <a:cs typeface="Arial" pitchFamily="34" charset="0"/>
              </a:rPr>
              <a:t>and a different product is made.</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Water ionises a little to give both hydrogen ions (H</a:t>
            </a:r>
            <a:r>
              <a:rPr lang="en-TT" sz="2800" baseline="30000" dirty="0" smtClean="0">
                <a:solidFill>
                  <a:schemeClr val="tx1"/>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 and hydroxide ions (OH</a:t>
            </a:r>
            <a:r>
              <a:rPr lang="en-TT" sz="3600" baseline="30000" dirty="0" smtClean="0">
                <a:solidFill>
                  <a:schemeClr val="tx1"/>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In a dilute solution it is the hydroxide ions that are discharged at the anode.</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Hydroxide ions turn into water and oxygen gas. At the anode (+) oxygen gas bubbles off.</a:t>
            </a:r>
            <a:endParaRPr lang="en-TT"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11136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2436"/>
            <a:ext cx="9144000" cy="794519"/>
          </a:xfrm>
        </p:spPr>
        <p:txBody>
          <a:bodyPr>
            <a:normAutofit/>
          </a:bodyPr>
          <a:lstStyle/>
          <a:p>
            <a:r>
              <a:rPr lang="en-TT" sz="3200"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Position of ions in the electrochemical series</a:t>
            </a:r>
            <a:endParaRPr lang="en-TT" sz="3200"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251520" y="692696"/>
            <a:ext cx="8640960" cy="5976664"/>
          </a:xfrm>
        </p:spPr>
        <p:txBody>
          <a:bodyPr>
            <a:normAutofit lnSpcReduction="10000"/>
          </a:bodyPr>
          <a:lstStyle/>
          <a:p>
            <a:pPr algn="l"/>
            <a:r>
              <a:rPr lang="en-TT" sz="2800" dirty="0" smtClean="0">
                <a:solidFill>
                  <a:schemeClr val="tx1"/>
                </a:solidFill>
                <a:latin typeface="Arial" pitchFamily="34" charset="0"/>
                <a:cs typeface="Arial" pitchFamily="34" charset="0"/>
              </a:rPr>
              <a:t>The position of an ion in the series tells us what the likely products of electrolysis will be.</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Carbonate ion             </a:t>
            </a:r>
            <a:r>
              <a:rPr lang="en-TT" sz="2800" dirty="0" smtClean="0">
                <a:solidFill>
                  <a:srgbClr val="FF0000"/>
                </a:solidFill>
                <a:latin typeface="Arial" pitchFamily="34" charset="0"/>
                <a:cs typeface="Arial" pitchFamily="34" charset="0"/>
              </a:rPr>
              <a:t>These ions are not discharged,</a:t>
            </a:r>
          </a:p>
          <a:p>
            <a:pPr algn="l"/>
            <a:r>
              <a:rPr lang="en-TT" sz="2800" dirty="0" smtClean="0">
                <a:solidFill>
                  <a:schemeClr val="tx1"/>
                </a:solidFill>
                <a:latin typeface="Arial" pitchFamily="34" charset="0"/>
                <a:cs typeface="Arial" pitchFamily="34" charset="0"/>
              </a:rPr>
              <a:t>Nitrate ion                    </a:t>
            </a:r>
            <a:r>
              <a:rPr lang="en-TT" sz="2800" dirty="0" smtClean="0">
                <a:solidFill>
                  <a:srgbClr val="FF0000"/>
                </a:solidFill>
                <a:latin typeface="Arial" pitchFamily="34" charset="0"/>
                <a:cs typeface="Arial" pitchFamily="34" charset="0"/>
              </a:rPr>
              <a:t>we get oxygen instead.</a:t>
            </a:r>
          </a:p>
          <a:p>
            <a:pPr algn="l"/>
            <a:r>
              <a:rPr lang="en-TT" sz="2800" dirty="0" smtClean="0">
                <a:solidFill>
                  <a:schemeClr val="tx1"/>
                </a:solidFill>
                <a:latin typeface="Arial" pitchFamily="34" charset="0"/>
                <a:cs typeface="Arial" pitchFamily="34" charset="0"/>
              </a:rPr>
              <a:t>Sulphate ion</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Hydroxide ion from           </a:t>
            </a:r>
            <a:r>
              <a:rPr lang="en-TT" sz="2800" dirty="0" smtClean="0">
                <a:solidFill>
                  <a:srgbClr val="FF0000"/>
                </a:solidFill>
                <a:latin typeface="Arial" pitchFamily="34" charset="0"/>
                <a:cs typeface="Arial" pitchFamily="34" charset="0"/>
              </a:rPr>
              <a:t>Halogens are discharged</a:t>
            </a:r>
          </a:p>
          <a:p>
            <a:pPr algn="l"/>
            <a:r>
              <a:rPr lang="en-TT" sz="2800" dirty="0" smtClean="0">
                <a:solidFill>
                  <a:schemeClr val="tx1"/>
                </a:solidFill>
                <a:latin typeface="Arial" pitchFamily="34" charset="0"/>
                <a:cs typeface="Arial" pitchFamily="34" charset="0"/>
              </a:rPr>
              <a:t>the water                           </a:t>
            </a:r>
            <a:r>
              <a:rPr lang="en-TT" sz="2800" dirty="0" smtClean="0">
                <a:solidFill>
                  <a:srgbClr val="FF0000"/>
                </a:solidFill>
                <a:latin typeface="Arial" pitchFamily="34" charset="0"/>
                <a:cs typeface="Arial" pitchFamily="34" charset="0"/>
              </a:rPr>
              <a:t>(when concentrated) and</a:t>
            </a:r>
          </a:p>
          <a:p>
            <a:pPr algn="l"/>
            <a:r>
              <a:rPr lang="en-TT" sz="2800" dirty="0" smtClean="0">
                <a:solidFill>
                  <a:schemeClr val="tx1"/>
                </a:solidFill>
                <a:latin typeface="Arial" pitchFamily="34" charset="0"/>
                <a:cs typeface="Arial" pitchFamily="34" charset="0"/>
              </a:rPr>
              <a:t>Chloride                             </a:t>
            </a:r>
            <a:r>
              <a:rPr lang="en-TT" sz="2800" dirty="0" smtClean="0">
                <a:solidFill>
                  <a:srgbClr val="FF0000"/>
                </a:solidFill>
                <a:latin typeface="Arial" pitchFamily="34" charset="0"/>
                <a:cs typeface="Arial" pitchFamily="34" charset="0"/>
              </a:rPr>
              <a:t>halide ions stay in solution.</a:t>
            </a:r>
          </a:p>
          <a:p>
            <a:pPr algn="l"/>
            <a:r>
              <a:rPr lang="en-TT" sz="2800" dirty="0" smtClean="0">
                <a:solidFill>
                  <a:schemeClr val="tx1"/>
                </a:solidFill>
                <a:latin typeface="Arial" pitchFamily="34" charset="0"/>
                <a:cs typeface="Arial" pitchFamily="34" charset="0"/>
              </a:rPr>
              <a:t>Bromide</a:t>
            </a:r>
          </a:p>
          <a:p>
            <a:pPr algn="l"/>
            <a:r>
              <a:rPr lang="en-TT" sz="2800" dirty="0" smtClean="0">
                <a:solidFill>
                  <a:schemeClr val="tx1"/>
                </a:solidFill>
                <a:latin typeface="Arial" pitchFamily="34" charset="0"/>
                <a:cs typeface="Arial" pitchFamily="34" charset="0"/>
              </a:rPr>
              <a:t>Iodide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5876" y="3212976"/>
            <a:ext cx="972108" cy="3456384"/>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1439386"/>
            <a:ext cx="1224136"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72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ircle(in)">
                                      <p:cBhvr>
                                        <p:cTn id="18" dur="2000"/>
                                        <p:tgtEl>
                                          <p:spTgt spid="3">
                                            <p:txEl>
                                              <p:pRg st="6" end="6"/>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circle(in)">
                                      <p:cBhvr>
                                        <p:cTn id="21" dur="2000"/>
                                        <p:tgtEl>
                                          <p:spTgt spid="3">
                                            <p:txEl>
                                              <p:pRg st="7" end="7"/>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circle(in)">
                                      <p:cBhvr>
                                        <p:cTn id="24" dur="2000"/>
                                        <p:tgtEl>
                                          <p:spTgt spid="3">
                                            <p:txEl>
                                              <p:pRg st="8" end="8"/>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circle(in)">
                                      <p:cBhvr>
                                        <p:cTn id="27" dur="2000"/>
                                        <p:tgtEl>
                                          <p:spTgt spid="3">
                                            <p:txEl>
                                              <p:pRg st="9" end="9"/>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circle(in)">
                                      <p:cBhvr>
                                        <p:cTn id="30"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564" y="116632"/>
            <a:ext cx="8928992" cy="1082551"/>
          </a:xfrm>
        </p:spPr>
        <p:txBody>
          <a:bodyPr>
            <a:normAutofit fontScale="90000"/>
          </a:bodyPr>
          <a:lstStyle/>
          <a:p>
            <a:r>
              <a:rPr lang="en-TT" b="1" dirty="0" smtClean="0">
                <a:ln w="12700">
                  <a:solidFill>
                    <a:sysClr val="windowText" lastClr="000000"/>
                  </a:solidFill>
                  <a:prstDash val="solid"/>
                </a:ln>
                <a:solidFill>
                  <a:srgbClr val="9C2084"/>
                </a:solidFill>
                <a:effectLst>
                  <a:outerShdw blurRad="41275" dist="20320" dir="1800000" algn="tl" rotWithShape="0">
                    <a:srgbClr val="000000">
                      <a:alpha val="40000"/>
                    </a:srgbClr>
                  </a:outerShdw>
                </a:effectLst>
                <a:latin typeface="Arial" pitchFamily="34" charset="0"/>
                <a:cs typeface="Arial" pitchFamily="34" charset="0"/>
              </a:rPr>
              <a:t>Summary of the electrolysis of solutions using carbon electrodes</a:t>
            </a:r>
            <a:endParaRPr lang="en-TT" b="1" dirty="0">
              <a:ln w="12700">
                <a:solidFill>
                  <a:sysClr val="windowText" lastClr="000000"/>
                </a:solidFill>
                <a:prstDash val="solid"/>
              </a:ln>
              <a:solidFill>
                <a:srgbClr val="9C2084"/>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251520" y="1340768"/>
            <a:ext cx="8629244" cy="5256584"/>
          </a:xfrm>
        </p:spPr>
        <p:txBody>
          <a:bodyPr>
            <a:normAutofit/>
          </a:bodyPr>
          <a:lstStyle/>
          <a:p>
            <a:pPr marL="457200" indent="-457200" algn="l">
              <a:buFont typeface="Arial" pitchFamily="34" charset="0"/>
              <a:buChar char="•"/>
            </a:pPr>
            <a:r>
              <a:rPr lang="en-TT" sz="2800" dirty="0" smtClean="0">
                <a:solidFill>
                  <a:schemeClr val="tx1"/>
                </a:solidFill>
                <a:latin typeface="Arial" pitchFamily="34" charset="0"/>
                <a:cs typeface="Arial" pitchFamily="34" charset="0"/>
              </a:rPr>
              <a:t>If the </a:t>
            </a:r>
            <a:r>
              <a:rPr lang="en-TT" sz="2800" dirty="0" smtClean="0">
                <a:solidFill>
                  <a:srgbClr val="FF0000"/>
                </a:solidFill>
                <a:latin typeface="Arial" pitchFamily="34" charset="0"/>
                <a:cs typeface="Arial" pitchFamily="34" charset="0"/>
              </a:rPr>
              <a:t>metal is high</a:t>
            </a:r>
            <a:r>
              <a:rPr lang="en-TT" sz="2800" dirty="0" smtClean="0">
                <a:solidFill>
                  <a:schemeClr val="tx1"/>
                </a:solidFill>
                <a:latin typeface="Arial" pitchFamily="34" charset="0"/>
                <a:cs typeface="Arial" pitchFamily="34" charset="0"/>
              </a:rPr>
              <a:t> in the Reactivity Series, </a:t>
            </a:r>
            <a:r>
              <a:rPr lang="en-TT" sz="2800" dirty="0" smtClean="0">
                <a:solidFill>
                  <a:srgbClr val="FF0000"/>
                </a:solidFill>
                <a:latin typeface="Arial" pitchFamily="34" charset="0"/>
                <a:cs typeface="Arial" pitchFamily="34" charset="0"/>
              </a:rPr>
              <a:t>hydrogen </a:t>
            </a:r>
            <a:r>
              <a:rPr lang="en-TT" sz="2800" dirty="0" smtClean="0">
                <a:solidFill>
                  <a:schemeClr val="tx1"/>
                </a:solidFill>
                <a:latin typeface="Arial" pitchFamily="34" charset="0"/>
                <a:cs typeface="Arial" pitchFamily="34" charset="0"/>
              </a:rPr>
              <a:t>is produced instead of the metal.</a:t>
            </a:r>
          </a:p>
          <a:p>
            <a:pPr marL="457200" indent="-457200" algn="l">
              <a:buFont typeface="Arial" pitchFamily="34" charset="0"/>
              <a:buChar char="•"/>
            </a:pPr>
            <a:endParaRPr lang="en-TT" sz="2800" dirty="0" smtClean="0">
              <a:solidFill>
                <a:schemeClr val="tx1"/>
              </a:solidFill>
              <a:latin typeface="Arial" pitchFamily="34" charset="0"/>
              <a:cs typeface="Arial" pitchFamily="34" charset="0"/>
            </a:endParaRPr>
          </a:p>
          <a:p>
            <a:pPr marL="457200" indent="-457200" algn="l">
              <a:buFont typeface="Arial" pitchFamily="34" charset="0"/>
              <a:buChar char="•"/>
            </a:pPr>
            <a:r>
              <a:rPr lang="en-TT" sz="2800" dirty="0" smtClean="0">
                <a:solidFill>
                  <a:schemeClr val="tx1"/>
                </a:solidFill>
                <a:latin typeface="Arial" pitchFamily="34" charset="0"/>
                <a:cs typeface="Arial" pitchFamily="34" charset="0"/>
              </a:rPr>
              <a:t>If the </a:t>
            </a:r>
            <a:r>
              <a:rPr lang="en-TT" sz="2800" dirty="0" smtClean="0">
                <a:solidFill>
                  <a:srgbClr val="FF0000"/>
                </a:solidFill>
                <a:latin typeface="Arial" pitchFamily="34" charset="0"/>
                <a:cs typeface="Arial" pitchFamily="34" charset="0"/>
              </a:rPr>
              <a:t>metal is below hydrogen </a:t>
            </a:r>
            <a:r>
              <a:rPr lang="en-TT" sz="2800" dirty="0" smtClean="0">
                <a:solidFill>
                  <a:schemeClr val="tx1"/>
                </a:solidFill>
                <a:latin typeface="Arial" pitchFamily="34" charset="0"/>
                <a:cs typeface="Arial" pitchFamily="34" charset="0"/>
              </a:rPr>
              <a:t>in the Reactivity Series, the </a:t>
            </a:r>
            <a:r>
              <a:rPr lang="en-TT" sz="2800" dirty="0" smtClean="0">
                <a:solidFill>
                  <a:srgbClr val="FF0000"/>
                </a:solidFill>
                <a:latin typeface="Arial" pitchFamily="34" charset="0"/>
                <a:cs typeface="Arial" pitchFamily="34" charset="0"/>
              </a:rPr>
              <a:t>metal</a:t>
            </a:r>
            <a:r>
              <a:rPr lang="en-TT" sz="2800" dirty="0" smtClean="0">
                <a:solidFill>
                  <a:schemeClr val="tx1"/>
                </a:solidFill>
                <a:latin typeface="Arial" pitchFamily="34" charset="0"/>
                <a:cs typeface="Arial" pitchFamily="34" charset="0"/>
              </a:rPr>
              <a:t> is produced.</a:t>
            </a:r>
          </a:p>
          <a:p>
            <a:pPr marL="457200" indent="-457200" algn="l">
              <a:buFont typeface="Arial" pitchFamily="34" charset="0"/>
              <a:buChar char="•"/>
            </a:pPr>
            <a:endParaRPr lang="en-TT" sz="2800" dirty="0" smtClean="0">
              <a:solidFill>
                <a:schemeClr val="tx1"/>
              </a:solidFill>
              <a:latin typeface="Arial" pitchFamily="34" charset="0"/>
              <a:cs typeface="Arial" pitchFamily="34" charset="0"/>
            </a:endParaRPr>
          </a:p>
          <a:p>
            <a:pPr marL="457200" indent="-457200" algn="l">
              <a:buFont typeface="Arial" pitchFamily="34" charset="0"/>
              <a:buChar char="•"/>
            </a:pPr>
            <a:r>
              <a:rPr lang="en-TT" sz="2800" dirty="0" smtClean="0">
                <a:solidFill>
                  <a:schemeClr val="tx1"/>
                </a:solidFill>
                <a:latin typeface="Arial" pitchFamily="34" charset="0"/>
                <a:cs typeface="Arial" pitchFamily="34" charset="0"/>
              </a:rPr>
              <a:t>If you have reasonably </a:t>
            </a:r>
            <a:r>
              <a:rPr lang="en-TT" sz="2800" dirty="0" smtClean="0">
                <a:solidFill>
                  <a:srgbClr val="FF0000"/>
                </a:solidFill>
                <a:latin typeface="Arial" pitchFamily="34" charset="0"/>
                <a:cs typeface="Arial" pitchFamily="34" charset="0"/>
              </a:rPr>
              <a:t>concentrated solutions of halides </a:t>
            </a:r>
            <a:r>
              <a:rPr lang="en-TT" sz="2800" dirty="0" smtClean="0">
                <a:solidFill>
                  <a:schemeClr val="tx1"/>
                </a:solidFill>
                <a:latin typeface="Arial" pitchFamily="34" charset="0"/>
                <a:cs typeface="Arial" pitchFamily="34" charset="0"/>
              </a:rPr>
              <a:t>(chlorides, bromides of iodides) the </a:t>
            </a:r>
            <a:r>
              <a:rPr lang="en-TT" sz="2800" dirty="0" smtClean="0">
                <a:solidFill>
                  <a:srgbClr val="FF0000"/>
                </a:solidFill>
                <a:latin typeface="Arial" pitchFamily="34" charset="0"/>
                <a:cs typeface="Arial" pitchFamily="34" charset="0"/>
              </a:rPr>
              <a:t>halogen</a:t>
            </a:r>
            <a:r>
              <a:rPr lang="en-TT" sz="2800" dirty="0" smtClean="0">
                <a:solidFill>
                  <a:schemeClr val="tx1"/>
                </a:solidFill>
                <a:latin typeface="Arial" pitchFamily="34" charset="0"/>
                <a:cs typeface="Arial" pitchFamily="34" charset="0"/>
              </a:rPr>
              <a:t> (chlorine, bromine or iodine) is produced. With other common </a:t>
            </a:r>
            <a:r>
              <a:rPr lang="en-TT" sz="2800" dirty="0" smtClean="0">
                <a:solidFill>
                  <a:srgbClr val="FF0000"/>
                </a:solidFill>
                <a:latin typeface="Arial" pitchFamily="34" charset="0"/>
                <a:cs typeface="Arial" pitchFamily="34" charset="0"/>
              </a:rPr>
              <a:t>negative</a:t>
            </a:r>
            <a:r>
              <a:rPr lang="en-TT" sz="2800" dirty="0" smtClean="0">
                <a:solidFill>
                  <a:schemeClr val="tx1"/>
                </a:solidFill>
                <a:latin typeface="Arial" pitchFamily="34" charset="0"/>
                <a:cs typeface="Arial" pitchFamily="34" charset="0"/>
              </a:rPr>
              <a:t> ions, </a:t>
            </a:r>
            <a:r>
              <a:rPr lang="en-TT" sz="2800" dirty="0" smtClean="0">
                <a:solidFill>
                  <a:srgbClr val="FF0000"/>
                </a:solidFill>
                <a:latin typeface="Arial" pitchFamily="34" charset="0"/>
                <a:cs typeface="Arial" pitchFamily="34" charset="0"/>
              </a:rPr>
              <a:t>oxygen</a:t>
            </a:r>
            <a:r>
              <a:rPr lang="en-TT" sz="2800" dirty="0" smtClean="0">
                <a:solidFill>
                  <a:schemeClr val="tx1"/>
                </a:solidFill>
                <a:latin typeface="Arial" pitchFamily="34" charset="0"/>
                <a:cs typeface="Arial" pitchFamily="34" charset="0"/>
              </a:rPr>
              <a:t> is produced.</a:t>
            </a:r>
          </a:p>
        </p:txBody>
      </p:sp>
    </p:spTree>
    <p:extLst>
      <p:ext uri="{BB962C8B-B14F-4D97-AF65-F5344CB8AC3E}">
        <p14:creationId xmlns:p14="http://schemas.microsoft.com/office/powerpoint/2010/main" val="237239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938535"/>
          </a:xfrm>
        </p:spPr>
        <p:txBody>
          <a:bodyPr/>
          <a:lstStyle/>
          <a:p>
            <a:r>
              <a:rPr lang="en-TT" b="1" dirty="0" smtClean="0">
                <a:ln w="12700">
                  <a:solidFill>
                    <a:sysClr val="windowText" lastClr="000000"/>
                  </a:solidFill>
                  <a:prstDash val="solid"/>
                </a:ln>
                <a:solidFill>
                  <a:srgbClr val="D60093"/>
                </a:solidFill>
                <a:effectLst>
                  <a:outerShdw blurRad="41275" dist="20320" dir="1800000" algn="tl" rotWithShape="0">
                    <a:srgbClr val="000000">
                      <a:alpha val="40000"/>
                    </a:srgbClr>
                  </a:outerShdw>
                </a:effectLst>
                <a:latin typeface="Arial" pitchFamily="34" charset="0"/>
                <a:cs typeface="Arial" pitchFamily="34" charset="0"/>
              </a:rPr>
              <a:t>Special Cases</a:t>
            </a:r>
            <a:endParaRPr lang="en-TT" b="1" dirty="0">
              <a:ln w="12700">
                <a:solidFill>
                  <a:sysClr val="windowText" lastClr="000000"/>
                </a:solidFill>
                <a:prstDash val="solid"/>
              </a:ln>
              <a:solidFill>
                <a:srgbClr val="D60093"/>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251520" y="1124744"/>
            <a:ext cx="8568952" cy="5472608"/>
          </a:xfrm>
        </p:spPr>
        <p:txBody>
          <a:bodyPr>
            <a:normAutofit/>
          </a:bodyPr>
          <a:lstStyle/>
          <a:p>
            <a:pPr algn="l"/>
            <a:r>
              <a:rPr lang="en-TT" sz="2800" dirty="0" smtClean="0">
                <a:solidFill>
                  <a:prstClr val="black"/>
                </a:solidFill>
                <a:latin typeface="Arial" pitchFamily="34" charset="0"/>
                <a:ea typeface="+mj-ea"/>
                <a:cs typeface="Arial" pitchFamily="34" charset="0"/>
              </a:rPr>
              <a:t>Example: If </a:t>
            </a:r>
            <a:r>
              <a:rPr lang="en-TT" sz="2800" dirty="0">
                <a:solidFill>
                  <a:prstClr val="black"/>
                </a:solidFill>
                <a:latin typeface="Arial" pitchFamily="34" charset="0"/>
                <a:ea typeface="+mj-ea"/>
                <a:cs typeface="Arial" pitchFamily="34" charset="0"/>
              </a:rPr>
              <a:t>you have a moderately reactive metal like </a:t>
            </a:r>
            <a:r>
              <a:rPr lang="en-TT" sz="2800" dirty="0" smtClean="0">
                <a:solidFill>
                  <a:prstClr val="black"/>
                </a:solidFill>
                <a:latin typeface="Arial" pitchFamily="34" charset="0"/>
                <a:ea typeface="+mj-ea"/>
                <a:cs typeface="Arial" pitchFamily="34" charset="0"/>
              </a:rPr>
              <a:t>zinc. </a:t>
            </a:r>
          </a:p>
          <a:p>
            <a:pPr algn="l"/>
            <a:r>
              <a:rPr lang="en-TT" sz="2800" dirty="0">
                <a:solidFill>
                  <a:prstClr val="black"/>
                </a:solidFill>
                <a:latin typeface="Arial" pitchFamily="34" charset="0"/>
                <a:ea typeface="+mj-ea"/>
                <a:cs typeface="Arial" pitchFamily="34" charset="0"/>
              </a:rPr>
              <a:t/>
            </a:r>
            <a:br>
              <a:rPr lang="en-TT" sz="2800" dirty="0">
                <a:solidFill>
                  <a:prstClr val="black"/>
                </a:solidFill>
                <a:latin typeface="Arial" pitchFamily="34" charset="0"/>
                <a:ea typeface="+mj-ea"/>
                <a:cs typeface="Arial" pitchFamily="34" charset="0"/>
              </a:rPr>
            </a:br>
            <a:r>
              <a:rPr lang="en-TT" sz="2800" dirty="0">
                <a:solidFill>
                  <a:prstClr val="black"/>
                </a:solidFill>
                <a:latin typeface="Arial" pitchFamily="34" charset="0"/>
                <a:ea typeface="+mj-ea"/>
                <a:cs typeface="Arial" pitchFamily="34" charset="0"/>
              </a:rPr>
              <a:t>Reasonably concentrated solutions will give you the metal</a:t>
            </a:r>
            <a:r>
              <a:rPr lang="en-TT" sz="2800" dirty="0" smtClean="0">
                <a:solidFill>
                  <a:prstClr val="black"/>
                </a:solidFill>
                <a:latin typeface="Arial" pitchFamily="34" charset="0"/>
                <a:ea typeface="+mj-ea"/>
                <a:cs typeface="Arial" pitchFamily="34" charset="0"/>
              </a:rPr>
              <a:t>.</a:t>
            </a:r>
          </a:p>
          <a:p>
            <a:pPr algn="l"/>
            <a:r>
              <a:rPr lang="en-TT" sz="2800" dirty="0">
                <a:solidFill>
                  <a:prstClr val="black"/>
                </a:solidFill>
                <a:latin typeface="Arial" pitchFamily="34" charset="0"/>
                <a:ea typeface="+mj-ea"/>
                <a:cs typeface="Arial" pitchFamily="34" charset="0"/>
              </a:rPr>
              <a:t/>
            </a:r>
            <a:br>
              <a:rPr lang="en-TT" sz="2800" dirty="0">
                <a:solidFill>
                  <a:prstClr val="black"/>
                </a:solidFill>
                <a:latin typeface="Arial" pitchFamily="34" charset="0"/>
                <a:ea typeface="+mj-ea"/>
                <a:cs typeface="Arial" pitchFamily="34" charset="0"/>
              </a:rPr>
            </a:br>
            <a:r>
              <a:rPr lang="en-TT" sz="2800" dirty="0">
                <a:solidFill>
                  <a:prstClr val="black"/>
                </a:solidFill>
                <a:latin typeface="Arial" pitchFamily="34" charset="0"/>
                <a:ea typeface="+mj-ea"/>
                <a:cs typeface="Arial" pitchFamily="34" charset="0"/>
              </a:rPr>
              <a:t>Very dilute solutions will give you mainly hydrogen</a:t>
            </a:r>
            <a:r>
              <a:rPr lang="en-TT" sz="2800" dirty="0" smtClean="0">
                <a:solidFill>
                  <a:prstClr val="black"/>
                </a:solidFill>
                <a:latin typeface="Arial" pitchFamily="34" charset="0"/>
                <a:ea typeface="+mj-ea"/>
                <a:cs typeface="Arial" pitchFamily="34" charset="0"/>
              </a:rPr>
              <a:t>.</a:t>
            </a:r>
          </a:p>
          <a:p>
            <a:pPr algn="l"/>
            <a:r>
              <a:rPr lang="en-TT" sz="2800" dirty="0">
                <a:solidFill>
                  <a:prstClr val="black"/>
                </a:solidFill>
                <a:latin typeface="Arial" pitchFamily="34" charset="0"/>
                <a:ea typeface="+mj-ea"/>
                <a:cs typeface="Arial" pitchFamily="34" charset="0"/>
              </a:rPr>
              <a:t/>
            </a:r>
            <a:br>
              <a:rPr lang="en-TT" sz="2800" dirty="0">
                <a:solidFill>
                  <a:prstClr val="black"/>
                </a:solidFill>
                <a:latin typeface="Arial" pitchFamily="34" charset="0"/>
                <a:ea typeface="+mj-ea"/>
                <a:cs typeface="Arial" pitchFamily="34" charset="0"/>
              </a:rPr>
            </a:br>
            <a:r>
              <a:rPr lang="en-TT" sz="2800" dirty="0">
                <a:solidFill>
                  <a:prstClr val="black"/>
                </a:solidFill>
                <a:latin typeface="Arial" pitchFamily="34" charset="0"/>
                <a:ea typeface="+mj-ea"/>
                <a:cs typeface="Arial" pitchFamily="34" charset="0"/>
              </a:rPr>
              <a:t>In between, you will get both.</a:t>
            </a:r>
            <a:endParaRPr lang="en-TT" dirty="0"/>
          </a:p>
        </p:txBody>
      </p:sp>
    </p:spTree>
    <p:extLst>
      <p:ext uri="{BB962C8B-B14F-4D97-AF65-F5344CB8AC3E}">
        <p14:creationId xmlns:p14="http://schemas.microsoft.com/office/powerpoint/2010/main" val="2264030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084982"/>
          </a:xfrm>
        </p:spPr>
        <p:txBody>
          <a:bodyPr>
            <a:normAutofit/>
          </a:bodyPr>
          <a:lstStyle/>
          <a:p>
            <a:r>
              <a:rPr lang="en-TT" sz="3200"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The electrolysis of some other solutions using carbon electrodes</a:t>
            </a:r>
            <a:endParaRPr lang="en-TT" sz="3200"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196752"/>
            <a:ext cx="8229600" cy="5472608"/>
          </a:xfrm>
        </p:spPr>
        <p:txBody>
          <a:bodyPr/>
          <a:lstStyle/>
          <a:p>
            <a:pPr marL="0" indent="0">
              <a:buNone/>
            </a:pPr>
            <a:endParaRPr lang="en-TT" dirty="0" smtClean="0"/>
          </a:p>
          <a:p>
            <a:pPr marL="0" indent="0">
              <a:buNone/>
            </a:pPr>
            <a:r>
              <a:rPr lang="en-TT" sz="2800" dirty="0" smtClean="0">
                <a:latin typeface="Arial" pitchFamily="34" charset="0"/>
                <a:cs typeface="Arial" pitchFamily="34" charset="0"/>
              </a:rPr>
              <a:t>KI</a:t>
            </a:r>
            <a:r>
              <a:rPr lang="en-TT" sz="2800" baseline="-25000" dirty="0" smtClean="0">
                <a:latin typeface="Arial" pitchFamily="34" charset="0"/>
                <a:cs typeface="Arial" pitchFamily="34" charset="0"/>
              </a:rPr>
              <a:t>(</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a:t>
            </a:r>
          </a:p>
          <a:p>
            <a:pPr marL="514350" indent="-514350">
              <a:buAutoNum type="arabicPeriod"/>
            </a:pPr>
            <a:endParaRPr lang="en-TT" sz="2800" baseline="-25000" dirty="0" smtClean="0">
              <a:latin typeface="Arial" pitchFamily="34" charset="0"/>
              <a:cs typeface="Arial" pitchFamily="34" charset="0"/>
            </a:endParaRP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Cathode Equation:</a:t>
            </a:r>
          </a:p>
          <a:p>
            <a:pPr marL="0" indent="0">
              <a:buNone/>
            </a:pPr>
            <a:r>
              <a:rPr lang="en-TT" sz="2800" dirty="0" smtClean="0">
                <a:latin typeface="Arial" pitchFamily="34" charset="0"/>
                <a:cs typeface="Arial" pitchFamily="34" charset="0"/>
              </a:rPr>
              <a:t>2H</a:t>
            </a:r>
            <a:r>
              <a:rPr lang="en-TT" sz="2800" baseline="30000" dirty="0" smtClean="0">
                <a:latin typeface="Arial" pitchFamily="34" charset="0"/>
                <a:cs typeface="Arial" pitchFamily="34" charset="0"/>
              </a:rPr>
              <a:t>+</a:t>
            </a:r>
            <a:r>
              <a:rPr lang="en-TT" sz="2800" baseline="-25000" dirty="0" smtClean="0">
                <a:latin typeface="Arial" pitchFamily="34" charset="0"/>
                <a:cs typeface="Arial" pitchFamily="34" charset="0"/>
              </a:rPr>
              <a:t>(</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 </a:t>
            </a:r>
            <a:r>
              <a:rPr lang="en-TT" sz="2800" dirty="0" smtClean="0">
                <a:latin typeface="Arial" pitchFamily="34" charset="0"/>
                <a:cs typeface="Arial" pitchFamily="34" charset="0"/>
              </a:rPr>
              <a:t>+ 2e</a:t>
            </a:r>
            <a:r>
              <a:rPr lang="en-TT" sz="2800" baseline="30000" dirty="0" smtClean="0">
                <a:latin typeface="Arial" pitchFamily="34" charset="0"/>
                <a:cs typeface="Arial" pitchFamily="34" charset="0"/>
              </a:rPr>
              <a:t>-</a:t>
            </a:r>
            <a:r>
              <a:rPr lang="en-TT" sz="2800" dirty="0" smtClean="0">
                <a:latin typeface="Arial" pitchFamily="34" charset="0"/>
                <a:cs typeface="Arial" pitchFamily="34" charset="0"/>
              </a:rPr>
              <a:t> </a:t>
            </a:r>
            <a:r>
              <a:rPr lang="en-TT" sz="2800" dirty="0" smtClean="0">
                <a:latin typeface="Symbol" pitchFamily="18" charset="2"/>
                <a:cs typeface="Arial" pitchFamily="34" charset="0"/>
              </a:rPr>
              <a:t>®</a:t>
            </a:r>
            <a:r>
              <a:rPr lang="en-TT" sz="2800" dirty="0" smtClean="0">
                <a:latin typeface="Arial" pitchFamily="34" charset="0"/>
                <a:cs typeface="Arial" pitchFamily="34" charset="0"/>
              </a:rPr>
              <a:t> H</a:t>
            </a:r>
            <a:r>
              <a:rPr lang="en-TT" sz="2800" baseline="-25000" dirty="0" smtClean="0">
                <a:latin typeface="Arial" pitchFamily="34" charset="0"/>
                <a:cs typeface="Arial" pitchFamily="34" charset="0"/>
              </a:rPr>
              <a:t>2(g)</a:t>
            </a:r>
          </a:p>
          <a:p>
            <a:pPr marL="0" indent="0">
              <a:buNone/>
            </a:pPr>
            <a:endParaRPr lang="en-TT" sz="2800" baseline="-25000" dirty="0" smtClean="0">
              <a:latin typeface="Arial" pitchFamily="34" charset="0"/>
              <a:cs typeface="Arial" pitchFamily="34" charset="0"/>
            </a:endParaRP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Anode Equation:</a:t>
            </a:r>
          </a:p>
          <a:p>
            <a:pPr marL="0" indent="0">
              <a:buNone/>
            </a:pPr>
            <a:r>
              <a:rPr lang="en-TT" sz="2800" dirty="0" smtClean="0">
                <a:latin typeface="Arial" pitchFamily="34" charset="0"/>
                <a:cs typeface="Arial" pitchFamily="34" charset="0"/>
              </a:rPr>
              <a:t>2I</a:t>
            </a:r>
            <a:r>
              <a:rPr lang="en-TT" sz="3600" baseline="30000" dirty="0" smtClean="0">
                <a:latin typeface="Arial" pitchFamily="34" charset="0"/>
                <a:cs typeface="Arial" pitchFamily="34" charset="0"/>
              </a:rPr>
              <a:t>-</a:t>
            </a:r>
            <a:r>
              <a:rPr lang="en-TT" sz="3600" baseline="30000" dirty="0">
                <a:solidFill>
                  <a:prstClr val="black"/>
                </a:solidFill>
                <a:latin typeface="Arial" pitchFamily="34" charset="0"/>
                <a:cs typeface="Arial" pitchFamily="34" charset="0"/>
              </a:rPr>
              <a:t> </a:t>
            </a:r>
            <a:r>
              <a:rPr lang="en-TT" sz="2800" baseline="-25000" dirty="0" smtClean="0">
                <a:solidFill>
                  <a:prstClr val="black"/>
                </a:solidFill>
                <a:latin typeface="Arial" pitchFamily="34" charset="0"/>
                <a:cs typeface="Arial" pitchFamily="34" charset="0"/>
              </a:rPr>
              <a:t>(</a:t>
            </a:r>
            <a:r>
              <a:rPr lang="en-TT" sz="2800" baseline="-25000" dirty="0" err="1">
                <a:solidFill>
                  <a:prstClr val="black"/>
                </a:solidFill>
                <a:latin typeface="Arial" pitchFamily="34" charset="0"/>
                <a:cs typeface="Arial" pitchFamily="34" charset="0"/>
              </a:rPr>
              <a:t>aq</a:t>
            </a:r>
            <a:r>
              <a:rPr lang="en-TT" sz="2800" baseline="-25000" dirty="0">
                <a:solidFill>
                  <a:prstClr val="black"/>
                </a:solidFill>
                <a:latin typeface="Arial" pitchFamily="34" charset="0"/>
                <a:cs typeface="Arial" pitchFamily="34" charset="0"/>
              </a:rPr>
              <a:t>)</a:t>
            </a:r>
            <a:r>
              <a:rPr lang="en-TT" sz="2800" dirty="0" smtClean="0">
                <a:latin typeface="Arial" pitchFamily="34" charset="0"/>
                <a:cs typeface="Arial" pitchFamily="34" charset="0"/>
              </a:rPr>
              <a:t> </a:t>
            </a:r>
            <a:r>
              <a:rPr lang="en-TT" sz="2800" dirty="0">
                <a:solidFill>
                  <a:prstClr val="black"/>
                </a:solidFill>
                <a:latin typeface="Symbol" pitchFamily="18" charset="2"/>
                <a:cs typeface="Arial" pitchFamily="34" charset="0"/>
              </a:rPr>
              <a:t>®</a:t>
            </a:r>
            <a:r>
              <a:rPr lang="en-TT" sz="2800" dirty="0">
                <a:solidFill>
                  <a:prstClr val="black"/>
                </a:solidFill>
                <a:latin typeface="Arial" pitchFamily="34" charset="0"/>
                <a:cs typeface="Arial" pitchFamily="34" charset="0"/>
              </a:rPr>
              <a:t> </a:t>
            </a:r>
            <a:r>
              <a:rPr lang="en-TT" sz="2800" dirty="0" smtClean="0">
                <a:latin typeface="Arial" pitchFamily="34" charset="0"/>
                <a:cs typeface="Arial" pitchFamily="34" charset="0"/>
              </a:rPr>
              <a:t>I</a:t>
            </a:r>
            <a:r>
              <a:rPr lang="en-TT" sz="2800" baseline="-25000" dirty="0" smtClean="0">
                <a:latin typeface="Arial" pitchFamily="34" charset="0"/>
                <a:cs typeface="Arial" pitchFamily="34" charset="0"/>
              </a:rPr>
              <a:t>2(</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a:t>
            </a:r>
            <a:r>
              <a:rPr lang="en-TT" sz="2800" dirty="0" smtClean="0">
                <a:solidFill>
                  <a:prstClr val="black"/>
                </a:solidFill>
                <a:latin typeface="Arial" pitchFamily="34" charset="0"/>
                <a:cs typeface="Arial" pitchFamily="34" charset="0"/>
              </a:rPr>
              <a:t> </a:t>
            </a:r>
            <a:r>
              <a:rPr lang="en-TT" sz="2800" dirty="0">
                <a:solidFill>
                  <a:prstClr val="black"/>
                </a:solidFill>
                <a:latin typeface="Arial" pitchFamily="34" charset="0"/>
                <a:cs typeface="Arial" pitchFamily="34" charset="0"/>
              </a:rPr>
              <a:t>+ 2e</a:t>
            </a:r>
            <a:r>
              <a:rPr lang="en-TT" sz="2800" baseline="30000" dirty="0">
                <a:solidFill>
                  <a:prstClr val="black"/>
                </a:solidFill>
                <a:latin typeface="Arial" pitchFamily="34" charset="0"/>
                <a:cs typeface="Arial" pitchFamily="34" charset="0"/>
              </a:rPr>
              <a:t>-</a:t>
            </a:r>
            <a:r>
              <a:rPr lang="en-TT" sz="2800" dirty="0">
                <a:solidFill>
                  <a:prstClr val="black"/>
                </a:solidFill>
                <a:latin typeface="Arial" pitchFamily="34" charset="0"/>
                <a:cs typeface="Arial" pitchFamily="34" charset="0"/>
              </a:rPr>
              <a:t> </a:t>
            </a:r>
            <a:endParaRPr lang="en-TT" sz="2800" baseline="-25000"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1386042"/>
            <a:ext cx="3312368" cy="4788532"/>
          </a:xfrm>
          <a:prstGeom prst="rect">
            <a:avLst/>
          </a:prstGeom>
        </p:spPr>
      </p:pic>
    </p:spTree>
    <p:extLst>
      <p:ext uri="{BB962C8B-B14F-4D97-AF65-F5344CB8AC3E}">
        <p14:creationId xmlns:p14="http://schemas.microsoft.com/office/powerpoint/2010/main" val="73613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084982"/>
          </a:xfrm>
        </p:spPr>
        <p:txBody>
          <a:bodyPr>
            <a:normAutofit/>
          </a:bodyPr>
          <a:lstStyle/>
          <a:p>
            <a:r>
              <a:rPr lang="en-TT" sz="3200"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The electrolysis of some other solutions using carbon electrodes</a:t>
            </a:r>
            <a:endParaRPr lang="en-TT" sz="3200"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196752"/>
            <a:ext cx="8229600" cy="5472608"/>
          </a:xfrm>
        </p:spPr>
        <p:txBody>
          <a:bodyPr/>
          <a:lstStyle/>
          <a:p>
            <a:pPr marL="0" indent="0">
              <a:buNone/>
            </a:pPr>
            <a:endParaRPr lang="en-TT" sz="2800" dirty="0" smtClean="0">
              <a:latin typeface="Arial" pitchFamily="34" charset="0"/>
              <a:cs typeface="Arial" pitchFamily="34" charset="0"/>
            </a:endParaRPr>
          </a:p>
          <a:p>
            <a:pPr marL="0" indent="0">
              <a:buNone/>
            </a:pPr>
            <a:r>
              <a:rPr lang="en-TT" sz="2800" dirty="0" smtClean="0">
                <a:latin typeface="Arial" pitchFamily="34" charset="0"/>
                <a:cs typeface="Arial" pitchFamily="34" charset="0"/>
              </a:rPr>
              <a:t>MgBr</a:t>
            </a:r>
            <a:r>
              <a:rPr lang="en-TT" sz="2800" baseline="-25000" dirty="0" smtClean="0">
                <a:latin typeface="Arial" pitchFamily="34" charset="0"/>
                <a:cs typeface="Arial" pitchFamily="34" charset="0"/>
              </a:rPr>
              <a:t>2(</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a:t>
            </a:r>
          </a:p>
          <a:p>
            <a:pPr marL="0" indent="0">
              <a:buNone/>
            </a:pPr>
            <a:endParaRPr lang="en-TT" sz="2800" baseline="-25000" dirty="0" smtClean="0">
              <a:latin typeface="Arial" pitchFamily="34" charset="0"/>
              <a:cs typeface="Arial" pitchFamily="34" charset="0"/>
            </a:endParaRP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Cathode Equation:</a:t>
            </a:r>
          </a:p>
          <a:p>
            <a:pPr marL="0" indent="0">
              <a:buNone/>
            </a:pPr>
            <a:r>
              <a:rPr lang="en-TT" sz="2800" dirty="0" smtClean="0">
                <a:latin typeface="Arial" pitchFamily="34" charset="0"/>
                <a:cs typeface="Arial" pitchFamily="34" charset="0"/>
              </a:rPr>
              <a:t>2H</a:t>
            </a:r>
            <a:r>
              <a:rPr lang="en-TT" sz="2800" baseline="30000" dirty="0" smtClean="0">
                <a:latin typeface="Arial" pitchFamily="34" charset="0"/>
                <a:cs typeface="Arial" pitchFamily="34" charset="0"/>
              </a:rPr>
              <a:t>+</a:t>
            </a:r>
            <a:r>
              <a:rPr lang="en-TT" sz="2800" baseline="-25000" dirty="0" smtClean="0">
                <a:latin typeface="Arial" pitchFamily="34" charset="0"/>
                <a:cs typeface="Arial" pitchFamily="34" charset="0"/>
              </a:rPr>
              <a:t>(</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 </a:t>
            </a:r>
            <a:r>
              <a:rPr lang="en-TT" sz="2800" dirty="0" smtClean="0">
                <a:latin typeface="Arial" pitchFamily="34" charset="0"/>
                <a:cs typeface="Arial" pitchFamily="34" charset="0"/>
              </a:rPr>
              <a:t>+ 2e</a:t>
            </a:r>
            <a:r>
              <a:rPr lang="en-TT" sz="2800" baseline="30000" dirty="0" smtClean="0">
                <a:latin typeface="Arial" pitchFamily="34" charset="0"/>
                <a:cs typeface="Arial" pitchFamily="34" charset="0"/>
              </a:rPr>
              <a:t>-</a:t>
            </a:r>
            <a:r>
              <a:rPr lang="en-TT" sz="2800" dirty="0" smtClean="0">
                <a:latin typeface="Arial" pitchFamily="34" charset="0"/>
                <a:cs typeface="Arial" pitchFamily="34" charset="0"/>
              </a:rPr>
              <a:t> </a:t>
            </a:r>
            <a:r>
              <a:rPr lang="en-TT" sz="2800" dirty="0" smtClean="0">
                <a:latin typeface="Symbol" pitchFamily="18" charset="2"/>
                <a:cs typeface="Arial" pitchFamily="34" charset="0"/>
              </a:rPr>
              <a:t>®</a:t>
            </a:r>
            <a:r>
              <a:rPr lang="en-TT" sz="2800" dirty="0" smtClean="0">
                <a:latin typeface="Arial" pitchFamily="34" charset="0"/>
                <a:cs typeface="Arial" pitchFamily="34" charset="0"/>
              </a:rPr>
              <a:t> H</a:t>
            </a:r>
            <a:r>
              <a:rPr lang="en-TT" sz="2800" baseline="-25000" dirty="0" smtClean="0">
                <a:latin typeface="Arial" pitchFamily="34" charset="0"/>
                <a:cs typeface="Arial" pitchFamily="34" charset="0"/>
              </a:rPr>
              <a:t>2(g)</a:t>
            </a:r>
          </a:p>
          <a:p>
            <a:pPr marL="0" indent="0">
              <a:buNone/>
            </a:pPr>
            <a:endParaRPr lang="en-TT" sz="2800" baseline="-25000" dirty="0" smtClean="0">
              <a:latin typeface="Arial" pitchFamily="34" charset="0"/>
              <a:cs typeface="Arial" pitchFamily="34" charset="0"/>
            </a:endParaRP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Anode Equation:</a:t>
            </a:r>
          </a:p>
          <a:p>
            <a:pPr marL="0" indent="0">
              <a:buNone/>
            </a:pPr>
            <a:r>
              <a:rPr lang="en-TT" sz="2800" dirty="0" smtClean="0">
                <a:latin typeface="Arial" pitchFamily="34" charset="0"/>
                <a:cs typeface="Arial" pitchFamily="34" charset="0"/>
              </a:rPr>
              <a:t>2Br</a:t>
            </a:r>
            <a:r>
              <a:rPr lang="en-TT" sz="3600" baseline="30000" dirty="0" smtClean="0">
                <a:latin typeface="Arial" pitchFamily="34" charset="0"/>
                <a:cs typeface="Arial" pitchFamily="34" charset="0"/>
              </a:rPr>
              <a:t>-</a:t>
            </a:r>
            <a:r>
              <a:rPr lang="en-TT" sz="2800" baseline="30000" dirty="0" smtClean="0">
                <a:solidFill>
                  <a:prstClr val="black"/>
                </a:solidFill>
                <a:latin typeface="Arial" pitchFamily="34" charset="0"/>
                <a:cs typeface="Arial" pitchFamily="34" charset="0"/>
              </a:rPr>
              <a:t> </a:t>
            </a:r>
            <a:r>
              <a:rPr lang="en-TT" sz="2800" baseline="-25000" dirty="0" smtClean="0">
                <a:solidFill>
                  <a:prstClr val="black"/>
                </a:solidFill>
                <a:latin typeface="Arial" pitchFamily="34" charset="0"/>
                <a:cs typeface="Arial" pitchFamily="34" charset="0"/>
              </a:rPr>
              <a:t>(</a:t>
            </a:r>
            <a:r>
              <a:rPr lang="en-TT" sz="2800" baseline="-25000" dirty="0" err="1">
                <a:solidFill>
                  <a:prstClr val="black"/>
                </a:solidFill>
                <a:latin typeface="Arial" pitchFamily="34" charset="0"/>
                <a:cs typeface="Arial" pitchFamily="34" charset="0"/>
              </a:rPr>
              <a:t>aq</a:t>
            </a:r>
            <a:r>
              <a:rPr lang="en-TT" sz="2800" baseline="-25000" dirty="0">
                <a:solidFill>
                  <a:prstClr val="black"/>
                </a:solidFill>
                <a:latin typeface="Arial" pitchFamily="34" charset="0"/>
                <a:cs typeface="Arial" pitchFamily="34" charset="0"/>
              </a:rPr>
              <a:t>)</a:t>
            </a:r>
            <a:r>
              <a:rPr lang="en-TT" sz="2800" dirty="0" smtClean="0">
                <a:latin typeface="Arial" pitchFamily="34" charset="0"/>
                <a:cs typeface="Arial" pitchFamily="34" charset="0"/>
              </a:rPr>
              <a:t> </a:t>
            </a:r>
            <a:r>
              <a:rPr lang="en-TT" sz="2800" dirty="0">
                <a:solidFill>
                  <a:prstClr val="black"/>
                </a:solidFill>
                <a:latin typeface="Symbol" pitchFamily="18" charset="2"/>
                <a:cs typeface="Arial" pitchFamily="34" charset="0"/>
              </a:rPr>
              <a:t>®</a:t>
            </a:r>
            <a:r>
              <a:rPr lang="en-TT" sz="2800" dirty="0">
                <a:solidFill>
                  <a:prstClr val="black"/>
                </a:solidFill>
                <a:latin typeface="Arial" pitchFamily="34" charset="0"/>
                <a:cs typeface="Arial" pitchFamily="34" charset="0"/>
              </a:rPr>
              <a:t> </a:t>
            </a:r>
            <a:r>
              <a:rPr lang="en-TT" sz="2800" dirty="0" smtClean="0">
                <a:latin typeface="Arial" pitchFamily="34" charset="0"/>
                <a:cs typeface="Arial" pitchFamily="34" charset="0"/>
              </a:rPr>
              <a:t>Br</a:t>
            </a:r>
            <a:r>
              <a:rPr lang="en-TT" sz="2800" baseline="-25000" dirty="0" smtClean="0">
                <a:latin typeface="Arial" pitchFamily="34" charset="0"/>
                <a:cs typeface="Arial" pitchFamily="34" charset="0"/>
              </a:rPr>
              <a:t>2(</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a:t>
            </a:r>
            <a:r>
              <a:rPr lang="en-TT" sz="2800" dirty="0" smtClean="0">
                <a:solidFill>
                  <a:prstClr val="black"/>
                </a:solidFill>
                <a:latin typeface="Arial" pitchFamily="34" charset="0"/>
                <a:cs typeface="Arial" pitchFamily="34" charset="0"/>
              </a:rPr>
              <a:t> </a:t>
            </a:r>
            <a:r>
              <a:rPr lang="en-TT" sz="2800" dirty="0">
                <a:solidFill>
                  <a:prstClr val="black"/>
                </a:solidFill>
                <a:latin typeface="Arial" pitchFamily="34" charset="0"/>
                <a:cs typeface="Arial" pitchFamily="34" charset="0"/>
              </a:rPr>
              <a:t>+ 2e</a:t>
            </a:r>
            <a:r>
              <a:rPr lang="en-TT" sz="2800" baseline="30000" dirty="0">
                <a:solidFill>
                  <a:prstClr val="black"/>
                </a:solidFill>
                <a:latin typeface="Arial" pitchFamily="34" charset="0"/>
                <a:cs typeface="Arial" pitchFamily="34" charset="0"/>
              </a:rPr>
              <a:t>-</a:t>
            </a:r>
            <a:r>
              <a:rPr lang="en-TT" sz="2800" dirty="0">
                <a:solidFill>
                  <a:prstClr val="black"/>
                </a:solidFill>
                <a:latin typeface="Arial" pitchFamily="34" charset="0"/>
                <a:cs typeface="Arial" pitchFamily="34" charset="0"/>
              </a:rPr>
              <a:t> </a:t>
            </a:r>
            <a:endParaRPr lang="en-TT" sz="2800" baseline="-25000" dirty="0">
              <a:latin typeface="Arial" pitchFamily="34" charset="0"/>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5800" y="1556791"/>
            <a:ext cx="3010031" cy="4740207"/>
          </a:xfrm>
          <a:prstGeom prst="rect">
            <a:avLst/>
          </a:prstGeom>
        </p:spPr>
      </p:pic>
    </p:spTree>
    <p:extLst>
      <p:ext uri="{BB962C8B-B14F-4D97-AF65-F5344CB8AC3E}">
        <p14:creationId xmlns:p14="http://schemas.microsoft.com/office/powerpoint/2010/main" val="368927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1000"/>
                                        <p:tgtEl>
                                          <p:spTgt spid="3">
                                            <p:txEl>
                                              <p:pRg st="9" end="9"/>
                                            </p:txEl>
                                          </p:spTgt>
                                        </p:tgtEl>
                                      </p:cBhvr>
                                    </p:animEffect>
                                    <p:anim calcmode="lin" valueType="num">
                                      <p:cBhvr>
                                        <p:cTn id="2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084982"/>
          </a:xfrm>
        </p:spPr>
        <p:txBody>
          <a:bodyPr>
            <a:normAutofit/>
          </a:bodyPr>
          <a:lstStyle/>
          <a:p>
            <a:r>
              <a:rPr lang="en-TT" sz="3200"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The electrolysis of some other solutions using carbon electrodes</a:t>
            </a:r>
            <a:endParaRPr lang="en-TT" sz="3200"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196752"/>
            <a:ext cx="8229600" cy="5472608"/>
          </a:xfrm>
        </p:spPr>
        <p:txBody>
          <a:bodyPr/>
          <a:lstStyle/>
          <a:p>
            <a:pPr marL="0" indent="0">
              <a:buNone/>
            </a:pPr>
            <a:endParaRPr lang="en-TT" dirty="0" smtClean="0"/>
          </a:p>
          <a:p>
            <a:pPr marL="0" indent="0">
              <a:buNone/>
            </a:pPr>
            <a:r>
              <a:rPr lang="en-TT" sz="2800" dirty="0" smtClean="0">
                <a:latin typeface="Arial" pitchFamily="34" charset="0"/>
                <a:cs typeface="Arial" pitchFamily="34" charset="0"/>
              </a:rPr>
              <a:t>H</a:t>
            </a:r>
            <a:r>
              <a:rPr lang="en-TT" sz="2800" baseline="-25000" dirty="0" smtClean="0">
                <a:latin typeface="Arial" pitchFamily="34" charset="0"/>
                <a:cs typeface="Arial" pitchFamily="34" charset="0"/>
              </a:rPr>
              <a:t>2</a:t>
            </a:r>
            <a:r>
              <a:rPr lang="en-TT" sz="2800" dirty="0" smtClean="0">
                <a:latin typeface="Arial" pitchFamily="34" charset="0"/>
                <a:cs typeface="Arial" pitchFamily="34" charset="0"/>
              </a:rPr>
              <a:t>SO</a:t>
            </a:r>
            <a:r>
              <a:rPr lang="en-TT" sz="2800" baseline="-25000" dirty="0" smtClean="0">
                <a:latin typeface="Arial" pitchFamily="34" charset="0"/>
                <a:cs typeface="Arial" pitchFamily="34" charset="0"/>
              </a:rPr>
              <a:t>4(</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a:t>
            </a: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Cathode Equation:</a:t>
            </a:r>
          </a:p>
          <a:p>
            <a:pPr marL="0" indent="0">
              <a:buNone/>
            </a:pPr>
            <a:r>
              <a:rPr lang="en-TT" sz="2800" dirty="0" smtClean="0">
                <a:latin typeface="Arial" pitchFamily="34" charset="0"/>
                <a:cs typeface="Arial" pitchFamily="34" charset="0"/>
              </a:rPr>
              <a:t>2H</a:t>
            </a:r>
            <a:r>
              <a:rPr lang="en-TT" sz="2800" baseline="30000" dirty="0" smtClean="0">
                <a:latin typeface="Arial" pitchFamily="34" charset="0"/>
                <a:cs typeface="Arial" pitchFamily="34" charset="0"/>
              </a:rPr>
              <a:t>+</a:t>
            </a:r>
            <a:r>
              <a:rPr lang="en-TT" sz="2800" baseline="-25000" dirty="0" smtClean="0">
                <a:latin typeface="Arial" pitchFamily="34" charset="0"/>
                <a:cs typeface="Arial" pitchFamily="34" charset="0"/>
              </a:rPr>
              <a:t>(</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 </a:t>
            </a:r>
            <a:r>
              <a:rPr lang="en-TT" sz="2800" dirty="0" smtClean="0">
                <a:latin typeface="Arial" pitchFamily="34" charset="0"/>
                <a:cs typeface="Arial" pitchFamily="34" charset="0"/>
              </a:rPr>
              <a:t>+ 2e</a:t>
            </a:r>
            <a:r>
              <a:rPr lang="en-TT" sz="2800" baseline="30000" dirty="0" smtClean="0">
                <a:latin typeface="Arial" pitchFamily="34" charset="0"/>
                <a:cs typeface="Arial" pitchFamily="34" charset="0"/>
              </a:rPr>
              <a:t>-</a:t>
            </a:r>
            <a:r>
              <a:rPr lang="en-TT" sz="2800" dirty="0" smtClean="0">
                <a:latin typeface="Arial" pitchFamily="34" charset="0"/>
                <a:cs typeface="Arial" pitchFamily="34" charset="0"/>
              </a:rPr>
              <a:t> </a:t>
            </a:r>
            <a:r>
              <a:rPr lang="en-TT" sz="2800" dirty="0" smtClean="0">
                <a:latin typeface="Symbol" pitchFamily="18" charset="2"/>
                <a:cs typeface="Arial" pitchFamily="34" charset="0"/>
              </a:rPr>
              <a:t>®</a:t>
            </a:r>
            <a:r>
              <a:rPr lang="en-TT" sz="2800" dirty="0" smtClean="0">
                <a:latin typeface="Arial" pitchFamily="34" charset="0"/>
                <a:cs typeface="Arial" pitchFamily="34" charset="0"/>
              </a:rPr>
              <a:t> H</a:t>
            </a:r>
            <a:r>
              <a:rPr lang="en-TT" sz="2800" baseline="-25000" dirty="0" smtClean="0">
                <a:latin typeface="Arial" pitchFamily="34" charset="0"/>
                <a:cs typeface="Arial" pitchFamily="34" charset="0"/>
              </a:rPr>
              <a:t>2(g)</a:t>
            </a:r>
          </a:p>
          <a:p>
            <a:pPr marL="0" indent="0">
              <a:buNone/>
            </a:pPr>
            <a:endParaRPr lang="en-TT" sz="2800" baseline="-25000" dirty="0" smtClean="0">
              <a:latin typeface="Arial" pitchFamily="34" charset="0"/>
              <a:cs typeface="Arial" pitchFamily="34" charset="0"/>
            </a:endParaRP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Anode Equation:</a:t>
            </a:r>
          </a:p>
          <a:p>
            <a:pPr marL="0" indent="0">
              <a:buNone/>
            </a:pPr>
            <a:r>
              <a:rPr lang="en-TT" sz="2800" dirty="0" smtClean="0">
                <a:latin typeface="Arial" pitchFamily="34" charset="0"/>
                <a:cs typeface="Arial" pitchFamily="34" charset="0"/>
              </a:rPr>
              <a:t>4OH</a:t>
            </a:r>
            <a:r>
              <a:rPr lang="en-TT" sz="3600" baseline="30000" dirty="0" smtClean="0">
                <a:latin typeface="Arial" pitchFamily="34" charset="0"/>
                <a:cs typeface="Arial" pitchFamily="34" charset="0"/>
              </a:rPr>
              <a:t>-</a:t>
            </a:r>
            <a:r>
              <a:rPr lang="en-TT" sz="3600" baseline="30000" dirty="0" smtClean="0">
                <a:solidFill>
                  <a:prstClr val="black"/>
                </a:solidFill>
                <a:latin typeface="Arial" pitchFamily="34" charset="0"/>
                <a:cs typeface="Arial" pitchFamily="34" charset="0"/>
              </a:rPr>
              <a:t> </a:t>
            </a:r>
            <a:r>
              <a:rPr lang="en-TT" sz="2800" baseline="-25000" dirty="0" smtClean="0">
                <a:solidFill>
                  <a:prstClr val="black"/>
                </a:solidFill>
                <a:latin typeface="Arial" pitchFamily="34" charset="0"/>
                <a:cs typeface="Arial" pitchFamily="34" charset="0"/>
              </a:rPr>
              <a:t>(</a:t>
            </a:r>
            <a:r>
              <a:rPr lang="en-TT" sz="2800" baseline="-25000" dirty="0" err="1">
                <a:solidFill>
                  <a:prstClr val="black"/>
                </a:solidFill>
                <a:latin typeface="Arial" pitchFamily="34" charset="0"/>
                <a:cs typeface="Arial" pitchFamily="34" charset="0"/>
              </a:rPr>
              <a:t>aq</a:t>
            </a:r>
            <a:r>
              <a:rPr lang="en-TT" sz="2800" baseline="-25000" dirty="0">
                <a:solidFill>
                  <a:prstClr val="black"/>
                </a:solidFill>
                <a:latin typeface="Arial" pitchFamily="34" charset="0"/>
                <a:cs typeface="Arial" pitchFamily="34" charset="0"/>
              </a:rPr>
              <a:t>)</a:t>
            </a:r>
            <a:r>
              <a:rPr lang="en-TT" sz="2800" dirty="0" smtClean="0">
                <a:latin typeface="Arial" pitchFamily="34" charset="0"/>
                <a:cs typeface="Arial" pitchFamily="34" charset="0"/>
              </a:rPr>
              <a:t> </a:t>
            </a:r>
            <a:r>
              <a:rPr lang="en-TT" sz="2800" dirty="0">
                <a:solidFill>
                  <a:prstClr val="black"/>
                </a:solidFill>
                <a:latin typeface="Symbol" pitchFamily="18" charset="2"/>
                <a:cs typeface="Arial" pitchFamily="34" charset="0"/>
              </a:rPr>
              <a:t>®</a:t>
            </a:r>
            <a:r>
              <a:rPr lang="en-TT" sz="2800" dirty="0">
                <a:solidFill>
                  <a:prstClr val="black"/>
                </a:solidFill>
                <a:latin typeface="Arial" pitchFamily="34" charset="0"/>
                <a:cs typeface="Arial" pitchFamily="34" charset="0"/>
              </a:rPr>
              <a:t> </a:t>
            </a:r>
            <a:r>
              <a:rPr lang="en-TT" sz="2800" dirty="0" smtClean="0">
                <a:solidFill>
                  <a:prstClr val="black"/>
                </a:solidFill>
                <a:latin typeface="Arial" pitchFamily="34" charset="0"/>
                <a:cs typeface="Arial" pitchFamily="34" charset="0"/>
              </a:rPr>
              <a:t>2H</a:t>
            </a:r>
            <a:r>
              <a:rPr lang="en-TT" sz="2800" baseline="-25000" dirty="0" smtClean="0">
                <a:solidFill>
                  <a:prstClr val="black"/>
                </a:solidFill>
                <a:latin typeface="Arial" pitchFamily="34" charset="0"/>
                <a:cs typeface="Arial" pitchFamily="34" charset="0"/>
              </a:rPr>
              <a:t>2</a:t>
            </a:r>
            <a:r>
              <a:rPr lang="en-TT" sz="2800" dirty="0" smtClean="0">
                <a:solidFill>
                  <a:prstClr val="black"/>
                </a:solidFill>
                <a:latin typeface="Arial" pitchFamily="34" charset="0"/>
                <a:cs typeface="Arial" pitchFamily="34" charset="0"/>
              </a:rPr>
              <a:t>O</a:t>
            </a:r>
            <a:r>
              <a:rPr lang="en-TT" sz="2800" baseline="-25000" dirty="0" smtClean="0">
                <a:solidFill>
                  <a:prstClr val="black"/>
                </a:solidFill>
                <a:latin typeface="Arial" pitchFamily="34" charset="0"/>
                <a:cs typeface="Arial" pitchFamily="34" charset="0"/>
              </a:rPr>
              <a:t>(l) </a:t>
            </a:r>
            <a:r>
              <a:rPr lang="en-TT" sz="2800" dirty="0" smtClean="0">
                <a:solidFill>
                  <a:prstClr val="black"/>
                </a:solidFill>
                <a:latin typeface="Arial" pitchFamily="34" charset="0"/>
                <a:cs typeface="Arial" pitchFamily="34" charset="0"/>
              </a:rPr>
              <a:t>+ </a:t>
            </a:r>
            <a:r>
              <a:rPr lang="en-TT" sz="2800" dirty="0" smtClean="0">
                <a:latin typeface="Arial" pitchFamily="34" charset="0"/>
                <a:cs typeface="Arial" pitchFamily="34" charset="0"/>
              </a:rPr>
              <a:t>O</a:t>
            </a:r>
            <a:r>
              <a:rPr lang="en-TT" sz="2800" baseline="-25000" dirty="0" smtClean="0">
                <a:latin typeface="Arial" pitchFamily="34" charset="0"/>
                <a:cs typeface="Arial" pitchFamily="34" charset="0"/>
              </a:rPr>
              <a:t>2(g)</a:t>
            </a:r>
            <a:r>
              <a:rPr lang="en-TT" sz="2800" dirty="0" smtClean="0">
                <a:solidFill>
                  <a:prstClr val="black"/>
                </a:solidFill>
                <a:latin typeface="Arial" pitchFamily="34" charset="0"/>
                <a:cs typeface="Arial" pitchFamily="34" charset="0"/>
              </a:rPr>
              <a:t> </a:t>
            </a:r>
            <a:r>
              <a:rPr lang="en-TT" sz="2800" dirty="0">
                <a:solidFill>
                  <a:prstClr val="black"/>
                </a:solidFill>
                <a:latin typeface="Arial" pitchFamily="34" charset="0"/>
                <a:cs typeface="Arial" pitchFamily="34" charset="0"/>
              </a:rPr>
              <a:t>+ </a:t>
            </a:r>
            <a:r>
              <a:rPr lang="en-TT" sz="2800" dirty="0" smtClean="0">
                <a:solidFill>
                  <a:prstClr val="black"/>
                </a:solidFill>
                <a:latin typeface="Arial" pitchFamily="34" charset="0"/>
                <a:cs typeface="Arial" pitchFamily="34" charset="0"/>
              </a:rPr>
              <a:t>4e</a:t>
            </a:r>
            <a:r>
              <a:rPr lang="en-TT" sz="2800" baseline="30000" dirty="0" smtClean="0">
                <a:solidFill>
                  <a:prstClr val="black"/>
                </a:solidFill>
                <a:latin typeface="Arial" pitchFamily="34" charset="0"/>
                <a:cs typeface="Arial" pitchFamily="34" charset="0"/>
              </a:rPr>
              <a:t>-</a:t>
            </a:r>
            <a:r>
              <a:rPr lang="en-TT" sz="2800" dirty="0" smtClean="0">
                <a:solidFill>
                  <a:prstClr val="black"/>
                </a:solidFill>
                <a:latin typeface="Arial" pitchFamily="34" charset="0"/>
                <a:cs typeface="Arial" pitchFamily="34" charset="0"/>
              </a:rPr>
              <a:t> </a:t>
            </a:r>
            <a:endParaRPr lang="en-TT" sz="2800" baseline="-25000" dirty="0">
              <a:latin typeface="Arial" pitchFamily="34" charset="0"/>
              <a:cs typeface="Arial"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5" y="1916832"/>
            <a:ext cx="3065537" cy="3825478"/>
          </a:xfrm>
          <a:prstGeom prst="rect">
            <a:avLst/>
          </a:prstGeom>
        </p:spPr>
      </p:pic>
    </p:spTree>
    <p:extLst>
      <p:ext uri="{BB962C8B-B14F-4D97-AF65-F5344CB8AC3E}">
        <p14:creationId xmlns:p14="http://schemas.microsoft.com/office/powerpoint/2010/main" val="303712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084982"/>
          </a:xfrm>
        </p:spPr>
        <p:txBody>
          <a:bodyPr>
            <a:normAutofit/>
          </a:bodyPr>
          <a:lstStyle/>
          <a:p>
            <a:r>
              <a:rPr lang="en-TT" sz="3200"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The electrolysis of some other solutions using carbon electrodes</a:t>
            </a:r>
            <a:endParaRPr lang="en-TT" sz="3200"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1"/>
          </p:nvPr>
        </p:nvSpPr>
        <p:spPr>
          <a:xfrm>
            <a:off x="467544" y="1196752"/>
            <a:ext cx="8229600" cy="5472608"/>
          </a:xfrm>
        </p:spPr>
        <p:txBody>
          <a:bodyPr/>
          <a:lstStyle/>
          <a:p>
            <a:pPr marL="0" indent="0">
              <a:buNone/>
            </a:pPr>
            <a:endParaRPr lang="en-TT" dirty="0" smtClean="0"/>
          </a:p>
          <a:p>
            <a:pPr marL="0" indent="0">
              <a:buNone/>
            </a:pPr>
            <a:r>
              <a:rPr lang="en-TT" sz="2800" dirty="0" smtClean="0">
                <a:latin typeface="Arial" pitchFamily="34" charset="0"/>
                <a:cs typeface="Arial" pitchFamily="34" charset="0"/>
              </a:rPr>
              <a:t>CuSO</a:t>
            </a:r>
            <a:r>
              <a:rPr lang="en-TT" sz="2800" baseline="-25000" dirty="0" smtClean="0">
                <a:latin typeface="Arial" pitchFamily="34" charset="0"/>
                <a:cs typeface="Arial" pitchFamily="34" charset="0"/>
              </a:rPr>
              <a:t>4(</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a:t>
            </a: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Cathode Equation:</a:t>
            </a:r>
          </a:p>
          <a:p>
            <a:pPr marL="0" indent="0">
              <a:buNone/>
            </a:pPr>
            <a:r>
              <a:rPr lang="en-TT" sz="2800" dirty="0" smtClean="0">
                <a:latin typeface="Arial" pitchFamily="34" charset="0"/>
                <a:cs typeface="Arial" pitchFamily="34" charset="0"/>
              </a:rPr>
              <a:t>Cu</a:t>
            </a:r>
            <a:r>
              <a:rPr lang="en-TT" sz="2800" baseline="30000" dirty="0" smtClean="0">
                <a:latin typeface="Arial" pitchFamily="34" charset="0"/>
                <a:cs typeface="Arial" pitchFamily="34" charset="0"/>
              </a:rPr>
              <a:t>2+</a:t>
            </a:r>
            <a:r>
              <a:rPr lang="en-TT" sz="2800" baseline="-25000" dirty="0" smtClean="0">
                <a:latin typeface="Arial" pitchFamily="34" charset="0"/>
                <a:cs typeface="Arial" pitchFamily="34" charset="0"/>
              </a:rPr>
              <a:t>(</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 </a:t>
            </a:r>
            <a:r>
              <a:rPr lang="en-TT" sz="2800" dirty="0" smtClean="0">
                <a:latin typeface="Arial" pitchFamily="34" charset="0"/>
                <a:cs typeface="Arial" pitchFamily="34" charset="0"/>
              </a:rPr>
              <a:t>+ 2e</a:t>
            </a:r>
            <a:r>
              <a:rPr lang="en-TT" sz="2800" baseline="30000" dirty="0" smtClean="0">
                <a:latin typeface="Arial" pitchFamily="34" charset="0"/>
                <a:cs typeface="Arial" pitchFamily="34" charset="0"/>
              </a:rPr>
              <a:t>-</a:t>
            </a:r>
            <a:r>
              <a:rPr lang="en-TT" sz="2800" dirty="0" smtClean="0">
                <a:latin typeface="Arial" pitchFamily="34" charset="0"/>
                <a:cs typeface="Arial" pitchFamily="34" charset="0"/>
              </a:rPr>
              <a:t> </a:t>
            </a:r>
            <a:r>
              <a:rPr lang="en-TT" sz="2800" dirty="0" smtClean="0">
                <a:latin typeface="Symbol" pitchFamily="18" charset="2"/>
                <a:cs typeface="Arial" pitchFamily="34" charset="0"/>
              </a:rPr>
              <a:t>®</a:t>
            </a:r>
            <a:r>
              <a:rPr lang="en-TT" sz="2800" dirty="0" smtClean="0">
                <a:latin typeface="Arial" pitchFamily="34" charset="0"/>
                <a:cs typeface="Arial" pitchFamily="34" charset="0"/>
              </a:rPr>
              <a:t> Cu</a:t>
            </a:r>
            <a:r>
              <a:rPr lang="en-TT" sz="2800" baseline="-25000" dirty="0" smtClean="0">
                <a:latin typeface="Arial" pitchFamily="34" charset="0"/>
                <a:cs typeface="Arial" pitchFamily="34" charset="0"/>
              </a:rPr>
              <a:t>(s)</a:t>
            </a:r>
          </a:p>
          <a:p>
            <a:pPr marL="0" indent="0">
              <a:buNone/>
            </a:pPr>
            <a:endParaRPr lang="en-TT" sz="2800" baseline="-25000" dirty="0" smtClean="0">
              <a:latin typeface="Arial" pitchFamily="34" charset="0"/>
              <a:cs typeface="Arial" pitchFamily="34" charset="0"/>
            </a:endParaRP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Anode Equation:</a:t>
            </a:r>
          </a:p>
          <a:p>
            <a:pPr marL="0" indent="0">
              <a:buNone/>
            </a:pPr>
            <a:r>
              <a:rPr lang="en-TT" sz="2800" dirty="0" smtClean="0">
                <a:latin typeface="Arial" pitchFamily="34" charset="0"/>
                <a:cs typeface="Arial" pitchFamily="34" charset="0"/>
              </a:rPr>
              <a:t>4OH</a:t>
            </a:r>
            <a:r>
              <a:rPr lang="en-TT" sz="3600" baseline="30000" dirty="0" smtClean="0">
                <a:latin typeface="Arial" pitchFamily="34" charset="0"/>
                <a:cs typeface="Arial" pitchFamily="34" charset="0"/>
              </a:rPr>
              <a:t>-</a:t>
            </a:r>
            <a:r>
              <a:rPr lang="en-TT" sz="3600" baseline="30000" dirty="0" smtClean="0">
                <a:solidFill>
                  <a:prstClr val="black"/>
                </a:solidFill>
                <a:latin typeface="Arial" pitchFamily="34" charset="0"/>
                <a:cs typeface="Arial" pitchFamily="34" charset="0"/>
              </a:rPr>
              <a:t> </a:t>
            </a:r>
            <a:r>
              <a:rPr lang="en-TT" sz="2800" baseline="-25000" dirty="0" smtClean="0">
                <a:solidFill>
                  <a:prstClr val="black"/>
                </a:solidFill>
                <a:latin typeface="Arial" pitchFamily="34" charset="0"/>
                <a:cs typeface="Arial" pitchFamily="34" charset="0"/>
              </a:rPr>
              <a:t>(</a:t>
            </a:r>
            <a:r>
              <a:rPr lang="en-TT" sz="2800" baseline="-25000" dirty="0" err="1">
                <a:solidFill>
                  <a:prstClr val="black"/>
                </a:solidFill>
                <a:latin typeface="Arial" pitchFamily="34" charset="0"/>
                <a:cs typeface="Arial" pitchFamily="34" charset="0"/>
              </a:rPr>
              <a:t>aq</a:t>
            </a:r>
            <a:r>
              <a:rPr lang="en-TT" sz="2800" baseline="-25000" dirty="0">
                <a:solidFill>
                  <a:prstClr val="black"/>
                </a:solidFill>
                <a:latin typeface="Arial" pitchFamily="34" charset="0"/>
                <a:cs typeface="Arial" pitchFamily="34" charset="0"/>
              </a:rPr>
              <a:t>)</a:t>
            </a:r>
            <a:r>
              <a:rPr lang="en-TT" sz="2800" dirty="0" smtClean="0">
                <a:latin typeface="Arial" pitchFamily="34" charset="0"/>
                <a:cs typeface="Arial" pitchFamily="34" charset="0"/>
              </a:rPr>
              <a:t> </a:t>
            </a:r>
            <a:r>
              <a:rPr lang="en-TT" sz="2800" dirty="0">
                <a:solidFill>
                  <a:prstClr val="black"/>
                </a:solidFill>
                <a:latin typeface="Symbol" pitchFamily="18" charset="2"/>
                <a:cs typeface="Arial" pitchFamily="34" charset="0"/>
              </a:rPr>
              <a:t>®</a:t>
            </a:r>
            <a:r>
              <a:rPr lang="en-TT" sz="2800" dirty="0">
                <a:solidFill>
                  <a:prstClr val="black"/>
                </a:solidFill>
                <a:latin typeface="Arial" pitchFamily="34" charset="0"/>
                <a:cs typeface="Arial" pitchFamily="34" charset="0"/>
              </a:rPr>
              <a:t> </a:t>
            </a:r>
            <a:r>
              <a:rPr lang="en-TT" sz="2800" dirty="0" smtClean="0">
                <a:solidFill>
                  <a:prstClr val="black"/>
                </a:solidFill>
                <a:latin typeface="Arial" pitchFamily="34" charset="0"/>
                <a:cs typeface="Arial" pitchFamily="34" charset="0"/>
              </a:rPr>
              <a:t>2H</a:t>
            </a:r>
            <a:r>
              <a:rPr lang="en-TT" sz="2800" baseline="-25000" dirty="0" smtClean="0">
                <a:solidFill>
                  <a:prstClr val="black"/>
                </a:solidFill>
                <a:latin typeface="Arial" pitchFamily="34" charset="0"/>
                <a:cs typeface="Arial" pitchFamily="34" charset="0"/>
              </a:rPr>
              <a:t>2</a:t>
            </a:r>
            <a:r>
              <a:rPr lang="en-TT" sz="2800" dirty="0" smtClean="0">
                <a:solidFill>
                  <a:prstClr val="black"/>
                </a:solidFill>
                <a:latin typeface="Arial" pitchFamily="34" charset="0"/>
                <a:cs typeface="Arial" pitchFamily="34" charset="0"/>
              </a:rPr>
              <a:t>O</a:t>
            </a:r>
            <a:r>
              <a:rPr lang="en-TT" sz="2800" baseline="-25000" dirty="0" smtClean="0">
                <a:solidFill>
                  <a:prstClr val="black"/>
                </a:solidFill>
                <a:latin typeface="Arial" pitchFamily="34" charset="0"/>
                <a:cs typeface="Arial" pitchFamily="34" charset="0"/>
              </a:rPr>
              <a:t>(l) </a:t>
            </a:r>
            <a:r>
              <a:rPr lang="en-TT" sz="2800" dirty="0" smtClean="0">
                <a:solidFill>
                  <a:prstClr val="black"/>
                </a:solidFill>
                <a:latin typeface="Arial" pitchFamily="34" charset="0"/>
                <a:cs typeface="Arial" pitchFamily="34" charset="0"/>
              </a:rPr>
              <a:t>+ </a:t>
            </a:r>
            <a:r>
              <a:rPr lang="en-TT" sz="2800" dirty="0" smtClean="0">
                <a:latin typeface="Arial" pitchFamily="34" charset="0"/>
                <a:cs typeface="Arial" pitchFamily="34" charset="0"/>
              </a:rPr>
              <a:t>O</a:t>
            </a:r>
            <a:r>
              <a:rPr lang="en-TT" sz="2800" baseline="-25000" dirty="0" smtClean="0">
                <a:latin typeface="Arial" pitchFamily="34" charset="0"/>
                <a:cs typeface="Arial" pitchFamily="34" charset="0"/>
              </a:rPr>
              <a:t>2(g)</a:t>
            </a:r>
            <a:r>
              <a:rPr lang="en-TT" sz="2800" dirty="0" smtClean="0">
                <a:solidFill>
                  <a:prstClr val="black"/>
                </a:solidFill>
                <a:latin typeface="Arial" pitchFamily="34" charset="0"/>
                <a:cs typeface="Arial" pitchFamily="34" charset="0"/>
              </a:rPr>
              <a:t> </a:t>
            </a:r>
            <a:r>
              <a:rPr lang="en-TT" sz="2800" dirty="0">
                <a:solidFill>
                  <a:prstClr val="black"/>
                </a:solidFill>
                <a:latin typeface="Arial" pitchFamily="34" charset="0"/>
                <a:cs typeface="Arial" pitchFamily="34" charset="0"/>
              </a:rPr>
              <a:t>+ </a:t>
            </a:r>
            <a:r>
              <a:rPr lang="en-TT" sz="2800" dirty="0" smtClean="0">
                <a:solidFill>
                  <a:prstClr val="black"/>
                </a:solidFill>
                <a:latin typeface="Arial" pitchFamily="34" charset="0"/>
                <a:cs typeface="Arial" pitchFamily="34" charset="0"/>
              </a:rPr>
              <a:t>4e</a:t>
            </a:r>
            <a:r>
              <a:rPr lang="en-TT" sz="2800" baseline="30000" dirty="0" smtClean="0">
                <a:solidFill>
                  <a:prstClr val="black"/>
                </a:solidFill>
                <a:latin typeface="Arial" pitchFamily="34" charset="0"/>
                <a:cs typeface="Arial" pitchFamily="34" charset="0"/>
              </a:rPr>
              <a:t>-</a:t>
            </a:r>
            <a:r>
              <a:rPr lang="en-TT" sz="2800" dirty="0" smtClean="0">
                <a:solidFill>
                  <a:prstClr val="black"/>
                </a:solidFill>
                <a:latin typeface="Arial" pitchFamily="34" charset="0"/>
                <a:cs typeface="Arial" pitchFamily="34" charset="0"/>
              </a:rPr>
              <a:t> </a:t>
            </a:r>
            <a:endParaRPr lang="en-TT" sz="2800" baseline="-25000" dirty="0">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1916832"/>
            <a:ext cx="3024336" cy="2880320"/>
          </a:xfrm>
          <a:prstGeom prst="rect">
            <a:avLst/>
          </a:prstGeom>
        </p:spPr>
      </p:pic>
    </p:spTree>
    <p:extLst>
      <p:ext uri="{BB962C8B-B14F-4D97-AF65-F5344CB8AC3E}">
        <p14:creationId xmlns:p14="http://schemas.microsoft.com/office/powerpoint/2010/main" val="72302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084982"/>
          </a:xfrm>
        </p:spPr>
        <p:txBody>
          <a:bodyPr>
            <a:normAutofit/>
          </a:bodyPr>
          <a:lstStyle/>
          <a:p>
            <a:r>
              <a:rPr lang="en-TT" sz="3200"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The electrolysis of some other solutions using carbon electrodes</a:t>
            </a:r>
            <a:endParaRPr lang="en-TT" sz="3200"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196752"/>
            <a:ext cx="8229600" cy="5472608"/>
          </a:xfrm>
        </p:spPr>
        <p:txBody>
          <a:bodyPr/>
          <a:lstStyle/>
          <a:p>
            <a:pPr marL="0" indent="0">
              <a:buNone/>
            </a:pPr>
            <a:endParaRPr lang="en-TT" dirty="0" smtClean="0"/>
          </a:p>
          <a:p>
            <a:pPr marL="0" indent="0">
              <a:buNone/>
            </a:pPr>
            <a:r>
              <a:rPr lang="en-TT" sz="2800" dirty="0" err="1" smtClean="0">
                <a:latin typeface="Arial" pitchFamily="34" charset="0"/>
                <a:cs typeface="Arial" pitchFamily="34" charset="0"/>
              </a:rPr>
              <a:t>HCl</a:t>
            </a:r>
            <a:r>
              <a:rPr lang="en-TT" sz="2800" baseline="-25000" dirty="0" smtClean="0">
                <a:latin typeface="Arial" pitchFamily="34" charset="0"/>
                <a:cs typeface="Arial" pitchFamily="34" charset="0"/>
              </a:rPr>
              <a:t>(</a:t>
            </a:r>
            <a:r>
              <a:rPr lang="en-TT" sz="2800" baseline="-25000" dirty="0" err="1" smtClean="0">
                <a:latin typeface="Arial" pitchFamily="34" charset="0"/>
                <a:cs typeface="Arial" pitchFamily="34" charset="0"/>
              </a:rPr>
              <a:t>aq</a:t>
            </a:r>
            <a:r>
              <a:rPr lang="en-TT" sz="2800" baseline="-25000" dirty="0" smtClean="0">
                <a:latin typeface="Arial" pitchFamily="34" charset="0"/>
                <a:cs typeface="Arial" pitchFamily="34" charset="0"/>
              </a:rPr>
              <a:t>) </a:t>
            </a:r>
            <a:r>
              <a:rPr lang="en-TT" sz="2800" dirty="0" smtClean="0">
                <a:latin typeface="Arial" pitchFamily="34" charset="0"/>
                <a:cs typeface="Arial" pitchFamily="34" charset="0"/>
              </a:rPr>
              <a:t>(concentrated)</a:t>
            </a: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Cathode Equation:</a:t>
            </a:r>
          </a:p>
          <a:p>
            <a:pPr marL="0" lvl="0" indent="0">
              <a:buNone/>
            </a:pPr>
            <a:r>
              <a:rPr lang="en-TT" sz="2800" dirty="0">
                <a:solidFill>
                  <a:prstClr val="black"/>
                </a:solidFill>
                <a:latin typeface="Arial" pitchFamily="34" charset="0"/>
                <a:cs typeface="Arial" pitchFamily="34" charset="0"/>
              </a:rPr>
              <a:t>2H</a:t>
            </a:r>
            <a:r>
              <a:rPr lang="en-TT" sz="2800" baseline="30000" dirty="0">
                <a:solidFill>
                  <a:prstClr val="black"/>
                </a:solidFill>
                <a:latin typeface="Arial" pitchFamily="34" charset="0"/>
                <a:cs typeface="Arial" pitchFamily="34" charset="0"/>
              </a:rPr>
              <a:t>+</a:t>
            </a:r>
            <a:r>
              <a:rPr lang="en-TT" sz="2800" baseline="-25000" dirty="0">
                <a:solidFill>
                  <a:prstClr val="black"/>
                </a:solidFill>
                <a:latin typeface="Arial" pitchFamily="34" charset="0"/>
                <a:cs typeface="Arial" pitchFamily="34" charset="0"/>
              </a:rPr>
              <a:t>(</a:t>
            </a:r>
            <a:r>
              <a:rPr lang="en-TT" sz="2800" baseline="-25000" dirty="0" err="1">
                <a:solidFill>
                  <a:prstClr val="black"/>
                </a:solidFill>
                <a:latin typeface="Arial" pitchFamily="34" charset="0"/>
                <a:cs typeface="Arial" pitchFamily="34" charset="0"/>
              </a:rPr>
              <a:t>aq</a:t>
            </a:r>
            <a:r>
              <a:rPr lang="en-TT" sz="2800" baseline="-25000" dirty="0">
                <a:solidFill>
                  <a:prstClr val="black"/>
                </a:solidFill>
                <a:latin typeface="Arial" pitchFamily="34" charset="0"/>
                <a:cs typeface="Arial" pitchFamily="34" charset="0"/>
              </a:rPr>
              <a:t>) </a:t>
            </a:r>
            <a:r>
              <a:rPr lang="en-TT" sz="2800" dirty="0">
                <a:solidFill>
                  <a:prstClr val="black"/>
                </a:solidFill>
                <a:latin typeface="Arial" pitchFamily="34" charset="0"/>
                <a:cs typeface="Arial" pitchFamily="34" charset="0"/>
              </a:rPr>
              <a:t>+ 2e</a:t>
            </a:r>
            <a:r>
              <a:rPr lang="en-TT" sz="2800" baseline="30000" dirty="0">
                <a:solidFill>
                  <a:prstClr val="black"/>
                </a:solidFill>
                <a:latin typeface="Arial" pitchFamily="34" charset="0"/>
                <a:cs typeface="Arial" pitchFamily="34" charset="0"/>
              </a:rPr>
              <a:t>-</a:t>
            </a:r>
            <a:r>
              <a:rPr lang="en-TT" sz="2800" dirty="0">
                <a:solidFill>
                  <a:prstClr val="black"/>
                </a:solidFill>
                <a:latin typeface="Arial" pitchFamily="34" charset="0"/>
                <a:cs typeface="Arial" pitchFamily="34" charset="0"/>
              </a:rPr>
              <a:t> </a:t>
            </a:r>
            <a:r>
              <a:rPr lang="en-TT" sz="2800" dirty="0">
                <a:solidFill>
                  <a:prstClr val="black"/>
                </a:solidFill>
                <a:latin typeface="Symbol" pitchFamily="18" charset="2"/>
                <a:cs typeface="Arial" pitchFamily="34" charset="0"/>
              </a:rPr>
              <a:t>®</a:t>
            </a:r>
            <a:r>
              <a:rPr lang="en-TT" sz="2800" dirty="0">
                <a:solidFill>
                  <a:prstClr val="black"/>
                </a:solidFill>
                <a:latin typeface="Arial" pitchFamily="34" charset="0"/>
                <a:cs typeface="Arial" pitchFamily="34" charset="0"/>
              </a:rPr>
              <a:t> H</a:t>
            </a:r>
            <a:r>
              <a:rPr lang="en-TT" sz="2800" baseline="-25000" dirty="0">
                <a:solidFill>
                  <a:prstClr val="black"/>
                </a:solidFill>
                <a:latin typeface="Arial" pitchFamily="34" charset="0"/>
                <a:cs typeface="Arial" pitchFamily="34" charset="0"/>
              </a:rPr>
              <a:t>2(g)</a:t>
            </a:r>
          </a:p>
          <a:p>
            <a:pPr marL="0" indent="0">
              <a:buNone/>
            </a:pPr>
            <a:endParaRPr lang="en-TT" sz="2800" baseline="-25000" dirty="0" smtClean="0">
              <a:latin typeface="Arial" pitchFamily="34" charset="0"/>
              <a:cs typeface="Arial" pitchFamily="34" charset="0"/>
            </a:endParaRPr>
          </a:p>
          <a:p>
            <a:pPr marL="0" indent="0">
              <a:buNone/>
            </a:pPr>
            <a:endParaRPr lang="en-TT" sz="2800" baseline="-25000" dirty="0" smtClean="0">
              <a:latin typeface="Arial" pitchFamily="34" charset="0"/>
              <a:cs typeface="Arial" pitchFamily="34" charset="0"/>
            </a:endParaRPr>
          </a:p>
          <a:p>
            <a:pPr marL="0" indent="0">
              <a:buNone/>
            </a:pPr>
            <a:r>
              <a:rPr lang="en-TT" sz="2800" u="sng" dirty="0" smtClean="0">
                <a:latin typeface="Arial" pitchFamily="34" charset="0"/>
                <a:cs typeface="Arial" pitchFamily="34" charset="0"/>
              </a:rPr>
              <a:t>Anode Equation:</a:t>
            </a:r>
          </a:p>
          <a:p>
            <a:pPr marL="0" lvl="0" indent="0">
              <a:buNone/>
            </a:pPr>
            <a:r>
              <a:rPr lang="en-TT" sz="2800" dirty="0" smtClean="0">
                <a:solidFill>
                  <a:prstClr val="black"/>
                </a:solidFill>
                <a:latin typeface="Arial" pitchFamily="34" charset="0"/>
                <a:cs typeface="Arial" pitchFamily="34" charset="0"/>
              </a:rPr>
              <a:t>2Cl</a:t>
            </a:r>
            <a:r>
              <a:rPr lang="en-TT" sz="3600" baseline="30000" dirty="0" smtClean="0">
                <a:solidFill>
                  <a:prstClr val="black"/>
                </a:solidFill>
                <a:latin typeface="Arial" pitchFamily="34" charset="0"/>
                <a:cs typeface="Arial" pitchFamily="34" charset="0"/>
              </a:rPr>
              <a:t>-</a:t>
            </a:r>
            <a:r>
              <a:rPr lang="en-TT" sz="2800" baseline="30000" dirty="0" smtClean="0">
                <a:solidFill>
                  <a:prstClr val="black"/>
                </a:solidFill>
                <a:latin typeface="Arial" pitchFamily="34" charset="0"/>
                <a:cs typeface="Arial" pitchFamily="34" charset="0"/>
              </a:rPr>
              <a:t> </a:t>
            </a:r>
            <a:r>
              <a:rPr lang="en-TT" sz="2800" baseline="-25000" dirty="0">
                <a:solidFill>
                  <a:prstClr val="black"/>
                </a:solidFill>
                <a:latin typeface="Arial" pitchFamily="34" charset="0"/>
                <a:cs typeface="Arial" pitchFamily="34" charset="0"/>
              </a:rPr>
              <a:t>(</a:t>
            </a:r>
            <a:r>
              <a:rPr lang="en-TT" sz="2800" baseline="-25000" dirty="0" err="1">
                <a:solidFill>
                  <a:prstClr val="black"/>
                </a:solidFill>
                <a:latin typeface="Arial" pitchFamily="34" charset="0"/>
                <a:cs typeface="Arial" pitchFamily="34" charset="0"/>
              </a:rPr>
              <a:t>aq</a:t>
            </a:r>
            <a:r>
              <a:rPr lang="en-TT" sz="2800" baseline="-25000" dirty="0">
                <a:solidFill>
                  <a:prstClr val="black"/>
                </a:solidFill>
                <a:latin typeface="Arial" pitchFamily="34" charset="0"/>
                <a:cs typeface="Arial" pitchFamily="34" charset="0"/>
              </a:rPr>
              <a:t>)</a:t>
            </a:r>
            <a:r>
              <a:rPr lang="en-TT" sz="2800" dirty="0">
                <a:solidFill>
                  <a:prstClr val="black"/>
                </a:solidFill>
                <a:latin typeface="Arial" pitchFamily="34" charset="0"/>
                <a:cs typeface="Arial" pitchFamily="34" charset="0"/>
              </a:rPr>
              <a:t> </a:t>
            </a:r>
            <a:r>
              <a:rPr lang="en-TT" sz="2800" dirty="0">
                <a:solidFill>
                  <a:prstClr val="black"/>
                </a:solidFill>
                <a:latin typeface="Symbol" pitchFamily="18" charset="2"/>
                <a:cs typeface="Arial" pitchFamily="34" charset="0"/>
              </a:rPr>
              <a:t>®</a:t>
            </a:r>
            <a:r>
              <a:rPr lang="en-TT" sz="2800" dirty="0">
                <a:solidFill>
                  <a:prstClr val="black"/>
                </a:solidFill>
                <a:latin typeface="Arial" pitchFamily="34" charset="0"/>
                <a:cs typeface="Arial" pitchFamily="34" charset="0"/>
              </a:rPr>
              <a:t> </a:t>
            </a:r>
            <a:r>
              <a:rPr lang="en-TT" sz="2800" dirty="0" smtClean="0">
                <a:solidFill>
                  <a:prstClr val="black"/>
                </a:solidFill>
                <a:latin typeface="Arial" pitchFamily="34" charset="0"/>
                <a:cs typeface="Arial" pitchFamily="34" charset="0"/>
              </a:rPr>
              <a:t>Cl</a:t>
            </a:r>
            <a:r>
              <a:rPr lang="en-TT" sz="2800" baseline="-25000" dirty="0" smtClean="0">
                <a:solidFill>
                  <a:prstClr val="black"/>
                </a:solidFill>
                <a:latin typeface="Arial" pitchFamily="34" charset="0"/>
                <a:cs typeface="Arial" pitchFamily="34" charset="0"/>
              </a:rPr>
              <a:t>2(</a:t>
            </a:r>
            <a:r>
              <a:rPr lang="en-TT" sz="2800" baseline="-25000" dirty="0" err="1" smtClean="0">
                <a:solidFill>
                  <a:prstClr val="black"/>
                </a:solidFill>
                <a:latin typeface="Arial" pitchFamily="34" charset="0"/>
                <a:cs typeface="Arial" pitchFamily="34" charset="0"/>
              </a:rPr>
              <a:t>aq</a:t>
            </a:r>
            <a:r>
              <a:rPr lang="en-TT" sz="2800" baseline="-25000" dirty="0">
                <a:solidFill>
                  <a:prstClr val="black"/>
                </a:solidFill>
                <a:latin typeface="Arial" pitchFamily="34" charset="0"/>
                <a:cs typeface="Arial" pitchFamily="34" charset="0"/>
              </a:rPr>
              <a:t>)</a:t>
            </a:r>
            <a:r>
              <a:rPr lang="en-TT" sz="2800" dirty="0">
                <a:solidFill>
                  <a:prstClr val="black"/>
                </a:solidFill>
                <a:latin typeface="Arial" pitchFamily="34" charset="0"/>
                <a:cs typeface="Arial" pitchFamily="34" charset="0"/>
              </a:rPr>
              <a:t> + 2e</a:t>
            </a:r>
            <a:r>
              <a:rPr lang="en-TT" sz="2800" baseline="30000" dirty="0">
                <a:solidFill>
                  <a:prstClr val="black"/>
                </a:solidFill>
                <a:latin typeface="Arial" pitchFamily="34" charset="0"/>
                <a:cs typeface="Arial" pitchFamily="34" charset="0"/>
              </a:rPr>
              <a:t>-</a:t>
            </a:r>
            <a:r>
              <a:rPr lang="en-TT" sz="2800" dirty="0">
                <a:solidFill>
                  <a:prstClr val="black"/>
                </a:solidFill>
                <a:latin typeface="Arial" pitchFamily="34" charset="0"/>
                <a:cs typeface="Arial" pitchFamily="34" charset="0"/>
              </a:rPr>
              <a:t> </a:t>
            </a:r>
            <a:endParaRPr lang="en-TT" sz="2800" baseline="-25000" dirty="0">
              <a:solidFill>
                <a:prstClr val="black"/>
              </a:solidFill>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1484784"/>
            <a:ext cx="3456384" cy="4824536"/>
          </a:xfrm>
          <a:prstGeom prst="rect">
            <a:avLst/>
          </a:prstGeom>
        </p:spPr>
      </p:pic>
    </p:spTree>
    <p:extLst>
      <p:ext uri="{BB962C8B-B14F-4D97-AF65-F5344CB8AC3E}">
        <p14:creationId xmlns:p14="http://schemas.microsoft.com/office/powerpoint/2010/main" val="76942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1000"/>
                                        <p:tgtEl>
                                          <p:spTgt spid="3">
                                            <p:txEl>
                                              <p:pRg st="7" end="7"/>
                                            </p:txEl>
                                          </p:spTgt>
                                        </p:tgtEl>
                                      </p:cBhvr>
                                    </p:animEffect>
                                    <p:anim calcmode="lin" valueType="num">
                                      <p:cBhvr>
                                        <p:cTn id="2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3"/>
            <a:ext cx="8856984" cy="720079"/>
          </a:xfrm>
        </p:spPr>
        <p:txBody>
          <a:bodyPr>
            <a:normAutofit/>
          </a:bodyPr>
          <a:lstStyle/>
          <a:p>
            <a:r>
              <a:rPr lang="en-TT" sz="4000" b="1" dirty="0" smtClean="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rPr>
              <a:t>Active Electrodes</a:t>
            </a:r>
            <a:endParaRPr lang="en-TT" sz="4000" b="1" dirty="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179512" y="764704"/>
            <a:ext cx="8784976" cy="5904656"/>
          </a:xfrm>
        </p:spPr>
        <p:txBody>
          <a:bodyPr>
            <a:normAutofit lnSpcReduction="10000"/>
          </a:bodyPr>
          <a:lstStyle/>
          <a:p>
            <a:pPr algn="l"/>
            <a:r>
              <a:rPr lang="en-TT" sz="2800" dirty="0" smtClean="0">
                <a:solidFill>
                  <a:schemeClr val="tx1"/>
                </a:solidFill>
                <a:latin typeface="Arial" pitchFamily="34" charset="0"/>
                <a:cs typeface="Arial" pitchFamily="34" charset="0"/>
              </a:rPr>
              <a:t>If you use </a:t>
            </a:r>
            <a:r>
              <a:rPr lang="en-TT" sz="2800" dirty="0" smtClean="0">
                <a:solidFill>
                  <a:srgbClr val="FF0000"/>
                </a:solidFill>
                <a:latin typeface="Arial" pitchFamily="34" charset="0"/>
                <a:cs typeface="Arial" pitchFamily="34" charset="0"/>
              </a:rPr>
              <a:t>metal electrodes </a:t>
            </a:r>
            <a:r>
              <a:rPr lang="en-TT" sz="2800" dirty="0" smtClean="0">
                <a:solidFill>
                  <a:schemeClr val="tx1"/>
                </a:solidFill>
                <a:latin typeface="Arial" pitchFamily="34" charset="0"/>
                <a:cs typeface="Arial" pitchFamily="34" charset="0"/>
              </a:rPr>
              <a:t>rather than carbon, different things can happen at the </a:t>
            </a:r>
            <a:r>
              <a:rPr lang="en-TT" sz="2800" dirty="0" smtClean="0">
                <a:solidFill>
                  <a:srgbClr val="FF0000"/>
                </a:solidFill>
                <a:latin typeface="Arial" pitchFamily="34" charset="0"/>
                <a:cs typeface="Arial" pitchFamily="34" charset="0"/>
              </a:rPr>
              <a:t>anode</a:t>
            </a:r>
            <a:r>
              <a:rPr lang="en-TT" sz="2800" dirty="0" smtClean="0">
                <a:solidFill>
                  <a:schemeClr val="tx1"/>
                </a:solidFill>
                <a:latin typeface="Arial" pitchFamily="34" charset="0"/>
                <a:cs typeface="Arial" pitchFamily="34" charset="0"/>
              </a:rPr>
              <a:t>, unless the metal is extremely unreactive – like platinum.</a:t>
            </a:r>
          </a:p>
          <a:p>
            <a:pPr algn="l"/>
            <a:endParaRPr lang="en-TT" sz="2800" dirty="0">
              <a:solidFill>
                <a:schemeClr val="tx1"/>
              </a:solidFill>
              <a:latin typeface="Arial" pitchFamily="34" charset="0"/>
              <a:cs typeface="Arial" pitchFamily="34" charset="0"/>
            </a:endParaRPr>
          </a:p>
          <a:p>
            <a:pPr algn="l"/>
            <a:r>
              <a:rPr lang="en-TT" sz="2800" dirty="0" smtClean="0">
                <a:solidFill>
                  <a:srgbClr val="FF0000"/>
                </a:solidFill>
                <a:latin typeface="Arial" pitchFamily="34" charset="0"/>
                <a:cs typeface="Arial" pitchFamily="34" charset="0"/>
              </a:rPr>
              <a:t>Positive ions </a:t>
            </a:r>
            <a:r>
              <a:rPr lang="en-TT" sz="2800" dirty="0" smtClean="0">
                <a:solidFill>
                  <a:schemeClr val="tx1"/>
                </a:solidFill>
                <a:latin typeface="Arial" pitchFamily="34" charset="0"/>
                <a:cs typeface="Arial" pitchFamily="34" charset="0"/>
              </a:rPr>
              <a:t>are turned into </a:t>
            </a:r>
            <a:r>
              <a:rPr lang="en-TT" sz="2800" dirty="0" smtClean="0">
                <a:solidFill>
                  <a:srgbClr val="FF0000"/>
                </a:solidFill>
                <a:latin typeface="Arial" pitchFamily="34" charset="0"/>
                <a:cs typeface="Arial" pitchFamily="34" charset="0"/>
              </a:rPr>
              <a:t>atoms</a:t>
            </a:r>
            <a:r>
              <a:rPr lang="en-TT" sz="2800" dirty="0" smtClean="0">
                <a:solidFill>
                  <a:schemeClr val="tx1"/>
                </a:solidFill>
                <a:latin typeface="Arial" pitchFamily="34" charset="0"/>
                <a:cs typeface="Arial" pitchFamily="34" charset="0"/>
              </a:rPr>
              <a:t> by taking electrons from the </a:t>
            </a:r>
            <a:r>
              <a:rPr lang="en-TT" sz="2800" dirty="0" smtClean="0">
                <a:solidFill>
                  <a:srgbClr val="FF0000"/>
                </a:solidFill>
                <a:latin typeface="Arial" pitchFamily="34" charset="0"/>
                <a:cs typeface="Arial" pitchFamily="34" charset="0"/>
              </a:rPr>
              <a:t>cathode</a:t>
            </a:r>
            <a:r>
              <a:rPr lang="en-TT" sz="2800" dirty="0" smtClean="0">
                <a:solidFill>
                  <a:schemeClr val="tx1"/>
                </a:solidFill>
                <a:latin typeface="Arial" pitchFamily="34" charset="0"/>
                <a:cs typeface="Arial" pitchFamily="34" charset="0"/>
              </a:rPr>
              <a:t>. Electrons are pumped around the circuit from the </a:t>
            </a:r>
            <a:r>
              <a:rPr lang="en-TT" sz="2800" dirty="0" smtClean="0">
                <a:solidFill>
                  <a:srgbClr val="FF0000"/>
                </a:solidFill>
                <a:latin typeface="Arial" pitchFamily="34" charset="0"/>
                <a:cs typeface="Arial" pitchFamily="34" charset="0"/>
              </a:rPr>
              <a:t>anode</a:t>
            </a:r>
            <a:r>
              <a:rPr lang="en-TT" sz="2800" dirty="0" smtClean="0">
                <a:solidFill>
                  <a:schemeClr val="tx1"/>
                </a:solidFill>
                <a:latin typeface="Arial" pitchFamily="34" charset="0"/>
                <a:cs typeface="Arial" pitchFamily="34" charset="0"/>
              </a:rPr>
              <a:t> to replace them. The reactions at the </a:t>
            </a:r>
            <a:r>
              <a:rPr lang="en-TT" sz="2800" dirty="0" smtClean="0">
                <a:solidFill>
                  <a:srgbClr val="FF0000"/>
                </a:solidFill>
                <a:latin typeface="Arial" pitchFamily="34" charset="0"/>
                <a:cs typeface="Arial" pitchFamily="34" charset="0"/>
              </a:rPr>
              <a:t>anode</a:t>
            </a:r>
            <a:r>
              <a:rPr lang="en-TT" sz="2800" dirty="0" smtClean="0">
                <a:solidFill>
                  <a:schemeClr val="tx1"/>
                </a:solidFill>
                <a:latin typeface="Arial" pitchFamily="34" charset="0"/>
                <a:cs typeface="Arial" pitchFamily="34" charset="0"/>
              </a:rPr>
              <a:t> act as a </a:t>
            </a:r>
            <a:r>
              <a:rPr lang="en-TT" sz="2800" dirty="0" smtClean="0">
                <a:solidFill>
                  <a:srgbClr val="FF0000"/>
                </a:solidFill>
                <a:latin typeface="Arial" pitchFamily="34" charset="0"/>
                <a:cs typeface="Arial" pitchFamily="34" charset="0"/>
              </a:rPr>
              <a:t>source</a:t>
            </a:r>
            <a:r>
              <a:rPr lang="en-TT" sz="2800" dirty="0" smtClean="0">
                <a:solidFill>
                  <a:schemeClr val="tx1"/>
                </a:solidFill>
                <a:latin typeface="Arial" pitchFamily="34" charset="0"/>
                <a:cs typeface="Arial" pitchFamily="34" charset="0"/>
              </a:rPr>
              <a:t> of these electrons.</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So far, these electrons have come from negative ions giving up electrons to the anode, but there is another possibility. They can come from atoms in the electrode itself if that is an easier process.</a:t>
            </a:r>
            <a:endParaRPr lang="en-TT"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9190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5" y="188641"/>
            <a:ext cx="9144000" cy="792088"/>
          </a:xfrm>
        </p:spPr>
        <p:txBody>
          <a:bodyPr>
            <a:noAutofit/>
          </a:bodyPr>
          <a:lstStyle/>
          <a:p>
            <a:r>
              <a:rPr lang="en-TT" sz="3600" b="1" dirty="0" smtClean="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rPr>
              <a:t>The electrolysis of aqueous solutions</a:t>
            </a:r>
            <a:endParaRPr lang="en-TT" sz="3600" b="1" dirty="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323528" y="908720"/>
            <a:ext cx="8496944" cy="5616624"/>
          </a:xfrm>
        </p:spPr>
        <p:txBody>
          <a:bodyPr>
            <a:normAutofit lnSpcReduction="10000"/>
          </a:bodyPr>
          <a:lstStyle/>
          <a:p>
            <a:pPr algn="l"/>
            <a:r>
              <a:rPr lang="en-TT" sz="2800" dirty="0" smtClean="0">
                <a:solidFill>
                  <a:srgbClr val="FF0000"/>
                </a:solidFill>
                <a:latin typeface="Arial" pitchFamily="34" charset="0"/>
                <a:cs typeface="Arial" pitchFamily="34" charset="0"/>
              </a:rPr>
              <a:t>Aqueous</a:t>
            </a:r>
            <a:r>
              <a:rPr lang="en-TT" sz="2800" dirty="0" smtClean="0">
                <a:solidFill>
                  <a:schemeClr val="tx1"/>
                </a:solidFill>
                <a:latin typeface="Arial" pitchFamily="34" charset="0"/>
                <a:cs typeface="Arial" pitchFamily="34" charset="0"/>
              </a:rPr>
              <a:t> solutions are solutions in </a:t>
            </a:r>
            <a:r>
              <a:rPr lang="en-TT" sz="2800" dirty="0" smtClean="0">
                <a:solidFill>
                  <a:srgbClr val="FF0000"/>
                </a:solidFill>
                <a:latin typeface="Arial" pitchFamily="34" charset="0"/>
                <a:cs typeface="Arial" pitchFamily="34" charset="0"/>
              </a:rPr>
              <a:t>water</a:t>
            </a:r>
            <a:r>
              <a:rPr lang="en-TT" sz="2800" dirty="0" smtClean="0">
                <a:solidFill>
                  <a:schemeClr val="tx1"/>
                </a:solidFill>
                <a:latin typeface="Arial" pitchFamily="34" charset="0"/>
                <a:cs typeface="Arial" pitchFamily="34" charset="0"/>
              </a:rPr>
              <a:t>.</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Water is a very weak electrolyte. It ionises very slightly to give hydrogen ions and hydroxide ions.</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H</a:t>
            </a:r>
            <a:r>
              <a:rPr lang="en-TT" sz="2800" baseline="-25000" dirty="0" smtClean="0">
                <a:solidFill>
                  <a:schemeClr val="tx1"/>
                </a:solidFill>
                <a:latin typeface="Arial" pitchFamily="34" charset="0"/>
                <a:cs typeface="Arial" pitchFamily="34" charset="0"/>
              </a:rPr>
              <a:t>2</a:t>
            </a:r>
            <a:r>
              <a:rPr lang="en-TT" sz="2800" dirty="0" smtClean="0">
                <a:solidFill>
                  <a:schemeClr val="tx1"/>
                </a:solidFill>
                <a:latin typeface="Arial" pitchFamily="34" charset="0"/>
                <a:cs typeface="Arial" pitchFamily="34" charset="0"/>
              </a:rPr>
              <a:t>O</a:t>
            </a:r>
            <a:r>
              <a:rPr lang="en-TT" sz="2800" baseline="-25000" dirty="0" smtClean="0">
                <a:solidFill>
                  <a:schemeClr val="tx1"/>
                </a:solidFill>
                <a:latin typeface="Arial" pitchFamily="34" charset="0"/>
                <a:cs typeface="Arial" pitchFamily="34" charset="0"/>
              </a:rPr>
              <a:t>(l)</a:t>
            </a:r>
            <a:r>
              <a:rPr lang="en-TT" sz="2800" dirty="0" smtClean="0">
                <a:solidFill>
                  <a:schemeClr val="tx1"/>
                </a:solidFill>
                <a:latin typeface="Arial" pitchFamily="34" charset="0"/>
                <a:cs typeface="Arial" pitchFamily="34" charset="0"/>
              </a:rPr>
              <a:t>           H</a:t>
            </a:r>
            <a:r>
              <a:rPr lang="en-TT" sz="2800" baseline="30000" dirty="0" smtClean="0">
                <a:solidFill>
                  <a:schemeClr val="tx1"/>
                </a:solidFill>
                <a:latin typeface="Arial" pitchFamily="34" charset="0"/>
                <a:cs typeface="Arial" pitchFamily="34" charset="0"/>
              </a:rPr>
              <a:t>+</a:t>
            </a:r>
            <a:r>
              <a:rPr lang="en-TT" sz="2800" baseline="-25000" dirty="0" smtClean="0">
                <a:solidFill>
                  <a:schemeClr val="tx1"/>
                </a:solidFill>
                <a:latin typeface="Arial" pitchFamily="34" charset="0"/>
                <a:cs typeface="Arial" pitchFamily="34" charset="0"/>
              </a:rPr>
              <a:t>(</a:t>
            </a:r>
            <a:r>
              <a:rPr lang="en-TT" sz="2800" baseline="-25000" dirty="0" err="1" smtClean="0">
                <a:solidFill>
                  <a:schemeClr val="tx1"/>
                </a:solidFill>
                <a:latin typeface="Arial" pitchFamily="34" charset="0"/>
                <a:cs typeface="Arial" pitchFamily="34" charset="0"/>
              </a:rPr>
              <a:t>aq</a:t>
            </a:r>
            <a:r>
              <a:rPr lang="en-TT" sz="2800" baseline="-25000" dirty="0" smtClean="0">
                <a:solidFill>
                  <a:schemeClr val="tx1"/>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 OH</a:t>
            </a:r>
            <a:r>
              <a:rPr lang="en-TT" baseline="30000" dirty="0" smtClean="0">
                <a:solidFill>
                  <a:schemeClr val="tx1"/>
                </a:solidFill>
                <a:latin typeface="Arial" pitchFamily="34" charset="0"/>
                <a:cs typeface="Arial" pitchFamily="34" charset="0"/>
              </a:rPr>
              <a:t>-</a:t>
            </a:r>
            <a:r>
              <a:rPr lang="en-TT" sz="2800" baseline="-25000" dirty="0" smtClean="0">
                <a:solidFill>
                  <a:schemeClr val="tx1"/>
                </a:solidFill>
                <a:latin typeface="Arial" pitchFamily="34" charset="0"/>
                <a:cs typeface="Arial" pitchFamily="34" charset="0"/>
              </a:rPr>
              <a:t>(</a:t>
            </a:r>
            <a:r>
              <a:rPr lang="en-TT" sz="2800" baseline="-25000" dirty="0" err="1" smtClean="0">
                <a:solidFill>
                  <a:schemeClr val="tx1"/>
                </a:solidFill>
                <a:latin typeface="Arial" pitchFamily="34" charset="0"/>
                <a:cs typeface="Arial" pitchFamily="34" charset="0"/>
              </a:rPr>
              <a:t>aq</a:t>
            </a:r>
            <a:r>
              <a:rPr lang="en-TT" sz="2800" baseline="-25000" dirty="0" smtClean="0">
                <a:solidFill>
                  <a:schemeClr val="tx1"/>
                </a:solidFill>
                <a:latin typeface="Arial" pitchFamily="34" charset="0"/>
                <a:cs typeface="Arial" pitchFamily="34" charset="0"/>
              </a:rPr>
              <a:t>)</a:t>
            </a:r>
          </a:p>
          <a:p>
            <a:pPr algn="l"/>
            <a:endParaRPr lang="en-TT" sz="2800" dirty="0">
              <a:solidFill>
                <a:schemeClr val="tx1"/>
              </a:solidFill>
              <a:latin typeface="Arial" pitchFamily="34" charset="0"/>
              <a:cs typeface="Arial" pitchFamily="34" charset="0"/>
            </a:endParaRPr>
          </a:p>
          <a:p>
            <a:pPr lvl="0" algn="l"/>
            <a:r>
              <a:rPr lang="en-TT" sz="2600" dirty="0">
                <a:solidFill>
                  <a:srgbClr val="FF0000"/>
                </a:solidFill>
                <a:latin typeface="Arial" pitchFamily="34" charset="0"/>
                <a:cs typeface="Arial" pitchFamily="34" charset="0"/>
              </a:rPr>
              <a:t>Solutions</a:t>
            </a:r>
            <a:r>
              <a:rPr lang="en-TT" sz="2600" dirty="0">
                <a:solidFill>
                  <a:prstClr val="black"/>
                </a:solidFill>
                <a:latin typeface="Arial" pitchFamily="34" charset="0"/>
                <a:cs typeface="Arial" pitchFamily="34" charset="0"/>
              </a:rPr>
              <a:t>, therefore, always contain </a:t>
            </a:r>
            <a:r>
              <a:rPr lang="en-TT" sz="2600" dirty="0">
                <a:solidFill>
                  <a:srgbClr val="FF0000"/>
                </a:solidFill>
                <a:latin typeface="Arial" pitchFamily="34" charset="0"/>
                <a:cs typeface="Arial" pitchFamily="34" charset="0"/>
              </a:rPr>
              <a:t>H</a:t>
            </a:r>
            <a:r>
              <a:rPr lang="en-TT" sz="2600" baseline="30000" dirty="0">
                <a:solidFill>
                  <a:srgbClr val="FF0000"/>
                </a:solidFill>
                <a:latin typeface="Arial" pitchFamily="34" charset="0"/>
                <a:cs typeface="Arial" pitchFamily="34" charset="0"/>
              </a:rPr>
              <a:t>+</a:t>
            </a:r>
            <a:r>
              <a:rPr lang="en-TT" sz="2600" baseline="-25000" dirty="0">
                <a:solidFill>
                  <a:prstClr val="black"/>
                </a:solidFill>
                <a:latin typeface="Arial" pitchFamily="34" charset="0"/>
                <a:cs typeface="Arial" pitchFamily="34" charset="0"/>
              </a:rPr>
              <a:t> </a:t>
            </a:r>
            <a:r>
              <a:rPr lang="en-TT" sz="2600" dirty="0">
                <a:solidFill>
                  <a:prstClr val="black"/>
                </a:solidFill>
                <a:latin typeface="Arial" pitchFamily="34" charset="0"/>
                <a:cs typeface="Arial" pitchFamily="34" charset="0"/>
              </a:rPr>
              <a:t>and </a:t>
            </a:r>
            <a:r>
              <a:rPr lang="en-TT" sz="2600" dirty="0">
                <a:solidFill>
                  <a:srgbClr val="FF0000"/>
                </a:solidFill>
                <a:latin typeface="Arial" pitchFamily="34" charset="0"/>
                <a:cs typeface="Arial" pitchFamily="34" charset="0"/>
              </a:rPr>
              <a:t>OH</a:t>
            </a:r>
            <a:r>
              <a:rPr lang="en-TT" sz="3000" baseline="30000" dirty="0">
                <a:solidFill>
                  <a:srgbClr val="FF0000"/>
                </a:solidFill>
                <a:latin typeface="Arial" pitchFamily="34" charset="0"/>
                <a:cs typeface="Arial" pitchFamily="34" charset="0"/>
              </a:rPr>
              <a:t>- </a:t>
            </a:r>
            <a:r>
              <a:rPr lang="en-TT" sz="3000" dirty="0">
                <a:solidFill>
                  <a:prstClr val="black"/>
                </a:solidFill>
                <a:latin typeface="Arial" pitchFamily="34" charset="0"/>
                <a:cs typeface="Arial" pitchFamily="34" charset="0"/>
              </a:rPr>
              <a:t>ions</a:t>
            </a:r>
            <a:r>
              <a:rPr lang="en-TT" sz="3000" dirty="0" smtClean="0">
                <a:solidFill>
                  <a:prstClr val="black"/>
                </a:solidFill>
                <a:latin typeface="Arial" pitchFamily="34" charset="0"/>
                <a:cs typeface="Arial" pitchFamily="34" charset="0"/>
              </a:rPr>
              <a:t>.</a:t>
            </a:r>
          </a:p>
          <a:p>
            <a:pPr lvl="0" algn="l"/>
            <a:endParaRPr lang="en-TT" sz="2600" dirty="0">
              <a:solidFill>
                <a:prstClr val="black"/>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Whenever you have water present, you have to consider these ions as well as the ions in the compound you are electrolysing.</a:t>
            </a:r>
          </a:p>
          <a:p>
            <a:pPr algn="l"/>
            <a:endParaRPr lang="en-TT" sz="2800" dirty="0" smtClean="0">
              <a:solidFill>
                <a:schemeClr val="tx1"/>
              </a:solidFill>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2338" y="3212976"/>
            <a:ext cx="746572" cy="377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846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928992" cy="1082551"/>
          </a:xfrm>
        </p:spPr>
        <p:txBody>
          <a:bodyPr>
            <a:normAutofit fontScale="90000"/>
          </a:bodyPr>
          <a:lstStyle/>
          <a:p>
            <a:r>
              <a:rPr lang="en-TT" sz="3600" b="1" dirty="0">
                <a:ln w="12700">
                  <a:solidFill>
                    <a:sysClr val="windowText" lastClr="000000"/>
                  </a:solidFill>
                  <a:prstDash val="solid"/>
                </a:ln>
                <a:solidFill>
                  <a:srgbClr val="4F81BD"/>
                </a:solidFill>
                <a:effectLst>
                  <a:outerShdw blurRad="41275" dist="20320" dir="1800000" algn="tl" rotWithShape="0">
                    <a:srgbClr val="000000">
                      <a:alpha val="40000"/>
                    </a:srgbClr>
                  </a:outerShdw>
                </a:effectLst>
                <a:latin typeface="Arial" pitchFamily="34" charset="0"/>
                <a:cs typeface="Arial" pitchFamily="34" charset="0"/>
              </a:rPr>
              <a:t>The electrolysis of copper(II) sulphate solution using copper electrodes</a:t>
            </a:r>
            <a:endParaRPr lang="en-TT" dirty="0"/>
          </a:p>
        </p:txBody>
      </p:sp>
      <p:sp>
        <p:nvSpPr>
          <p:cNvPr id="3" name="Subtitle 2"/>
          <p:cNvSpPr>
            <a:spLocks noGrp="1"/>
          </p:cNvSpPr>
          <p:nvPr>
            <p:ph type="subTitle" idx="1"/>
          </p:nvPr>
        </p:nvSpPr>
        <p:spPr>
          <a:xfrm>
            <a:off x="179512" y="1196752"/>
            <a:ext cx="8784976" cy="5472608"/>
          </a:xfrm>
        </p:spPr>
        <p:txBody>
          <a:bodyPr>
            <a:normAutofit/>
          </a:bodyPr>
          <a:lstStyle/>
          <a:p>
            <a:pPr algn="l"/>
            <a:r>
              <a:rPr lang="en-TT" sz="2800" dirty="0" smtClean="0">
                <a:solidFill>
                  <a:schemeClr val="tx1"/>
                </a:solidFill>
                <a:latin typeface="Arial" pitchFamily="34" charset="0"/>
                <a:cs typeface="Arial" pitchFamily="34" charset="0"/>
              </a:rPr>
              <a:t>A copper atom breaks away from the electrode forming a copper(II) ion, leaving its electrons behind on the electrode. </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Those electrons can then be pumped away by the power source around the circuit to the cathode.</a:t>
            </a:r>
          </a:p>
          <a:p>
            <a:pPr algn="l"/>
            <a:endParaRPr lang="en-TT" sz="2800" dirty="0">
              <a:solidFill>
                <a:schemeClr val="tx1"/>
              </a:solidFill>
              <a:latin typeface="Arial" pitchFamily="34" charset="0"/>
              <a:cs typeface="Arial" pitchFamily="34" charset="0"/>
            </a:endParaRPr>
          </a:p>
          <a:p>
            <a:pPr algn="l"/>
            <a:r>
              <a:rPr lang="en-TT" sz="2800" dirty="0" smtClean="0">
                <a:solidFill>
                  <a:srgbClr val="FF0000"/>
                </a:solidFill>
                <a:latin typeface="Arial" pitchFamily="34" charset="0"/>
                <a:cs typeface="Arial" pitchFamily="34" charset="0"/>
              </a:rPr>
              <a:t>Cu</a:t>
            </a:r>
            <a:r>
              <a:rPr lang="en-TT" sz="2800" baseline="-25000" dirty="0" smtClean="0">
                <a:solidFill>
                  <a:srgbClr val="FF0000"/>
                </a:solidFill>
                <a:latin typeface="Arial" pitchFamily="34" charset="0"/>
                <a:cs typeface="Arial" pitchFamily="34" charset="0"/>
              </a:rPr>
              <a:t>(s) </a:t>
            </a:r>
            <a:r>
              <a:rPr lang="en-TT" sz="2800" dirty="0" smtClean="0">
                <a:solidFill>
                  <a:srgbClr val="FF0000"/>
                </a:solidFill>
                <a:latin typeface="Symbol"/>
              </a:rPr>
              <a:t>® </a:t>
            </a:r>
            <a:r>
              <a:rPr lang="en-TT" sz="2800" dirty="0" smtClean="0">
                <a:solidFill>
                  <a:srgbClr val="FF0000"/>
                </a:solidFill>
                <a:latin typeface="Arial" pitchFamily="34" charset="0"/>
                <a:cs typeface="Arial" pitchFamily="34" charset="0"/>
              </a:rPr>
              <a:t>Cu</a:t>
            </a:r>
            <a:r>
              <a:rPr lang="en-TT" sz="2800" baseline="30000" dirty="0" smtClean="0">
                <a:solidFill>
                  <a:srgbClr val="FF0000"/>
                </a:solidFill>
                <a:latin typeface="Arial" pitchFamily="34" charset="0"/>
                <a:cs typeface="Arial" pitchFamily="34" charset="0"/>
              </a:rPr>
              <a:t>2+</a:t>
            </a:r>
            <a:r>
              <a:rPr lang="en-TT" sz="2800" baseline="-25000" dirty="0" smtClean="0">
                <a:solidFill>
                  <a:srgbClr val="FF0000"/>
                </a:solidFill>
                <a:latin typeface="Arial" pitchFamily="34" charset="0"/>
                <a:cs typeface="Arial" pitchFamily="34" charset="0"/>
              </a:rPr>
              <a:t>(</a:t>
            </a:r>
            <a:r>
              <a:rPr lang="en-TT" sz="2800" baseline="-25000" dirty="0" err="1" smtClean="0">
                <a:solidFill>
                  <a:srgbClr val="FF0000"/>
                </a:solidFill>
                <a:latin typeface="Arial" pitchFamily="34" charset="0"/>
                <a:cs typeface="Arial" pitchFamily="34" charset="0"/>
              </a:rPr>
              <a:t>aq</a:t>
            </a:r>
            <a:r>
              <a:rPr lang="en-TT" sz="2800" baseline="-25000" dirty="0" smtClean="0">
                <a:solidFill>
                  <a:srgbClr val="FF0000"/>
                </a:solidFill>
                <a:latin typeface="Arial" pitchFamily="34" charset="0"/>
                <a:cs typeface="Arial" pitchFamily="34" charset="0"/>
              </a:rPr>
              <a:t>) </a:t>
            </a:r>
            <a:r>
              <a:rPr lang="en-TT" sz="2800" dirty="0" smtClean="0">
                <a:solidFill>
                  <a:srgbClr val="FF0000"/>
                </a:solidFill>
                <a:latin typeface="Arial" pitchFamily="34" charset="0"/>
                <a:cs typeface="Arial" pitchFamily="34" charset="0"/>
              </a:rPr>
              <a:t>+ 2e</a:t>
            </a:r>
            <a:r>
              <a:rPr lang="en-TT" sz="3600" baseline="30000" dirty="0" smtClean="0">
                <a:solidFill>
                  <a:srgbClr val="FF0000"/>
                </a:solidFill>
                <a:latin typeface="Arial" pitchFamily="34" charset="0"/>
                <a:cs typeface="Arial" pitchFamily="34" charset="0"/>
              </a:rPr>
              <a:t>-</a:t>
            </a:r>
            <a:endParaRPr lang="en-TT" sz="3600" baseline="30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901861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32656"/>
            <a:ext cx="8640960" cy="6336704"/>
          </a:xfrm>
        </p:spPr>
        <p:txBody>
          <a:bodyPr>
            <a:normAutofit/>
          </a:bodyPr>
          <a:lstStyle/>
          <a:p>
            <a:pPr algn="l"/>
            <a:r>
              <a:rPr lang="en-TT" sz="2800" dirty="0" smtClean="0">
                <a:solidFill>
                  <a:schemeClr val="tx1"/>
                </a:solidFill>
                <a:latin typeface="Arial" pitchFamily="34" charset="0"/>
                <a:cs typeface="Arial" pitchFamily="34" charset="0"/>
              </a:rPr>
              <a:t>For every copper(II) ion that breaks away from the anode, two electrons are made available to pump around the circuit.</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That’s exactly what you need to discharge a copper(II) ion arriving at the cathode.</a:t>
            </a:r>
          </a:p>
          <a:p>
            <a:pPr algn="l"/>
            <a:endParaRPr lang="en-TT" sz="2800" dirty="0">
              <a:solidFill>
                <a:schemeClr val="tx1"/>
              </a:solidFill>
              <a:latin typeface="Arial" pitchFamily="34" charset="0"/>
              <a:cs typeface="Arial" pitchFamily="34" charset="0"/>
            </a:endParaRPr>
          </a:p>
          <a:p>
            <a:pPr algn="l"/>
            <a:r>
              <a:rPr lang="en-TT" sz="2800" dirty="0" smtClean="0">
                <a:solidFill>
                  <a:srgbClr val="FF0000"/>
                </a:solidFill>
                <a:latin typeface="Arial" pitchFamily="34" charset="0"/>
                <a:cs typeface="Arial" pitchFamily="34" charset="0"/>
              </a:rPr>
              <a:t>Cu</a:t>
            </a:r>
            <a:r>
              <a:rPr lang="en-TT" sz="2800" baseline="30000" dirty="0" smtClean="0">
                <a:solidFill>
                  <a:srgbClr val="FF0000"/>
                </a:solidFill>
                <a:latin typeface="Arial" pitchFamily="34" charset="0"/>
                <a:cs typeface="Arial" pitchFamily="34" charset="0"/>
              </a:rPr>
              <a:t>2+</a:t>
            </a:r>
            <a:r>
              <a:rPr lang="en-TT" sz="2800" baseline="-25000" dirty="0" smtClean="0">
                <a:solidFill>
                  <a:srgbClr val="FF0000"/>
                </a:solidFill>
                <a:latin typeface="Arial" pitchFamily="34" charset="0"/>
                <a:cs typeface="Arial" pitchFamily="34" charset="0"/>
              </a:rPr>
              <a:t>(</a:t>
            </a:r>
            <a:r>
              <a:rPr lang="en-TT" sz="2800" baseline="-25000" dirty="0" err="1" smtClean="0">
                <a:solidFill>
                  <a:srgbClr val="FF0000"/>
                </a:solidFill>
                <a:latin typeface="Arial" pitchFamily="34" charset="0"/>
                <a:cs typeface="Arial" pitchFamily="34" charset="0"/>
              </a:rPr>
              <a:t>aq</a:t>
            </a:r>
            <a:r>
              <a:rPr lang="en-TT" sz="2800" baseline="-25000" dirty="0" smtClean="0">
                <a:solidFill>
                  <a:srgbClr val="FF0000"/>
                </a:solidFill>
                <a:latin typeface="Arial" pitchFamily="34" charset="0"/>
                <a:cs typeface="Arial" pitchFamily="34" charset="0"/>
              </a:rPr>
              <a:t>) </a:t>
            </a:r>
            <a:r>
              <a:rPr lang="en-TT" sz="2800" dirty="0" smtClean="0">
                <a:solidFill>
                  <a:srgbClr val="FF0000"/>
                </a:solidFill>
                <a:latin typeface="Arial" pitchFamily="34" charset="0"/>
                <a:cs typeface="Arial" pitchFamily="34" charset="0"/>
              </a:rPr>
              <a:t>+ 2e</a:t>
            </a:r>
            <a:r>
              <a:rPr lang="en-TT" sz="3600" baseline="30000" dirty="0" smtClean="0">
                <a:solidFill>
                  <a:srgbClr val="FF0000"/>
                </a:solidFill>
                <a:latin typeface="Arial" pitchFamily="34" charset="0"/>
                <a:cs typeface="Arial" pitchFamily="34" charset="0"/>
              </a:rPr>
              <a:t>-</a:t>
            </a:r>
            <a:r>
              <a:rPr lang="en-TT" sz="2800" dirty="0" smtClean="0">
                <a:solidFill>
                  <a:srgbClr val="FF0000"/>
                </a:solidFill>
                <a:latin typeface="Arial" pitchFamily="34" charset="0"/>
                <a:cs typeface="Arial" pitchFamily="34" charset="0"/>
              </a:rPr>
              <a:t> </a:t>
            </a:r>
            <a:r>
              <a:rPr lang="en-TT" sz="2800" dirty="0" smtClean="0">
                <a:solidFill>
                  <a:srgbClr val="FF0000"/>
                </a:solidFill>
                <a:latin typeface="Symbol"/>
              </a:rPr>
              <a:t>® </a:t>
            </a:r>
            <a:r>
              <a:rPr lang="en-TT" sz="2800" dirty="0" smtClean="0">
                <a:solidFill>
                  <a:srgbClr val="FF0000"/>
                </a:solidFill>
                <a:latin typeface="Arial" pitchFamily="34" charset="0"/>
                <a:cs typeface="Arial" pitchFamily="34" charset="0"/>
              </a:rPr>
              <a:t>Cu</a:t>
            </a:r>
            <a:r>
              <a:rPr lang="en-TT" sz="2800" baseline="-25000" dirty="0" smtClean="0">
                <a:solidFill>
                  <a:srgbClr val="FF0000"/>
                </a:solidFill>
                <a:latin typeface="Arial" pitchFamily="34" charset="0"/>
                <a:cs typeface="Arial" pitchFamily="34" charset="0"/>
              </a:rPr>
              <a:t>(s)</a:t>
            </a:r>
            <a:endParaRPr lang="en-TT" sz="2800" baseline="-25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22525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8640960" cy="6408712"/>
          </a:xfrm>
        </p:spPr>
        <p:txBody>
          <a:bodyPr>
            <a:normAutofit/>
          </a:bodyPr>
          <a:lstStyle/>
          <a:p>
            <a:pPr algn="l"/>
            <a:r>
              <a:rPr lang="en-TT" sz="2800" dirty="0" smtClean="0">
                <a:solidFill>
                  <a:schemeClr val="tx1"/>
                </a:solidFill>
                <a:latin typeface="Arial" pitchFamily="34" charset="0"/>
                <a:cs typeface="Arial" pitchFamily="34" charset="0"/>
              </a:rPr>
              <a:t>The overall effect is that:</a:t>
            </a:r>
          </a:p>
          <a:p>
            <a:pPr algn="l"/>
            <a:endParaRPr lang="en-TT" sz="2800" dirty="0" smtClean="0">
              <a:solidFill>
                <a:schemeClr val="tx1"/>
              </a:solidFill>
              <a:latin typeface="Arial" pitchFamily="34" charset="0"/>
              <a:cs typeface="Arial" pitchFamily="34" charset="0"/>
            </a:endParaRPr>
          </a:p>
          <a:p>
            <a:pPr marL="457200" indent="-457200" algn="l">
              <a:buFont typeface="Arial" pitchFamily="34" charset="0"/>
              <a:buChar char="•"/>
            </a:pPr>
            <a:r>
              <a:rPr lang="en-TT" sz="2800" dirty="0" smtClean="0">
                <a:solidFill>
                  <a:schemeClr val="tx1"/>
                </a:solidFill>
                <a:latin typeface="Arial" pitchFamily="34" charset="0"/>
                <a:cs typeface="Arial" pitchFamily="34" charset="0"/>
              </a:rPr>
              <a:t>the </a:t>
            </a:r>
            <a:r>
              <a:rPr lang="en-TT" sz="2800" dirty="0" smtClean="0">
                <a:solidFill>
                  <a:srgbClr val="FF0000"/>
                </a:solidFill>
                <a:latin typeface="Arial" pitchFamily="34" charset="0"/>
                <a:cs typeface="Arial" pitchFamily="34" charset="0"/>
              </a:rPr>
              <a:t>anode loses mass</a:t>
            </a:r>
          </a:p>
          <a:p>
            <a:pPr marL="457200" indent="-457200" algn="l">
              <a:buFont typeface="Arial" pitchFamily="34" charset="0"/>
              <a:buChar char="•"/>
            </a:pPr>
            <a:endParaRPr lang="en-TT" sz="2800" dirty="0" smtClean="0">
              <a:solidFill>
                <a:schemeClr val="tx1"/>
              </a:solidFill>
              <a:latin typeface="Arial" pitchFamily="34" charset="0"/>
              <a:cs typeface="Arial" pitchFamily="34" charset="0"/>
            </a:endParaRPr>
          </a:p>
          <a:p>
            <a:pPr marL="457200" indent="-457200" algn="l">
              <a:buFont typeface="Arial" pitchFamily="34" charset="0"/>
              <a:buChar char="•"/>
            </a:pPr>
            <a:r>
              <a:rPr lang="en-TT" sz="2800" dirty="0" smtClean="0">
                <a:solidFill>
                  <a:schemeClr val="tx1"/>
                </a:solidFill>
                <a:latin typeface="Arial" pitchFamily="34" charset="0"/>
                <a:cs typeface="Arial" pitchFamily="34" charset="0"/>
              </a:rPr>
              <a:t>the </a:t>
            </a:r>
            <a:r>
              <a:rPr lang="en-TT" sz="2800" dirty="0" smtClean="0">
                <a:solidFill>
                  <a:srgbClr val="FF0000"/>
                </a:solidFill>
                <a:latin typeface="Arial" pitchFamily="34" charset="0"/>
                <a:cs typeface="Arial" pitchFamily="34" charset="0"/>
              </a:rPr>
              <a:t>cathode gains exactly the same mass</a:t>
            </a:r>
          </a:p>
          <a:p>
            <a:pPr marL="457200" indent="-457200" algn="l">
              <a:buFont typeface="Arial" pitchFamily="34" charset="0"/>
              <a:buChar char="•"/>
            </a:pPr>
            <a:endParaRPr lang="en-TT" sz="2800" dirty="0" smtClean="0">
              <a:solidFill>
                <a:srgbClr val="FF0000"/>
              </a:solidFill>
              <a:latin typeface="Arial" pitchFamily="34" charset="0"/>
              <a:cs typeface="Arial" pitchFamily="34" charset="0"/>
            </a:endParaRPr>
          </a:p>
          <a:p>
            <a:pPr marL="457200" indent="-457200" algn="l">
              <a:buFont typeface="Arial" pitchFamily="34" charset="0"/>
              <a:buChar char="•"/>
            </a:pPr>
            <a:r>
              <a:rPr lang="en-TT" sz="2800" dirty="0" smtClean="0">
                <a:solidFill>
                  <a:schemeClr val="tx1"/>
                </a:solidFill>
                <a:latin typeface="Arial" pitchFamily="34" charset="0"/>
                <a:cs typeface="Arial" pitchFamily="34" charset="0"/>
              </a:rPr>
              <a:t>the </a:t>
            </a:r>
            <a:r>
              <a:rPr lang="en-TT" sz="2800" dirty="0" smtClean="0">
                <a:solidFill>
                  <a:srgbClr val="FF0000"/>
                </a:solidFill>
                <a:latin typeface="Arial" pitchFamily="34" charset="0"/>
                <a:cs typeface="Arial" pitchFamily="34" charset="0"/>
              </a:rPr>
              <a:t>number of copper(II) ions in solution doesn’t change at all</a:t>
            </a:r>
            <a:r>
              <a:rPr lang="en-TT" sz="2800" dirty="0" smtClean="0">
                <a:solidFill>
                  <a:schemeClr val="tx1"/>
                </a:solidFill>
                <a:latin typeface="Arial" pitchFamily="34" charset="0"/>
                <a:cs typeface="Arial" pitchFamily="34" charset="0"/>
              </a:rPr>
              <a:t>. For every one that is discharged at the cathode, another one goes into solution at the anode.</a:t>
            </a:r>
          </a:p>
        </p:txBody>
      </p:sp>
    </p:spTree>
    <p:extLst>
      <p:ext uri="{BB962C8B-B14F-4D97-AF65-F5344CB8AC3E}">
        <p14:creationId xmlns:p14="http://schemas.microsoft.com/office/powerpoint/2010/main" val="344246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7772400" cy="1298575"/>
          </a:xfrm>
        </p:spPr>
        <p:txBody>
          <a:bodyPr>
            <a:noAutofit/>
          </a:bodyPr>
          <a:lstStyle/>
          <a:p>
            <a:r>
              <a:rPr lang="en-TT" sz="8000"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Electroplating</a:t>
            </a:r>
            <a:endParaRPr lang="en-TT" sz="8000" dirty="0"/>
          </a:p>
        </p:txBody>
      </p:sp>
      <p:pic>
        <p:nvPicPr>
          <p:cNvPr id="4" name="Picture 3">
            <a:hlinkClick r:id="rId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1647824"/>
            <a:ext cx="6480720" cy="4890783"/>
          </a:xfrm>
          <a:prstGeom prst="rect">
            <a:avLst/>
          </a:prstGeom>
        </p:spPr>
      </p:pic>
    </p:spTree>
    <p:extLst>
      <p:ext uri="{BB962C8B-B14F-4D97-AF65-F5344CB8AC3E}">
        <p14:creationId xmlns:p14="http://schemas.microsoft.com/office/powerpoint/2010/main" val="218790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7856"/>
            <a:ext cx="7772400" cy="794519"/>
          </a:xfrm>
        </p:spPr>
        <p:txBody>
          <a:bodyPr/>
          <a:lstStyle/>
          <a:p>
            <a:r>
              <a:rPr lang="en-TT"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Electroplating</a:t>
            </a:r>
            <a:endParaRPr lang="en-TT"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251520" y="764704"/>
            <a:ext cx="8712968" cy="5904656"/>
          </a:xfrm>
        </p:spPr>
        <p:txBody>
          <a:bodyPr>
            <a:normAutofit/>
          </a:bodyPr>
          <a:lstStyle/>
          <a:p>
            <a:pPr algn="l"/>
            <a:r>
              <a:rPr lang="en-TT" sz="2800" dirty="0" smtClean="0">
                <a:solidFill>
                  <a:schemeClr val="tx1"/>
                </a:solidFill>
                <a:latin typeface="Arial" pitchFamily="34" charset="0"/>
                <a:cs typeface="Arial" pitchFamily="34" charset="0"/>
              </a:rPr>
              <a:t>Electroplating consists of depositing a thin layer of one metal on top of another, either to protect the inner layer or for the sake of appearance. </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object which is being electroplated can be made of any metal, but most often it is made of brass, nickel or steel.</a:t>
            </a:r>
            <a:endParaRPr lang="en-TT" sz="2800" dirty="0">
              <a:solidFill>
                <a:schemeClr val="tx1"/>
              </a:solidFill>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3717032"/>
            <a:ext cx="3600400" cy="2971800"/>
          </a:xfrm>
          <a:prstGeom prst="rect">
            <a:avLst/>
          </a:prstGeom>
        </p:spPr>
      </p:pic>
    </p:spTree>
    <p:extLst>
      <p:ext uri="{BB962C8B-B14F-4D97-AF65-F5344CB8AC3E}">
        <p14:creationId xmlns:p14="http://schemas.microsoft.com/office/powerpoint/2010/main" val="428914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25438"/>
            <a:ext cx="8856984" cy="1470025"/>
          </a:xfrm>
        </p:spPr>
        <p:txBody>
          <a:bodyPr>
            <a:normAutofit fontScale="90000"/>
          </a:bodyPr>
          <a:lstStyle/>
          <a:p>
            <a:r>
              <a:rPr lang="en-TT"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Example 1 – Silver Plating </a:t>
            </a:r>
            <a:r>
              <a:rPr lang="en-TT" b="1" dirty="0" smtClean="0">
                <a:ln w="12700">
                  <a:solidFill>
                    <a:sysClr val="windowText" lastClr="000000"/>
                  </a:solidFill>
                  <a:prstDash val="solid"/>
                </a:ln>
                <a:solidFill>
                  <a:srgbClr val="9C2084"/>
                </a:solidFill>
                <a:effectLst>
                  <a:outerShdw blurRad="41275" dist="20320" dir="1800000" algn="tl" rotWithShape="0">
                    <a:srgbClr val="000000">
                      <a:alpha val="40000"/>
                    </a:srgbClr>
                  </a:outerShdw>
                </a:effectLst>
                <a:latin typeface="Arial" pitchFamily="34" charset="0"/>
                <a:cs typeface="Arial" pitchFamily="34" charset="0"/>
              </a:rPr>
              <a:t>Electroplating A Spoon with Silver</a:t>
            </a:r>
            <a:endParaRPr lang="en-TT" dirty="0">
              <a:solidFill>
                <a:srgbClr val="9C2084"/>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795462"/>
            <a:ext cx="5544616" cy="4729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3460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48"/>
            <a:ext cx="8856984" cy="1470025"/>
          </a:xfrm>
        </p:spPr>
        <p:txBody>
          <a:bodyPr>
            <a:normAutofit/>
          </a:bodyPr>
          <a:lstStyle/>
          <a:p>
            <a:r>
              <a:rPr lang="en-TT"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Example </a:t>
            </a:r>
            <a:r>
              <a:rPr lang="en-TT"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2 </a:t>
            </a:r>
            <a:r>
              <a:rPr lang="en-TT"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 </a:t>
            </a:r>
            <a:r>
              <a:rPr lang="en-TT"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Nickel Plating</a:t>
            </a:r>
            <a:br>
              <a:rPr lang="en-TT"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br>
            <a:r>
              <a:rPr lang="en-TT" b="1" dirty="0" smtClean="0">
                <a:ln w="12700">
                  <a:solidFill>
                    <a:sysClr val="windowText" lastClr="000000"/>
                  </a:solidFill>
                  <a:prstDash val="solid"/>
                </a:ln>
                <a:solidFill>
                  <a:srgbClr val="217521"/>
                </a:solidFill>
                <a:effectLst>
                  <a:outerShdw blurRad="41275" dist="20320" dir="1800000" algn="tl" rotWithShape="0">
                    <a:srgbClr val="000000">
                      <a:alpha val="40000"/>
                    </a:srgbClr>
                  </a:outerShdw>
                </a:effectLst>
                <a:latin typeface="Arial" pitchFamily="34" charset="0"/>
                <a:cs typeface="Arial" pitchFamily="34" charset="0"/>
              </a:rPr>
              <a:t>Electroplating </a:t>
            </a:r>
            <a:r>
              <a:rPr lang="en-TT" b="1" dirty="0">
                <a:ln w="12700">
                  <a:solidFill>
                    <a:sysClr val="windowText" lastClr="000000"/>
                  </a:solidFill>
                  <a:prstDash val="solid"/>
                </a:ln>
                <a:solidFill>
                  <a:srgbClr val="217521"/>
                </a:solidFill>
                <a:effectLst>
                  <a:outerShdw blurRad="41275" dist="20320" dir="1800000" algn="tl" rotWithShape="0">
                    <a:srgbClr val="000000">
                      <a:alpha val="40000"/>
                    </a:srgbClr>
                  </a:outerShdw>
                </a:effectLst>
                <a:latin typeface="Arial" pitchFamily="34" charset="0"/>
                <a:cs typeface="Arial" pitchFamily="34" charset="0"/>
              </a:rPr>
              <a:t>A </a:t>
            </a:r>
            <a:r>
              <a:rPr lang="en-TT" b="1" dirty="0" smtClean="0">
                <a:ln w="12700">
                  <a:solidFill>
                    <a:sysClr val="windowText" lastClr="000000"/>
                  </a:solidFill>
                  <a:prstDash val="solid"/>
                </a:ln>
                <a:solidFill>
                  <a:srgbClr val="217521"/>
                </a:solidFill>
                <a:effectLst>
                  <a:outerShdw blurRad="41275" dist="20320" dir="1800000" algn="tl" rotWithShape="0">
                    <a:srgbClr val="000000">
                      <a:alpha val="40000"/>
                    </a:srgbClr>
                  </a:outerShdw>
                </a:effectLst>
                <a:latin typeface="Arial" pitchFamily="34" charset="0"/>
                <a:cs typeface="Arial" pitchFamily="34" charset="0"/>
              </a:rPr>
              <a:t>Nail </a:t>
            </a:r>
            <a:r>
              <a:rPr lang="en-TT" b="1" dirty="0">
                <a:ln w="12700">
                  <a:solidFill>
                    <a:sysClr val="windowText" lastClr="000000"/>
                  </a:solidFill>
                  <a:prstDash val="solid"/>
                </a:ln>
                <a:solidFill>
                  <a:srgbClr val="217521"/>
                </a:solidFill>
                <a:effectLst>
                  <a:outerShdw blurRad="41275" dist="20320" dir="1800000" algn="tl" rotWithShape="0">
                    <a:srgbClr val="000000">
                      <a:alpha val="40000"/>
                    </a:srgbClr>
                  </a:outerShdw>
                </a:effectLst>
                <a:latin typeface="Arial" pitchFamily="34" charset="0"/>
                <a:cs typeface="Arial" pitchFamily="34" charset="0"/>
              </a:rPr>
              <a:t>with </a:t>
            </a:r>
            <a:r>
              <a:rPr lang="en-TT" b="1" dirty="0" smtClean="0">
                <a:ln w="12700">
                  <a:solidFill>
                    <a:sysClr val="windowText" lastClr="000000"/>
                  </a:solidFill>
                  <a:prstDash val="solid"/>
                </a:ln>
                <a:solidFill>
                  <a:srgbClr val="217521"/>
                </a:solidFill>
                <a:effectLst>
                  <a:outerShdw blurRad="41275" dist="20320" dir="1800000" algn="tl" rotWithShape="0">
                    <a:srgbClr val="000000">
                      <a:alpha val="40000"/>
                    </a:srgbClr>
                  </a:outerShdw>
                </a:effectLst>
                <a:latin typeface="Arial" pitchFamily="34" charset="0"/>
                <a:cs typeface="Arial" pitchFamily="34" charset="0"/>
              </a:rPr>
              <a:t>Nickel</a:t>
            </a:r>
            <a:endParaRPr lang="en-TT" dirty="0">
              <a:solidFill>
                <a:srgbClr val="21752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772816"/>
            <a:ext cx="6696744"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3091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16632"/>
            <a:ext cx="7772400" cy="866527"/>
          </a:xfrm>
        </p:spPr>
        <p:txBody>
          <a:bodyPr/>
          <a:lstStyle/>
          <a:p>
            <a:r>
              <a:rPr lang="en-TT"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Electroplating Procedure</a:t>
            </a:r>
            <a:endParaRPr lang="en-TT"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179512" y="908720"/>
            <a:ext cx="8856984" cy="5760640"/>
          </a:xfrm>
        </p:spPr>
        <p:txBody>
          <a:bodyPr>
            <a:normAutofit fontScale="92500" lnSpcReduction="20000"/>
          </a:bodyPr>
          <a:lstStyle/>
          <a:p>
            <a:pPr marL="457200" indent="-457200" algn="l">
              <a:buFont typeface="Arial" pitchFamily="34" charset="0"/>
              <a:buChar char="•"/>
            </a:pPr>
            <a:r>
              <a:rPr lang="en-TT" dirty="0" smtClean="0">
                <a:solidFill>
                  <a:schemeClr val="tx1"/>
                </a:solidFill>
              </a:rPr>
              <a:t>The object to be </a:t>
            </a:r>
            <a:r>
              <a:rPr lang="en-TT" dirty="0" smtClean="0">
                <a:solidFill>
                  <a:srgbClr val="FF0000"/>
                </a:solidFill>
              </a:rPr>
              <a:t>electroplated</a:t>
            </a:r>
            <a:r>
              <a:rPr lang="en-TT" dirty="0" smtClean="0">
                <a:solidFill>
                  <a:schemeClr val="tx1"/>
                </a:solidFill>
              </a:rPr>
              <a:t> is made the </a:t>
            </a:r>
            <a:r>
              <a:rPr lang="en-TT" dirty="0" smtClean="0">
                <a:solidFill>
                  <a:srgbClr val="FF0000"/>
                </a:solidFill>
              </a:rPr>
              <a:t>cathode</a:t>
            </a:r>
            <a:r>
              <a:rPr lang="en-TT" dirty="0" smtClean="0">
                <a:solidFill>
                  <a:schemeClr val="tx1"/>
                </a:solidFill>
              </a:rPr>
              <a:t>, i.e. it is connected to the </a:t>
            </a:r>
            <a:r>
              <a:rPr lang="en-TT" dirty="0" smtClean="0">
                <a:solidFill>
                  <a:srgbClr val="FF0000"/>
                </a:solidFill>
              </a:rPr>
              <a:t>negative terminal </a:t>
            </a:r>
            <a:r>
              <a:rPr lang="en-TT" dirty="0" smtClean="0">
                <a:solidFill>
                  <a:schemeClr val="tx1"/>
                </a:solidFill>
              </a:rPr>
              <a:t>of the battery.</a:t>
            </a:r>
          </a:p>
          <a:p>
            <a:pPr marL="457200" indent="-457200" algn="l">
              <a:buFont typeface="Arial" pitchFamily="34" charset="0"/>
              <a:buChar char="•"/>
            </a:pPr>
            <a:endParaRPr lang="en-TT" dirty="0" smtClean="0">
              <a:solidFill>
                <a:schemeClr val="tx1"/>
              </a:solidFill>
            </a:endParaRPr>
          </a:p>
          <a:p>
            <a:pPr marL="457200" indent="-457200" algn="l">
              <a:buFont typeface="Arial" pitchFamily="34" charset="0"/>
              <a:buChar char="•"/>
            </a:pPr>
            <a:r>
              <a:rPr lang="en-TT" dirty="0" smtClean="0">
                <a:solidFill>
                  <a:schemeClr val="tx1"/>
                </a:solidFill>
              </a:rPr>
              <a:t>The </a:t>
            </a:r>
            <a:r>
              <a:rPr lang="en-TT" dirty="0" smtClean="0">
                <a:solidFill>
                  <a:srgbClr val="FF0000"/>
                </a:solidFill>
              </a:rPr>
              <a:t>anode</a:t>
            </a:r>
            <a:r>
              <a:rPr lang="en-TT" dirty="0" smtClean="0">
                <a:solidFill>
                  <a:schemeClr val="tx1"/>
                </a:solidFill>
              </a:rPr>
              <a:t> is usually a </a:t>
            </a:r>
            <a:r>
              <a:rPr lang="en-TT" dirty="0" smtClean="0">
                <a:solidFill>
                  <a:srgbClr val="FF0000"/>
                </a:solidFill>
              </a:rPr>
              <a:t>pure sample of the metal </a:t>
            </a:r>
            <a:r>
              <a:rPr lang="en-TT" dirty="0" smtClean="0">
                <a:solidFill>
                  <a:schemeClr val="tx1"/>
                </a:solidFill>
              </a:rPr>
              <a:t>which is being used for </a:t>
            </a:r>
            <a:r>
              <a:rPr lang="en-TT" dirty="0" smtClean="0">
                <a:solidFill>
                  <a:srgbClr val="FF0000"/>
                </a:solidFill>
              </a:rPr>
              <a:t>plating</a:t>
            </a:r>
            <a:r>
              <a:rPr lang="en-TT" dirty="0" smtClean="0">
                <a:solidFill>
                  <a:schemeClr val="tx1"/>
                </a:solidFill>
              </a:rPr>
              <a:t>. The anode is therefore </a:t>
            </a:r>
            <a:r>
              <a:rPr lang="en-TT" dirty="0" smtClean="0">
                <a:solidFill>
                  <a:srgbClr val="FF0000"/>
                </a:solidFill>
              </a:rPr>
              <a:t>active </a:t>
            </a:r>
            <a:r>
              <a:rPr lang="en-TT" dirty="0" smtClean="0">
                <a:solidFill>
                  <a:schemeClr val="tx1"/>
                </a:solidFill>
              </a:rPr>
              <a:t>and </a:t>
            </a:r>
            <a:r>
              <a:rPr lang="en-TT" dirty="0" smtClean="0">
                <a:solidFill>
                  <a:srgbClr val="FF0000"/>
                </a:solidFill>
              </a:rPr>
              <a:t>ionises</a:t>
            </a:r>
            <a:r>
              <a:rPr lang="en-TT" dirty="0" smtClean="0">
                <a:solidFill>
                  <a:schemeClr val="tx1"/>
                </a:solidFill>
              </a:rPr>
              <a:t>.</a:t>
            </a:r>
          </a:p>
          <a:p>
            <a:pPr marL="457200" indent="-457200" algn="l">
              <a:buFont typeface="Arial" pitchFamily="34" charset="0"/>
              <a:buChar char="•"/>
            </a:pPr>
            <a:endParaRPr lang="en-TT" dirty="0" smtClean="0">
              <a:solidFill>
                <a:schemeClr val="tx1"/>
              </a:solidFill>
            </a:endParaRPr>
          </a:p>
          <a:p>
            <a:pPr marL="457200" indent="-457200" algn="l">
              <a:buFont typeface="Arial" pitchFamily="34" charset="0"/>
              <a:buChar char="•"/>
            </a:pPr>
            <a:r>
              <a:rPr lang="en-TT" dirty="0" smtClean="0">
                <a:solidFill>
                  <a:schemeClr val="tx1"/>
                </a:solidFill>
              </a:rPr>
              <a:t>The </a:t>
            </a:r>
            <a:r>
              <a:rPr lang="en-TT" dirty="0" smtClean="0">
                <a:solidFill>
                  <a:srgbClr val="FF0000"/>
                </a:solidFill>
              </a:rPr>
              <a:t>electrolyte </a:t>
            </a:r>
            <a:r>
              <a:rPr lang="en-TT" dirty="0" smtClean="0">
                <a:solidFill>
                  <a:schemeClr val="tx1"/>
                </a:solidFill>
              </a:rPr>
              <a:t>must contain </a:t>
            </a:r>
            <a:r>
              <a:rPr lang="en-TT" dirty="0" smtClean="0">
                <a:solidFill>
                  <a:srgbClr val="FF0000"/>
                </a:solidFill>
              </a:rPr>
              <a:t>ions</a:t>
            </a:r>
            <a:r>
              <a:rPr lang="en-TT" dirty="0" smtClean="0">
                <a:solidFill>
                  <a:schemeClr val="tx1"/>
                </a:solidFill>
              </a:rPr>
              <a:t> of the </a:t>
            </a:r>
            <a:r>
              <a:rPr lang="en-TT" dirty="0" smtClean="0">
                <a:solidFill>
                  <a:srgbClr val="FF0000"/>
                </a:solidFill>
              </a:rPr>
              <a:t>metal</a:t>
            </a:r>
            <a:r>
              <a:rPr lang="en-TT" dirty="0" smtClean="0">
                <a:solidFill>
                  <a:schemeClr val="tx1"/>
                </a:solidFill>
              </a:rPr>
              <a:t> which is being used for </a:t>
            </a:r>
            <a:r>
              <a:rPr lang="en-TT" dirty="0" smtClean="0">
                <a:solidFill>
                  <a:srgbClr val="FF0000"/>
                </a:solidFill>
              </a:rPr>
              <a:t>plating</a:t>
            </a:r>
            <a:r>
              <a:rPr lang="en-TT" dirty="0" smtClean="0">
                <a:solidFill>
                  <a:schemeClr val="tx1"/>
                </a:solidFill>
              </a:rPr>
              <a:t>.</a:t>
            </a:r>
          </a:p>
          <a:p>
            <a:pPr algn="l"/>
            <a:endParaRPr lang="en-TT" dirty="0" smtClean="0">
              <a:solidFill>
                <a:schemeClr val="tx1"/>
              </a:solidFill>
            </a:endParaRPr>
          </a:p>
          <a:p>
            <a:pPr algn="l"/>
            <a:r>
              <a:rPr lang="en-TT" dirty="0" smtClean="0">
                <a:solidFill>
                  <a:schemeClr val="tx1"/>
                </a:solidFill>
              </a:rPr>
              <a:t>Examples of electroplating are </a:t>
            </a:r>
            <a:r>
              <a:rPr lang="en-TT" dirty="0" smtClean="0">
                <a:solidFill>
                  <a:srgbClr val="FF0000"/>
                </a:solidFill>
              </a:rPr>
              <a:t>chromium plating</a:t>
            </a:r>
            <a:r>
              <a:rPr lang="en-TT" dirty="0" smtClean="0">
                <a:solidFill>
                  <a:schemeClr val="tx1"/>
                </a:solidFill>
              </a:rPr>
              <a:t>, </a:t>
            </a:r>
            <a:r>
              <a:rPr lang="en-TT" dirty="0" smtClean="0">
                <a:solidFill>
                  <a:srgbClr val="FF0000"/>
                </a:solidFill>
              </a:rPr>
              <a:t>silver plating </a:t>
            </a:r>
            <a:r>
              <a:rPr lang="en-TT" dirty="0" smtClean="0">
                <a:solidFill>
                  <a:schemeClr val="tx1"/>
                </a:solidFill>
              </a:rPr>
              <a:t>and</a:t>
            </a:r>
            <a:r>
              <a:rPr lang="en-TT" dirty="0" smtClean="0">
                <a:solidFill>
                  <a:srgbClr val="FF0000"/>
                </a:solidFill>
              </a:rPr>
              <a:t> nickel plating</a:t>
            </a:r>
            <a:r>
              <a:rPr lang="en-TT" dirty="0" smtClean="0">
                <a:solidFill>
                  <a:schemeClr val="tx1"/>
                </a:solidFill>
              </a:rPr>
              <a:t>.</a:t>
            </a:r>
            <a:endParaRPr lang="en-TT" dirty="0">
              <a:solidFill>
                <a:schemeClr val="tx1"/>
              </a:solidFill>
            </a:endParaRPr>
          </a:p>
        </p:txBody>
      </p:sp>
    </p:spTree>
    <p:extLst>
      <p:ext uri="{BB962C8B-B14F-4D97-AF65-F5344CB8AC3E}">
        <p14:creationId xmlns:p14="http://schemas.microsoft.com/office/powerpoint/2010/main" val="192736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3327"/>
            <a:ext cx="8928992" cy="1080120"/>
          </a:xfrm>
        </p:spPr>
        <p:txBody>
          <a:bodyPr>
            <a:normAutofit/>
          </a:bodyPr>
          <a:lstStyle/>
          <a:p>
            <a:r>
              <a:rPr lang="en-TT" sz="4800"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Example 3 -Chromium </a:t>
            </a:r>
            <a:r>
              <a:rPr lang="en-TT" sz="4800"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Plating</a:t>
            </a:r>
            <a:endParaRPr lang="en-TT" sz="4800" dirty="0"/>
          </a:p>
        </p:txBody>
      </p:sp>
      <p:pic>
        <p:nvPicPr>
          <p:cNvPr id="3075" name="Picture 3">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556792"/>
            <a:ext cx="4098032"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1124744"/>
            <a:ext cx="4464496"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5310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0"/>
            <a:ext cx="7772400" cy="866527"/>
          </a:xfrm>
        </p:spPr>
        <p:txBody>
          <a:bodyPr/>
          <a:lstStyle/>
          <a:p>
            <a:r>
              <a:rPr lang="en-TT" b="1" dirty="0" smtClean="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Chromium Plating</a:t>
            </a:r>
            <a:endParaRPr lang="en-TT"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323528" y="1052736"/>
            <a:ext cx="8496944" cy="5472608"/>
          </a:xfrm>
        </p:spPr>
        <p:txBody>
          <a:bodyPr>
            <a:normAutofit fontScale="92500" lnSpcReduction="10000"/>
          </a:bodyPr>
          <a:lstStyle/>
          <a:p>
            <a:pPr algn="l"/>
            <a:r>
              <a:rPr lang="en-TT" sz="2800" dirty="0" smtClean="0">
                <a:solidFill>
                  <a:schemeClr val="tx1"/>
                </a:solidFill>
                <a:latin typeface="Arial" pitchFamily="34" charset="0"/>
                <a:cs typeface="Arial" pitchFamily="34" charset="0"/>
              </a:rPr>
              <a:t>Chromium plating makes use of a </a:t>
            </a:r>
            <a:r>
              <a:rPr lang="en-TT" sz="2800" dirty="0" smtClean="0">
                <a:solidFill>
                  <a:srgbClr val="FF0000"/>
                </a:solidFill>
                <a:latin typeface="Arial" pitchFamily="34" charset="0"/>
                <a:cs typeface="Arial" pitchFamily="34" charset="0"/>
              </a:rPr>
              <a:t>steel cathode </a:t>
            </a:r>
            <a:r>
              <a:rPr lang="en-TT" sz="2800" dirty="0" smtClean="0">
                <a:solidFill>
                  <a:schemeClr val="tx1"/>
                </a:solidFill>
                <a:latin typeface="Arial" pitchFamily="34" charset="0"/>
                <a:cs typeface="Arial" pitchFamily="34" charset="0"/>
              </a:rPr>
              <a:t>and a </a:t>
            </a:r>
            <a:r>
              <a:rPr lang="en-TT" sz="2800" dirty="0" smtClean="0">
                <a:solidFill>
                  <a:srgbClr val="FF0000"/>
                </a:solidFill>
                <a:latin typeface="Arial" pitchFamily="34" charset="0"/>
                <a:cs typeface="Arial" pitchFamily="34" charset="0"/>
              </a:rPr>
              <a:t>pure chromium anode</a:t>
            </a:r>
            <a:r>
              <a:rPr lang="en-TT" sz="2800" dirty="0" smtClean="0">
                <a:solidFill>
                  <a:schemeClr val="tx1"/>
                </a:solidFill>
                <a:latin typeface="Arial" pitchFamily="34" charset="0"/>
                <a:cs typeface="Arial" pitchFamily="34" charset="0"/>
              </a:rPr>
              <a:t>.</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a:t>
            </a:r>
            <a:r>
              <a:rPr lang="en-TT" sz="2800" dirty="0" smtClean="0">
                <a:solidFill>
                  <a:srgbClr val="FF0000"/>
                </a:solidFill>
                <a:latin typeface="Arial" pitchFamily="34" charset="0"/>
                <a:cs typeface="Arial" pitchFamily="34" charset="0"/>
              </a:rPr>
              <a:t>electrolyte</a:t>
            </a:r>
            <a:r>
              <a:rPr lang="en-TT" sz="2800" dirty="0" smtClean="0">
                <a:solidFill>
                  <a:schemeClr val="tx1"/>
                </a:solidFill>
                <a:latin typeface="Arial" pitchFamily="34" charset="0"/>
                <a:cs typeface="Arial" pitchFamily="34" charset="0"/>
              </a:rPr>
              <a:t> is a mixture of </a:t>
            </a:r>
            <a:r>
              <a:rPr lang="en-TT" sz="2800" dirty="0" smtClean="0">
                <a:solidFill>
                  <a:srgbClr val="FF0000"/>
                </a:solidFill>
                <a:latin typeface="Arial" pitchFamily="34" charset="0"/>
                <a:cs typeface="Arial" pitchFamily="34" charset="0"/>
              </a:rPr>
              <a:t>chromium(III) sulphate</a:t>
            </a:r>
            <a:r>
              <a:rPr lang="en-TT" sz="2800" dirty="0" smtClean="0">
                <a:solidFill>
                  <a:schemeClr val="tx1"/>
                </a:solidFill>
                <a:latin typeface="Arial" pitchFamily="34" charset="0"/>
                <a:cs typeface="Arial" pitchFamily="34" charset="0"/>
              </a:rPr>
              <a:t> and a </a:t>
            </a:r>
            <a:r>
              <a:rPr lang="en-TT" sz="2800" dirty="0" smtClean="0">
                <a:solidFill>
                  <a:srgbClr val="FF0000"/>
                </a:solidFill>
                <a:latin typeface="Arial" pitchFamily="34" charset="0"/>
                <a:cs typeface="Arial" pitchFamily="34" charset="0"/>
              </a:rPr>
              <a:t>wetting agent</a:t>
            </a:r>
            <a:r>
              <a:rPr lang="en-TT" sz="2800" dirty="0" smtClean="0">
                <a:solidFill>
                  <a:schemeClr val="tx1"/>
                </a:solidFill>
                <a:latin typeface="Arial" pitchFamily="34" charset="0"/>
                <a:cs typeface="Arial" pitchFamily="34" charset="0"/>
              </a:rPr>
              <a:t>.</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a:t>
            </a:r>
            <a:r>
              <a:rPr lang="en-TT" sz="2800" dirty="0" smtClean="0">
                <a:solidFill>
                  <a:srgbClr val="FF0000"/>
                </a:solidFill>
                <a:latin typeface="Arial" pitchFamily="34" charset="0"/>
                <a:cs typeface="Arial" pitchFamily="34" charset="0"/>
              </a:rPr>
              <a:t>wetting agent </a:t>
            </a:r>
            <a:r>
              <a:rPr lang="en-TT" sz="2800" dirty="0" smtClean="0">
                <a:solidFill>
                  <a:schemeClr val="tx1"/>
                </a:solidFill>
                <a:latin typeface="Arial" pitchFamily="34" charset="0"/>
                <a:cs typeface="Arial" pitchFamily="34" charset="0"/>
              </a:rPr>
              <a:t>facilitates </a:t>
            </a:r>
            <a:r>
              <a:rPr lang="en-TT" sz="2800" dirty="0" smtClean="0">
                <a:solidFill>
                  <a:srgbClr val="FF0000"/>
                </a:solidFill>
                <a:latin typeface="Arial" pitchFamily="34" charset="0"/>
                <a:cs typeface="Arial" pitchFamily="34" charset="0"/>
              </a:rPr>
              <a:t>optimal bonding </a:t>
            </a:r>
            <a:r>
              <a:rPr lang="en-TT" sz="2800" dirty="0" smtClean="0">
                <a:solidFill>
                  <a:schemeClr val="tx1"/>
                </a:solidFill>
                <a:latin typeface="Arial" pitchFamily="34" charset="0"/>
                <a:cs typeface="Arial" pitchFamily="34" charset="0"/>
              </a:rPr>
              <a:t>of the </a:t>
            </a:r>
            <a:r>
              <a:rPr lang="en-TT" sz="2800" dirty="0" smtClean="0">
                <a:solidFill>
                  <a:srgbClr val="FF0000"/>
                </a:solidFill>
                <a:latin typeface="Arial" pitchFamily="34" charset="0"/>
                <a:cs typeface="Arial" pitchFamily="34" charset="0"/>
              </a:rPr>
              <a:t>chromium</a:t>
            </a:r>
            <a:r>
              <a:rPr lang="en-TT" sz="2800" dirty="0" smtClean="0">
                <a:solidFill>
                  <a:schemeClr val="tx1"/>
                </a:solidFill>
                <a:latin typeface="Arial" pitchFamily="34" charset="0"/>
                <a:cs typeface="Arial" pitchFamily="34" charset="0"/>
              </a:rPr>
              <a:t> to the </a:t>
            </a:r>
            <a:r>
              <a:rPr lang="en-TT" sz="2800" dirty="0" smtClean="0">
                <a:solidFill>
                  <a:srgbClr val="FF0000"/>
                </a:solidFill>
                <a:latin typeface="Arial" pitchFamily="34" charset="0"/>
                <a:cs typeface="Arial" pitchFamily="34" charset="0"/>
              </a:rPr>
              <a:t>steel</a:t>
            </a:r>
            <a:r>
              <a:rPr lang="en-TT" sz="2800" dirty="0" smtClean="0">
                <a:solidFill>
                  <a:schemeClr val="tx1"/>
                </a:solidFill>
                <a:latin typeface="Arial" pitchFamily="34" charset="0"/>
                <a:cs typeface="Arial" pitchFamily="34" charset="0"/>
              </a:rPr>
              <a:t> object, </a:t>
            </a:r>
            <a:r>
              <a:rPr lang="en-TT" sz="2800" dirty="0" smtClean="0">
                <a:solidFill>
                  <a:srgbClr val="FF0000"/>
                </a:solidFill>
                <a:latin typeface="Arial" pitchFamily="34" charset="0"/>
                <a:cs typeface="Arial" pitchFamily="34" charset="0"/>
              </a:rPr>
              <a:t>preventing</a:t>
            </a:r>
            <a:r>
              <a:rPr lang="en-TT" sz="2800" dirty="0" smtClean="0">
                <a:solidFill>
                  <a:schemeClr val="tx1"/>
                </a:solidFill>
                <a:latin typeface="Arial" pitchFamily="34" charset="0"/>
                <a:cs typeface="Arial" pitchFamily="34" charset="0"/>
              </a:rPr>
              <a:t> the chromium layer from </a:t>
            </a:r>
            <a:r>
              <a:rPr lang="en-TT" sz="2800" dirty="0" smtClean="0">
                <a:solidFill>
                  <a:srgbClr val="FF0000"/>
                </a:solidFill>
                <a:latin typeface="Arial" pitchFamily="34" charset="0"/>
                <a:cs typeface="Arial" pitchFamily="34" charset="0"/>
              </a:rPr>
              <a:t>flaking</a:t>
            </a:r>
            <a:r>
              <a:rPr lang="en-TT" sz="2800" dirty="0" smtClean="0">
                <a:solidFill>
                  <a:schemeClr val="tx1"/>
                </a:solidFill>
                <a:latin typeface="Arial" pitchFamily="34" charset="0"/>
                <a:cs typeface="Arial" pitchFamily="34" charset="0"/>
              </a:rPr>
              <a:t> off easily.</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Chromium plating improves the </a:t>
            </a:r>
            <a:r>
              <a:rPr lang="en-TT" sz="2800" dirty="0" smtClean="0">
                <a:solidFill>
                  <a:srgbClr val="FF0000"/>
                </a:solidFill>
                <a:latin typeface="Arial" pitchFamily="34" charset="0"/>
                <a:cs typeface="Arial" pitchFamily="34" charset="0"/>
              </a:rPr>
              <a:t>look</a:t>
            </a:r>
            <a:r>
              <a:rPr lang="en-TT" sz="2800" dirty="0" smtClean="0">
                <a:solidFill>
                  <a:schemeClr val="tx1"/>
                </a:solidFill>
                <a:latin typeface="Arial" pitchFamily="34" charset="0"/>
                <a:cs typeface="Arial" pitchFamily="34" charset="0"/>
              </a:rPr>
              <a:t> and </a:t>
            </a:r>
            <a:r>
              <a:rPr lang="en-TT" sz="2800" dirty="0" smtClean="0">
                <a:solidFill>
                  <a:srgbClr val="FF0000"/>
                </a:solidFill>
                <a:latin typeface="Arial" pitchFamily="34" charset="0"/>
                <a:cs typeface="Arial" pitchFamily="34" charset="0"/>
              </a:rPr>
              <a:t>strength</a:t>
            </a:r>
            <a:r>
              <a:rPr lang="en-TT" sz="2800" dirty="0" smtClean="0">
                <a:solidFill>
                  <a:schemeClr val="tx1"/>
                </a:solidFill>
                <a:latin typeface="Arial" pitchFamily="34" charset="0"/>
                <a:cs typeface="Arial" pitchFamily="34" charset="0"/>
              </a:rPr>
              <a:t> of the steel object as well as </a:t>
            </a:r>
            <a:r>
              <a:rPr lang="en-TT" sz="2800" dirty="0" smtClean="0">
                <a:solidFill>
                  <a:srgbClr val="FF0000"/>
                </a:solidFill>
                <a:latin typeface="Arial" pitchFamily="34" charset="0"/>
                <a:cs typeface="Arial" pitchFamily="34" charset="0"/>
              </a:rPr>
              <a:t>protecting</a:t>
            </a:r>
            <a:r>
              <a:rPr lang="en-TT" sz="2800" dirty="0" smtClean="0">
                <a:solidFill>
                  <a:schemeClr val="tx1"/>
                </a:solidFill>
                <a:latin typeface="Arial" pitchFamily="34" charset="0"/>
                <a:cs typeface="Arial" pitchFamily="34" charset="0"/>
              </a:rPr>
              <a:t> the steel layer from </a:t>
            </a:r>
            <a:r>
              <a:rPr lang="en-TT" sz="2800" dirty="0" smtClean="0">
                <a:solidFill>
                  <a:srgbClr val="FF0000"/>
                </a:solidFill>
                <a:latin typeface="Arial" pitchFamily="34" charset="0"/>
                <a:cs typeface="Arial" pitchFamily="34" charset="0"/>
              </a:rPr>
              <a:t>corrosion</a:t>
            </a:r>
            <a:r>
              <a:rPr lang="en-TT" sz="2800" dirty="0" smtClean="0">
                <a:solidFill>
                  <a:schemeClr val="tx1"/>
                </a:solidFill>
                <a:latin typeface="Arial" pitchFamily="34" charset="0"/>
                <a:cs typeface="Arial" pitchFamily="34" charset="0"/>
              </a:rPr>
              <a:t>.</a:t>
            </a:r>
            <a:endParaRPr lang="en-TT"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9200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824" y="116632"/>
            <a:ext cx="7772400" cy="938535"/>
          </a:xfrm>
        </p:spPr>
        <p:txBody>
          <a:bodyPr>
            <a:normAutofit fontScale="90000"/>
          </a:bodyPr>
          <a:lstStyle/>
          <a:p>
            <a:r>
              <a:rPr lang="en-TT" b="1" dirty="0" smtClean="0">
                <a:ln w="12700">
                  <a:solidFill>
                    <a:sysClr val="windowText" lastClr="000000"/>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rPr>
              <a:t>Preferential Discharge of Ions</a:t>
            </a:r>
            <a:endParaRPr lang="en-TT" b="1" dirty="0">
              <a:ln w="12700">
                <a:solidFill>
                  <a:sysClr val="windowText" lastClr="000000"/>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323528" y="908720"/>
            <a:ext cx="8568952" cy="5688632"/>
          </a:xfrm>
        </p:spPr>
        <p:txBody>
          <a:bodyPr>
            <a:normAutofit/>
          </a:bodyPr>
          <a:lstStyle/>
          <a:p>
            <a:pPr lvl="0" algn="l"/>
            <a:r>
              <a:rPr lang="en-TT" sz="2800" dirty="0">
                <a:solidFill>
                  <a:prstClr val="black"/>
                </a:solidFill>
                <a:latin typeface="Arial" pitchFamily="34" charset="0"/>
                <a:cs typeface="Arial" pitchFamily="34" charset="0"/>
              </a:rPr>
              <a:t>In the electrolysis of compounds which contain more than one type of anion or </a:t>
            </a:r>
            <a:r>
              <a:rPr lang="en-TT" sz="2800" dirty="0" err="1">
                <a:solidFill>
                  <a:prstClr val="black"/>
                </a:solidFill>
                <a:latin typeface="Arial" pitchFamily="34" charset="0"/>
                <a:cs typeface="Arial" pitchFamily="34" charset="0"/>
              </a:rPr>
              <a:t>cation</a:t>
            </a:r>
            <a:r>
              <a:rPr lang="en-TT" sz="2800" dirty="0">
                <a:solidFill>
                  <a:prstClr val="black"/>
                </a:solidFill>
                <a:latin typeface="Arial" pitchFamily="34" charset="0"/>
                <a:cs typeface="Arial" pitchFamily="34" charset="0"/>
              </a:rPr>
              <a:t>, one type of ion will be discharged in preference to the other. This is known as </a:t>
            </a:r>
            <a:r>
              <a:rPr lang="en-TT" sz="2800" dirty="0">
                <a:solidFill>
                  <a:srgbClr val="FF0000"/>
                </a:solidFill>
                <a:latin typeface="Arial" pitchFamily="34" charset="0"/>
                <a:cs typeface="Arial" pitchFamily="34" charset="0"/>
              </a:rPr>
              <a:t>preferential discharge of ions</a:t>
            </a:r>
            <a:r>
              <a:rPr lang="en-TT" sz="2800" dirty="0">
                <a:solidFill>
                  <a:prstClr val="black"/>
                </a:solidFill>
                <a:latin typeface="Arial" pitchFamily="34" charset="0"/>
                <a:cs typeface="Arial" pitchFamily="34" charset="0"/>
              </a:rPr>
              <a:t>.</a:t>
            </a:r>
          </a:p>
          <a:p>
            <a:endParaRPr lang="en-TT"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2924944"/>
            <a:ext cx="6048672" cy="3744416"/>
          </a:xfrm>
          <a:prstGeom prst="rect">
            <a:avLst/>
          </a:prstGeom>
        </p:spPr>
      </p:pic>
    </p:spTree>
    <p:extLst>
      <p:ext uri="{BB962C8B-B14F-4D97-AF65-F5344CB8AC3E}">
        <p14:creationId xmlns:p14="http://schemas.microsoft.com/office/powerpoint/2010/main" val="7692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16632"/>
            <a:ext cx="7772400" cy="938535"/>
          </a:xfrm>
        </p:spPr>
        <p:txBody>
          <a:bodyPr/>
          <a:lstStyle/>
          <a:p>
            <a:r>
              <a:rPr lang="en-TT" b="1" dirty="0">
                <a:ln w="12700">
                  <a:solidFill>
                    <a:sysClr val="windowText" lastClr="000000"/>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rPr>
              <a:t>Chromium Plating</a:t>
            </a:r>
            <a:endParaRPr lang="en-TT" dirty="0"/>
          </a:p>
        </p:txBody>
      </p:sp>
      <p:sp>
        <p:nvSpPr>
          <p:cNvPr id="3" name="Subtitle 2"/>
          <p:cNvSpPr>
            <a:spLocks noGrp="1"/>
          </p:cNvSpPr>
          <p:nvPr>
            <p:ph type="subTitle" idx="1"/>
          </p:nvPr>
        </p:nvSpPr>
        <p:spPr>
          <a:xfrm>
            <a:off x="323528" y="908720"/>
            <a:ext cx="8496944" cy="5688632"/>
          </a:xfrm>
        </p:spPr>
        <p:txBody>
          <a:bodyPr>
            <a:normAutofit/>
          </a:bodyPr>
          <a:lstStyle/>
          <a:p>
            <a:pPr algn="l"/>
            <a:r>
              <a:rPr lang="en-TT" sz="2800" dirty="0" smtClean="0">
                <a:solidFill>
                  <a:schemeClr val="tx1"/>
                </a:solidFill>
                <a:latin typeface="Arial" pitchFamily="34" charset="0"/>
                <a:cs typeface="Arial" pitchFamily="34" charset="0"/>
              </a:rPr>
              <a:t>The reaction at the anode is:</a:t>
            </a:r>
          </a:p>
          <a:p>
            <a:pPr algn="l"/>
            <a:r>
              <a:rPr lang="en-TT" sz="2800" dirty="0" smtClean="0">
                <a:solidFill>
                  <a:schemeClr val="tx1"/>
                </a:solidFill>
                <a:latin typeface="Arial" pitchFamily="34" charset="0"/>
                <a:cs typeface="Arial" pitchFamily="34" charset="0"/>
              </a:rPr>
              <a:t>Cr</a:t>
            </a:r>
            <a:r>
              <a:rPr lang="en-TT" sz="2800" baseline="-25000" dirty="0" smtClean="0">
                <a:solidFill>
                  <a:schemeClr val="tx1"/>
                </a:solidFill>
                <a:latin typeface="Arial" pitchFamily="34" charset="0"/>
                <a:cs typeface="Arial" pitchFamily="34" charset="0"/>
              </a:rPr>
              <a:t>(s) </a:t>
            </a:r>
            <a:r>
              <a:rPr lang="en-TT" sz="2800" dirty="0" smtClean="0">
                <a:solidFill>
                  <a:schemeClr val="tx1"/>
                </a:solidFill>
                <a:latin typeface="Symbol"/>
              </a:rPr>
              <a:t>® </a:t>
            </a:r>
            <a:r>
              <a:rPr lang="en-TT" sz="2800" dirty="0" smtClean="0">
                <a:solidFill>
                  <a:schemeClr val="tx1"/>
                </a:solidFill>
                <a:latin typeface="Arial" pitchFamily="34" charset="0"/>
                <a:cs typeface="Arial" pitchFamily="34" charset="0"/>
              </a:rPr>
              <a:t>Cr</a:t>
            </a:r>
            <a:r>
              <a:rPr lang="en-TT" sz="2800" baseline="30000" dirty="0" smtClean="0">
                <a:solidFill>
                  <a:schemeClr val="tx1"/>
                </a:solidFill>
                <a:latin typeface="Arial" pitchFamily="34" charset="0"/>
                <a:cs typeface="Arial" pitchFamily="34" charset="0"/>
              </a:rPr>
              <a:t>3+</a:t>
            </a:r>
            <a:r>
              <a:rPr lang="en-TT" sz="2800" baseline="-25000" dirty="0" smtClean="0">
                <a:solidFill>
                  <a:schemeClr val="tx1"/>
                </a:solidFill>
                <a:latin typeface="Arial" pitchFamily="34" charset="0"/>
                <a:cs typeface="Arial" pitchFamily="34" charset="0"/>
              </a:rPr>
              <a:t>(</a:t>
            </a:r>
            <a:r>
              <a:rPr lang="en-TT" sz="2800" baseline="-25000" dirty="0" err="1" smtClean="0">
                <a:solidFill>
                  <a:schemeClr val="tx1"/>
                </a:solidFill>
                <a:latin typeface="Arial" pitchFamily="34" charset="0"/>
                <a:cs typeface="Arial" pitchFamily="34" charset="0"/>
              </a:rPr>
              <a:t>aq</a:t>
            </a:r>
            <a:r>
              <a:rPr lang="en-TT" sz="2800" baseline="-25000" dirty="0" smtClean="0">
                <a:solidFill>
                  <a:schemeClr val="tx1"/>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+ 3e</a:t>
            </a:r>
            <a:r>
              <a:rPr lang="en-TT" sz="3600" baseline="30000" dirty="0" smtClean="0">
                <a:solidFill>
                  <a:schemeClr val="tx1"/>
                </a:solidFill>
                <a:latin typeface="Arial" pitchFamily="34" charset="0"/>
                <a:cs typeface="Arial" pitchFamily="34" charset="0"/>
              </a:rPr>
              <a:t>-</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reaction at the cathode is:</a:t>
            </a:r>
          </a:p>
          <a:p>
            <a:pPr algn="l"/>
            <a:r>
              <a:rPr lang="en-TT" sz="2800" dirty="0" smtClean="0">
                <a:solidFill>
                  <a:schemeClr val="tx1"/>
                </a:solidFill>
                <a:latin typeface="Arial" pitchFamily="34" charset="0"/>
                <a:cs typeface="Arial" pitchFamily="34" charset="0"/>
              </a:rPr>
              <a:t>Cr</a:t>
            </a:r>
            <a:r>
              <a:rPr lang="en-TT" sz="2800" baseline="30000" dirty="0" smtClean="0">
                <a:solidFill>
                  <a:schemeClr val="tx1"/>
                </a:solidFill>
                <a:latin typeface="Arial" pitchFamily="34" charset="0"/>
                <a:cs typeface="Arial" pitchFamily="34" charset="0"/>
              </a:rPr>
              <a:t>3+</a:t>
            </a:r>
            <a:r>
              <a:rPr lang="en-TT" sz="2800" baseline="-25000" dirty="0" smtClean="0">
                <a:solidFill>
                  <a:schemeClr val="tx1"/>
                </a:solidFill>
                <a:latin typeface="Arial" pitchFamily="34" charset="0"/>
                <a:cs typeface="Arial" pitchFamily="34" charset="0"/>
              </a:rPr>
              <a:t>(</a:t>
            </a:r>
            <a:r>
              <a:rPr lang="en-TT" sz="2800" baseline="-25000" dirty="0" err="1" smtClean="0">
                <a:solidFill>
                  <a:schemeClr val="tx1"/>
                </a:solidFill>
                <a:latin typeface="Arial" pitchFamily="34" charset="0"/>
                <a:cs typeface="Arial" pitchFamily="34" charset="0"/>
              </a:rPr>
              <a:t>aq</a:t>
            </a:r>
            <a:r>
              <a:rPr lang="en-TT" sz="2800" baseline="-25000" dirty="0" smtClean="0">
                <a:solidFill>
                  <a:schemeClr val="tx1"/>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+ 3e</a:t>
            </a:r>
            <a:r>
              <a:rPr lang="en-TT" sz="3600" baseline="30000" dirty="0" smtClean="0">
                <a:solidFill>
                  <a:schemeClr val="tx1"/>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 </a:t>
            </a:r>
            <a:r>
              <a:rPr lang="en-TT" sz="2800" dirty="0" smtClean="0">
                <a:solidFill>
                  <a:schemeClr val="tx1"/>
                </a:solidFill>
                <a:latin typeface="Symbol"/>
              </a:rPr>
              <a:t>® </a:t>
            </a:r>
            <a:r>
              <a:rPr lang="en-TT" sz="2800" dirty="0" smtClean="0">
                <a:solidFill>
                  <a:schemeClr val="tx1"/>
                </a:solidFill>
                <a:latin typeface="Arial" pitchFamily="34" charset="0"/>
                <a:cs typeface="Arial" pitchFamily="34" charset="0"/>
              </a:rPr>
              <a:t>Cr</a:t>
            </a:r>
            <a:r>
              <a:rPr lang="en-TT" sz="2800" baseline="-25000" dirty="0" smtClean="0">
                <a:solidFill>
                  <a:schemeClr val="tx1"/>
                </a:solidFill>
                <a:latin typeface="Arial" pitchFamily="34" charset="0"/>
                <a:cs typeface="Arial" pitchFamily="34" charset="0"/>
              </a:rPr>
              <a:t>(s)</a:t>
            </a:r>
            <a:endParaRPr lang="en-TT" sz="2800" baseline="-25000" dirty="0">
              <a:solidFill>
                <a:schemeClr val="tx1"/>
              </a:solidFill>
              <a:latin typeface="Arial" pitchFamily="34" charset="0"/>
              <a:cs typeface="Arial"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3573016"/>
            <a:ext cx="6192688" cy="3024336"/>
          </a:xfrm>
          <a:prstGeom prst="rect">
            <a:avLst/>
          </a:prstGeom>
        </p:spPr>
      </p:pic>
    </p:spTree>
    <p:extLst>
      <p:ext uri="{BB962C8B-B14F-4D97-AF65-F5344CB8AC3E}">
        <p14:creationId xmlns:p14="http://schemas.microsoft.com/office/powerpoint/2010/main" val="12174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928992" cy="1152128"/>
          </a:xfrm>
        </p:spPr>
        <p:txBody>
          <a:bodyPr>
            <a:normAutofit/>
          </a:bodyPr>
          <a:lstStyle/>
          <a:p>
            <a:r>
              <a:rPr lang="en-TT" sz="3200" b="1" dirty="0" smtClean="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rPr>
              <a:t>Factors which influence the preferential discharge of ions</a:t>
            </a:r>
            <a:endParaRPr lang="en-TT" sz="3200" b="1" dirty="0">
              <a:ln w="12700">
                <a:solidFill>
                  <a:sysClr val="windowText" lastClr="000000"/>
                </a:solidFill>
                <a:prstDash val="solid"/>
              </a:ln>
              <a:solidFill>
                <a:srgbClr val="7030A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3" name="Subtitle 2"/>
          <p:cNvSpPr>
            <a:spLocks noGrp="1"/>
          </p:cNvSpPr>
          <p:nvPr>
            <p:ph type="subTitle" idx="1"/>
          </p:nvPr>
        </p:nvSpPr>
        <p:spPr>
          <a:xfrm>
            <a:off x="323528" y="1268760"/>
            <a:ext cx="8568952" cy="5400600"/>
          </a:xfrm>
        </p:spPr>
        <p:txBody>
          <a:bodyPr>
            <a:normAutofit lnSpcReduction="10000"/>
          </a:bodyPr>
          <a:lstStyle/>
          <a:p>
            <a:pPr algn="l"/>
            <a:r>
              <a:rPr lang="en-TT" sz="2800" b="1" dirty="0" smtClean="0">
                <a:solidFill>
                  <a:schemeClr val="tx1"/>
                </a:solidFill>
                <a:latin typeface="Arial" pitchFamily="34" charset="0"/>
                <a:cs typeface="Arial" pitchFamily="34" charset="0"/>
              </a:rPr>
              <a:t>1. The </a:t>
            </a:r>
            <a:r>
              <a:rPr lang="en-TT" sz="2800" b="1" dirty="0" smtClean="0">
                <a:solidFill>
                  <a:srgbClr val="FF0000"/>
                </a:solidFill>
                <a:latin typeface="Arial" pitchFamily="34" charset="0"/>
                <a:cs typeface="Arial" pitchFamily="34" charset="0"/>
              </a:rPr>
              <a:t>position</a:t>
            </a:r>
            <a:r>
              <a:rPr lang="en-TT" sz="2800" b="1" dirty="0" smtClean="0">
                <a:solidFill>
                  <a:schemeClr val="tx1"/>
                </a:solidFill>
                <a:latin typeface="Arial" pitchFamily="34" charset="0"/>
                <a:cs typeface="Arial" pitchFamily="34" charset="0"/>
              </a:rPr>
              <a:t> of the ion in the electrochemical series.</a:t>
            </a:r>
          </a:p>
          <a:p>
            <a:pPr marL="514350" indent="-514350" algn="l">
              <a:buAutoNum type="arabicPeriod"/>
            </a:pPr>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ions that are </a:t>
            </a:r>
            <a:r>
              <a:rPr lang="en-TT" sz="2800" dirty="0" smtClean="0">
                <a:solidFill>
                  <a:srgbClr val="FF0000"/>
                </a:solidFill>
                <a:latin typeface="Arial" pitchFamily="34" charset="0"/>
                <a:cs typeface="Arial" pitchFamily="34" charset="0"/>
              </a:rPr>
              <a:t>lower</a:t>
            </a:r>
            <a:r>
              <a:rPr lang="en-TT" sz="2800" dirty="0" smtClean="0">
                <a:solidFill>
                  <a:schemeClr val="tx1"/>
                </a:solidFill>
                <a:latin typeface="Arial" pitchFamily="34" charset="0"/>
                <a:cs typeface="Arial" pitchFamily="34" charset="0"/>
              </a:rPr>
              <a:t> in the electrochemical series get discharged in preference to the ones above them. This is true for both the </a:t>
            </a:r>
            <a:r>
              <a:rPr lang="en-TT" sz="2800" dirty="0" err="1" smtClean="0">
                <a:solidFill>
                  <a:schemeClr val="tx1"/>
                </a:solidFill>
                <a:latin typeface="Arial" pitchFamily="34" charset="0"/>
                <a:cs typeface="Arial" pitchFamily="34" charset="0"/>
              </a:rPr>
              <a:t>cations</a:t>
            </a:r>
            <a:r>
              <a:rPr lang="en-TT" sz="2800" dirty="0" smtClean="0">
                <a:solidFill>
                  <a:schemeClr val="tx1"/>
                </a:solidFill>
                <a:latin typeface="Arial" pitchFamily="34" charset="0"/>
                <a:cs typeface="Arial" pitchFamily="34" charset="0"/>
              </a:rPr>
              <a:t> and the anions.</a:t>
            </a:r>
          </a:p>
          <a:p>
            <a:pPr algn="l"/>
            <a:endParaRPr lang="en-TT" sz="2800" dirty="0" smtClean="0">
              <a:solidFill>
                <a:schemeClr val="tx1"/>
              </a:solidFill>
              <a:latin typeface="Arial" pitchFamily="34" charset="0"/>
              <a:cs typeface="Arial" pitchFamily="34" charset="0"/>
            </a:endParaRPr>
          </a:p>
          <a:p>
            <a:pPr algn="l"/>
            <a:r>
              <a:rPr lang="en-TT" sz="2800" u="sng" dirty="0" smtClean="0">
                <a:solidFill>
                  <a:schemeClr val="tx1"/>
                </a:solidFill>
                <a:latin typeface="Arial" pitchFamily="34" charset="0"/>
                <a:cs typeface="Arial" pitchFamily="34" charset="0"/>
              </a:rPr>
              <a:t>Example:</a:t>
            </a:r>
            <a:r>
              <a:rPr lang="en-TT" sz="2800" dirty="0" smtClean="0">
                <a:solidFill>
                  <a:schemeClr val="tx1"/>
                </a:solidFill>
                <a:latin typeface="Arial" pitchFamily="34" charset="0"/>
                <a:cs typeface="Arial" pitchFamily="34" charset="0"/>
              </a:rPr>
              <a:t> If a solution contains Cu</a:t>
            </a:r>
            <a:r>
              <a:rPr lang="en-TT" sz="2800" baseline="30000" dirty="0" smtClean="0">
                <a:solidFill>
                  <a:schemeClr val="tx1"/>
                </a:solidFill>
                <a:latin typeface="Arial" pitchFamily="34" charset="0"/>
                <a:cs typeface="Arial" pitchFamily="34" charset="0"/>
              </a:rPr>
              <a:t>2+ </a:t>
            </a:r>
            <a:r>
              <a:rPr lang="en-TT" sz="2800" dirty="0" smtClean="0">
                <a:solidFill>
                  <a:schemeClr val="tx1"/>
                </a:solidFill>
                <a:latin typeface="Arial" pitchFamily="34" charset="0"/>
                <a:cs typeface="Arial" pitchFamily="34" charset="0"/>
              </a:rPr>
              <a:t>ions these will be discharged in preference to H</a:t>
            </a:r>
            <a:r>
              <a:rPr lang="en-TT" sz="2800" baseline="30000" dirty="0" smtClean="0">
                <a:solidFill>
                  <a:schemeClr val="tx1"/>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 ions. But if a solution contains Na</a:t>
            </a:r>
            <a:r>
              <a:rPr lang="en-TT" sz="2800" baseline="30000" dirty="0" smtClean="0">
                <a:solidFill>
                  <a:schemeClr val="tx1"/>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 the H</a:t>
            </a:r>
            <a:r>
              <a:rPr lang="en-TT" sz="2800" baseline="30000" dirty="0" smtClean="0">
                <a:solidFill>
                  <a:schemeClr val="tx1"/>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 ions will be discharged in preference to the Na</a:t>
            </a:r>
            <a:r>
              <a:rPr lang="en-TT" sz="2800" baseline="30000" dirty="0" smtClean="0">
                <a:solidFill>
                  <a:schemeClr val="tx1"/>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 ions.</a:t>
            </a:r>
            <a:endParaRPr lang="en-TT"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77118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8640960" cy="6408712"/>
          </a:xfrm>
        </p:spPr>
        <p:txBody>
          <a:bodyPr>
            <a:normAutofit/>
          </a:bodyPr>
          <a:lstStyle/>
          <a:p>
            <a:pPr algn="l"/>
            <a:r>
              <a:rPr lang="en-TT" sz="2800" b="1" dirty="0" smtClean="0">
                <a:solidFill>
                  <a:schemeClr val="tx1"/>
                </a:solidFill>
                <a:latin typeface="Arial" pitchFamily="34" charset="0"/>
                <a:cs typeface="Arial" pitchFamily="34" charset="0"/>
              </a:rPr>
              <a:t>2. The </a:t>
            </a:r>
            <a:r>
              <a:rPr lang="en-TT" sz="2800" b="1" dirty="0" smtClean="0">
                <a:solidFill>
                  <a:srgbClr val="FF0000"/>
                </a:solidFill>
                <a:latin typeface="Arial" pitchFamily="34" charset="0"/>
                <a:cs typeface="Arial" pitchFamily="34" charset="0"/>
              </a:rPr>
              <a:t>concentration</a:t>
            </a:r>
            <a:r>
              <a:rPr lang="en-TT" sz="2800" b="1" dirty="0" smtClean="0">
                <a:solidFill>
                  <a:schemeClr val="tx1"/>
                </a:solidFill>
                <a:latin typeface="Arial" pitchFamily="34" charset="0"/>
                <a:cs typeface="Arial" pitchFamily="34" charset="0"/>
              </a:rPr>
              <a:t> of the aqueous solution.</a:t>
            </a:r>
          </a:p>
          <a:p>
            <a:pPr algn="l"/>
            <a:endParaRPr lang="en-TT" sz="2800" b="1"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a:t>
            </a:r>
            <a:r>
              <a:rPr lang="en-TT" sz="2800" dirty="0" smtClean="0">
                <a:solidFill>
                  <a:srgbClr val="FF0000"/>
                </a:solidFill>
                <a:latin typeface="Arial" pitchFamily="34" charset="0"/>
                <a:cs typeface="Arial" pitchFamily="34" charset="0"/>
              </a:rPr>
              <a:t>concentration</a:t>
            </a:r>
            <a:r>
              <a:rPr lang="en-TT" sz="2800" dirty="0" smtClean="0">
                <a:solidFill>
                  <a:schemeClr val="tx1"/>
                </a:solidFill>
                <a:latin typeface="Arial" pitchFamily="34" charset="0"/>
                <a:cs typeface="Arial" pitchFamily="34" charset="0"/>
              </a:rPr>
              <a:t> of the solution has an impact on which ions are preferentially discharged. </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There is a tendency to promote the discharge of the </a:t>
            </a:r>
            <a:r>
              <a:rPr lang="en-TT" sz="2800" dirty="0" smtClean="0">
                <a:solidFill>
                  <a:srgbClr val="FF0000"/>
                </a:solidFill>
                <a:latin typeface="Arial" pitchFamily="34" charset="0"/>
                <a:cs typeface="Arial" pitchFamily="34" charset="0"/>
              </a:rPr>
              <a:t>most concentrated </a:t>
            </a:r>
            <a:r>
              <a:rPr lang="en-TT" sz="2800" dirty="0" smtClean="0">
                <a:solidFill>
                  <a:schemeClr val="tx1"/>
                </a:solidFill>
                <a:latin typeface="Arial" pitchFamily="34" charset="0"/>
                <a:cs typeface="Arial" pitchFamily="34" charset="0"/>
              </a:rPr>
              <a:t>ion present. </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This rule of concentration really only applies when comparing the </a:t>
            </a:r>
            <a:r>
              <a:rPr lang="en-TT" sz="2800" dirty="0" smtClean="0">
                <a:solidFill>
                  <a:srgbClr val="FF0000"/>
                </a:solidFill>
                <a:latin typeface="Arial" pitchFamily="34" charset="0"/>
                <a:cs typeface="Arial" pitchFamily="34" charset="0"/>
              </a:rPr>
              <a:t>anions</a:t>
            </a:r>
            <a:r>
              <a:rPr lang="en-TT" sz="2800" dirty="0" smtClean="0">
                <a:solidFill>
                  <a:schemeClr val="tx1"/>
                </a:solidFill>
                <a:latin typeface="Arial" pitchFamily="34" charset="0"/>
                <a:cs typeface="Arial" pitchFamily="34" charset="0"/>
              </a:rPr>
              <a:t>, especially in solutions containing halide ions (</a:t>
            </a:r>
            <a:r>
              <a:rPr lang="en-TT" sz="2800" dirty="0" err="1" smtClean="0">
                <a:solidFill>
                  <a:srgbClr val="FF0000"/>
                </a:solidFill>
                <a:latin typeface="Arial" pitchFamily="34" charset="0"/>
                <a:cs typeface="Arial" pitchFamily="34" charset="0"/>
              </a:rPr>
              <a:t>Cl</a:t>
            </a:r>
            <a:r>
              <a:rPr lang="en-TT" sz="3600" baseline="30000" dirty="0" smtClean="0">
                <a:solidFill>
                  <a:srgbClr val="FF0000"/>
                </a:solidFill>
                <a:latin typeface="Arial" pitchFamily="34" charset="0"/>
                <a:cs typeface="Arial" pitchFamily="34" charset="0"/>
              </a:rPr>
              <a:t>-</a:t>
            </a:r>
            <a:r>
              <a:rPr lang="en-TT" sz="2800" dirty="0" smtClean="0">
                <a:solidFill>
                  <a:srgbClr val="FF0000"/>
                </a:solidFill>
                <a:latin typeface="Arial" pitchFamily="34" charset="0"/>
                <a:cs typeface="Arial" pitchFamily="34" charset="0"/>
              </a:rPr>
              <a:t>, Br</a:t>
            </a:r>
            <a:r>
              <a:rPr lang="en-TT" sz="3600" baseline="30000" dirty="0" smtClean="0">
                <a:solidFill>
                  <a:srgbClr val="FF0000"/>
                </a:solidFill>
                <a:latin typeface="Arial" pitchFamily="34" charset="0"/>
                <a:cs typeface="Arial" pitchFamily="34" charset="0"/>
              </a:rPr>
              <a:t>-</a:t>
            </a:r>
            <a:r>
              <a:rPr lang="en-TT" sz="2800" dirty="0" smtClean="0">
                <a:solidFill>
                  <a:srgbClr val="FF0000"/>
                </a:solidFill>
                <a:latin typeface="Arial" pitchFamily="34" charset="0"/>
                <a:cs typeface="Arial" pitchFamily="34" charset="0"/>
              </a:rPr>
              <a:t>, I</a:t>
            </a:r>
            <a:r>
              <a:rPr lang="en-TT" sz="3600" baseline="30000" dirty="0" smtClean="0">
                <a:solidFill>
                  <a:srgbClr val="FF0000"/>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 and does not usually apply to the </a:t>
            </a:r>
            <a:r>
              <a:rPr lang="en-TT" sz="2800" dirty="0" err="1" smtClean="0">
                <a:solidFill>
                  <a:schemeClr val="tx1"/>
                </a:solidFill>
                <a:latin typeface="Arial" pitchFamily="34" charset="0"/>
                <a:cs typeface="Arial" pitchFamily="34" charset="0"/>
              </a:rPr>
              <a:t>cations</a:t>
            </a:r>
            <a:r>
              <a:rPr lang="en-TT" sz="2800" dirty="0" smtClean="0">
                <a:solidFill>
                  <a:schemeClr val="tx1"/>
                </a:solidFill>
                <a:latin typeface="Arial" pitchFamily="34" charset="0"/>
                <a:cs typeface="Arial" pitchFamily="34" charset="0"/>
              </a:rPr>
              <a:t>.</a:t>
            </a:r>
            <a:endParaRPr lang="en-TT"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11108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8640"/>
            <a:ext cx="8640960" cy="6408712"/>
          </a:xfrm>
        </p:spPr>
        <p:txBody>
          <a:bodyPr>
            <a:normAutofit lnSpcReduction="10000"/>
          </a:bodyPr>
          <a:lstStyle/>
          <a:p>
            <a:pPr algn="l"/>
            <a:r>
              <a:rPr lang="en-TT" sz="2800" b="1" dirty="0" smtClean="0">
                <a:solidFill>
                  <a:schemeClr val="tx1"/>
                </a:solidFill>
                <a:latin typeface="Arial" pitchFamily="34" charset="0"/>
                <a:cs typeface="Arial" pitchFamily="34" charset="0"/>
              </a:rPr>
              <a:t>3. The </a:t>
            </a:r>
            <a:r>
              <a:rPr lang="en-TT" sz="2800" b="1" dirty="0" smtClean="0">
                <a:solidFill>
                  <a:srgbClr val="FF0000"/>
                </a:solidFill>
                <a:latin typeface="Arial" pitchFamily="34" charset="0"/>
                <a:cs typeface="Arial" pitchFamily="34" charset="0"/>
              </a:rPr>
              <a:t>nature</a:t>
            </a:r>
            <a:r>
              <a:rPr lang="en-TT" sz="2800" b="1" dirty="0" smtClean="0">
                <a:solidFill>
                  <a:schemeClr val="tx1"/>
                </a:solidFill>
                <a:latin typeface="Arial" pitchFamily="34" charset="0"/>
                <a:cs typeface="Arial" pitchFamily="34" charset="0"/>
              </a:rPr>
              <a:t> of the electrodes: </a:t>
            </a:r>
            <a:r>
              <a:rPr lang="en-TT" sz="2800" b="1" dirty="0" smtClean="0">
                <a:solidFill>
                  <a:srgbClr val="FF0000"/>
                </a:solidFill>
                <a:latin typeface="Arial" pitchFamily="34" charset="0"/>
                <a:cs typeface="Arial" pitchFamily="34" charset="0"/>
              </a:rPr>
              <a:t>active</a:t>
            </a:r>
            <a:r>
              <a:rPr lang="en-TT" sz="2800" b="1" dirty="0" smtClean="0">
                <a:solidFill>
                  <a:schemeClr val="tx1"/>
                </a:solidFill>
                <a:latin typeface="Arial" pitchFamily="34" charset="0"/>
                <a:cs typeface="Arial" pitchFamily="34" charset="0"/>
              </a:rPr>
              <a:t> and </a:t>
            </a:r>
            <a:r>
              <a:rPr lang="en-TT" sz="2800" b="1" dirty="0" smtClean="0">
                <a:solidFill>
                  <a:srgbClr val="FF0000"/>
                </a:solidFill>
                <a:latin typeface="Arial" pitchFamily="34" charset="0"/>
                <a:cs typeface="Arial" pitchFamily="34" charset="0"/>
              </a:rPr>
              <a:t>inert </a:t>
            </a:r>
            <a:r>
              <a:rPr lang="en-TT" sz="2800" b="1" dirty="0" smtClean="0">
                <a:solidFill>
                  <a:schemeClr val="tx1"/>
                </a:solidFill>
                <a:latin typeface="Arial" pitchFamily="34" charset="0"/>
                <a:cs typeface="Arial" pitchFamily="34" charset="0"/>
              </a:rPr>
              <a:t>electrodes.</a:t>
            </a:r>
          </a:p>
          <a:p>
            <a:pPr algn="l"/>
            <a:endParaRPr lang="en-TT" sz="2800" b="1"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a:t>
            </a:r>
            <a:r>
              <a:rPr lang="en-TT" sz="2800" dirty="0" smtClean="0">
                <a:solidFill>
                  <a:srgbClr val="FF0000"/>
                </a:solidFill>
                <a:latin typeface="Arial" pitchFamily="34" charset="0"/>
                <a:cs typeface="Arial" pitchFamily="34" charset="0"/>
              </a:rPr>
              <a:t>type of electrodes </a:t>
            </a:r>
            <a:r>
              <a:rPr lang="en-TT" sz="2800" dirty="0" smtClean="0">
                <a:solidFill>
                  <a:schemeClr val="tx1"/>
                </a:solidFill>
                <a:latin typeface="Arial" pitchFamily="34" charset="0"/>
                <a:cs typeface="Arial" pitchFamily="34" charset="0"/>
              </a:rPr>
              <a:t>chosen for the electrolysis also affects the reactions occurring at the electrodes, especially the anode. </a:t>
            </a:r>
          </a:p>
          <a:p>
            <a:pPr algn="l"/>
            <a:endParaRPr lang="en-TT" sz="2800" dirty="0" smtClean="0">
              <a:solidFill>
                <a:schemeClr val="tx1"/>
              </a:solidFill>
              <a:latin typeface="Arial" pitchFamily="34" charset="0"/>
              <a:cs typeface="Arial" pitchFamily="34" charset="0"/>
            </a:endParaRPr>
          </a:p>
          <a:p>
            <a:pPr algn="l"/>
            <a:r>
              <a:rPr lang="en-TT" sz="2800" dirty="0" smtClean="0">
                <a:solidFill>
                  <a:srgbClr val="FF0000"/>
                </a:solidFill>
                <a:latin typeface="Arial" pitchFamily="34" charset="0"/>
                <a:cs typeface="Arial" pitchFamily="34" charset="0"/>
              </a:rPr>
              <a:t>Inert </a:t>
            </a:r>
            <a:r>
              <a:rPr lang="en-TT" sz="2800" dirty="0" smtClean="0">
                <a:solidFill>
                  <a:schemeClr val="tx1"/>
                </a:solidFill>
                <a:latin typeface="Arial" pitchFamily="34" charset="0"/>
                <a:cs typeface="Arial" pitchFamily="34" charset="0"/>
              </a:rPr>
              <a:t>and </a:t>
            </a:r>
            <a:r>
              <a:rPr lang="en-TT" sz="2800" dirty="0" smtClean="0">
                <a:solidFill>
                  <a:srgbClr val="FF0000"/>
                </a:solidFill>
                <a:latin typeface="Arial" pitchFamily="34" charset="0"/>
                <a:cs typeface="Arial" pitchFamily="34" charset="0"/>
              </a:rPr>
              <a:t>active</a:t>
            </a:r>
            <a:r>
              <a:rPr lang="en-TT" sz="2800" dirty="0" smtClean="0">
                <a:solidFill>
                  <a:schemeClr val="tx1"/>
                </a:solidFill>
                <a:latin typeface="Arial" pitchFamily="34" charset="0"/>
                <a:cs typeface="Arial" pitchFamily="34" charset="0"/>
              </a:rPr>
              <a:t> electrodes can be distinguished by the fact that </a:t>
            </a:r>
            <a:r>
              <a:rPr lang="en-TT" sz="2800" dirty="0" smtClean="0">
                <a:solidFill>
                  <a:srgbClr val="FF0000"/>
                </a:solidFill>
                <a:latin typeface="Arial" pitchFamily="34" charset="0"/>
                <a:cs typeface="Arial" pitchFamily="34" charset="0"/>
              </a:rPr>
              <a:t>inert </a:t>
            </a:r>
            <a:r>
              <a:rPr lang="en-TT" sz="2800" dirty="0" smtClean="0">
                <a:solidFill>
                  <a:schemeClr val="tx1"/>
                </a:solidFill>
                <a:latin typeface="Arial" pitchFamily="34" charset="0"/>
                <a:cs typeface="Arial" pitchFamily="34" charset="0"/>
              </a:rPr>
              <a:t>electrodes </a:t>
            </a:r>
            <a:r>
              <a:rPr lang="en-TT" sz="2800" dirty="0" smtClean="0">
                <a:solidFill>
                  <a:srgbClr val="FF0000"/>
                </a:solidFill>
                <a:latin typeface="Arial" pitchFamily="34" charset="0"/>
                <a:cs typeface="Arial" pitchFamily="34" charset="0"/>
              </a:rPr>
              <a:t>do not take part </a:t>
            </a:r>
            <a:r>
              <a:rPr lang="en-TT" sz="2800" dirty="0" smtClean="0">
                <a:solidFill>
                  <a:schemeClr val="tx1"/>
                </a:solidFill>
                <a:latin typeface="Arial" pitchFamily="34" charset="0"/>
                <a:cs typeface="Arial" pitchFamily="34" charset="0"/>
              </a:rPr>
              <a:t>in the chemical reaction whereas </a:t>
            </a:r>
            <a:r>
              <a:rPr lang="en-TT" sz="2800" dirty="0" smtClean="0">
                <a:solidFill>
                  <a:srgbClr val="FF0000"/>
                </a:solidFill>
                <a:latin typeface="Arial" pitchFamily="34" charset="0"/>
                <a:cs typeface="Arial" pitchFamily="34" charset="0"/>
              </a:rPr>
              <a:t>active</a:t>
            </a:r>
            <a:r>
              <a:rPr lang="en-TT" sz="2800" dirty="0" smtClean="0">
                <a:solidFill>
                  <a:schemeClr val="tx1"/>
                </a:solidFill>
                <a:latin typeface="Arial" pitchFamily="34" charset="0"/>
                <a:cs typeface="Arial" pitchFamily="34" charset="0"/>
              </a:rPr>
              <a:t> electrodes </a:t>
            </a:r>
            <a:r>
              <a:rPr lang="en-TT" sz="2800" dirty="0" smtClean="0">
                <a:solidFill>
                  <a:srgbClr val="FF0000"/>
                </a:solidFill>
                <a:latin typeface="Arial" pitchFamily="34" charset="0"/>
                <a:cs typeface="Arial" pitchFamily="34" charset="0"/>
              </a:rPr>
              <a:t>do</a:t>
            </a:r>
            <a:r>
              <a:rPr lang="en-TT" sz="2800" dirty="0" smtClean="0">
                <a:solidFill>
                  <a:schemeClr val="tx1"/>
                </a:solidFill>
                <a:latin typeface="Arial" pitchFamily="34" charset="0"/>
                <a:cs typeface="Arial" pitchFamily="34" charset="0"/>
              </a:rPr>
              <a:t>.</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An example of an </a:t>
            </a:r>
            <a:r>
              <a:rPr lang="en-TT" sz="2800" dirty="0" smtClean="0">
                <a:solidFill>
                  <a:srgbClr val="FF0000"/>
                </a:solidFill>
                <a:latin typeface="Arial" pitchFamily="34" charset="0"/>
                <a:cs typeface="Arial" pitchFamily="34" charset="0"/>
              </a:rPr>
              <a:t>active</a:t>
            </a:r>
            <a:r>
              <a:rPr lang="en-TT" sz="2800" dirty="0" smtClean="0">
                <a:solidFill>
                  <a:schemeClr val="tx1"/>
                </a:solidFill>
                <a:latin typeface="Arial" pitchFamily="34" charset="0"/>
                <a:cs typeface="Arial" pitchFamily="34" charset="0"/>
              </a:rPr>
              <a:t> electrode is </a:t>
            </a:r>
            <a:r>
              <a:rPr lang="en-TT" sz="2800" dirty="0" smtClean="0">
                <a:solidFill>
                  <a:srgbClr val="FF0000"/>
                </a:solidFill>
                <a:latin typeface="Arial" pitchFamily="34" charset="0"/>
                <a:cs typeface="Arial" pitchFamily="34" charset="0"/>
              </a:rPr>
              <a:t>copper</a:t>
            </a:r>
            <a:r>
              <a:rPr lang="en-TT" sz="2800" dirty="0" smtClean="0">
                <a:solidFill>
                  <a:schemeClr val="tx1"/>
                </a:solidFill>
                <a:latin typeface="Arial" pitchFamily="34" charset="0"/>
                <a:cs typeface="Arial" pitchFamily="34" charset="0"/>
              </a:rPr>
              <a:t>, whereas </a:t>
            </a:r>
            <a:r>
              <a:rPr lang="en-TT" sz="2800" dirty="0" smtClean="0">
                <a:solidFill>
                  <a:srgbClr val="FF0000"/>
                </a:solidFill>
                <a:latin typeface="Arial" pitchFamily="34" charset="0"/>
                <a:cs typeface="Arial" pitchFamily="34" charset="0"/>
              </a:rPr>
              <a:t>graphite</a:t>
            </a:r>
            <a:r>
              <a:rPr lang="en-TT" sz="2800" dirty="0" smtClean="0">
                <a:solidFill>
                  <a:schemeClr val="tx1"/>
                </a:solidFill>
                <a:latin typeface="Arial" pitchFamily="34" charset="0"/>
                <a:cs typeface="Arial" pitchFamily="34" charset="0"/>
              </a:rPr>
              <a:t> and </a:t>
            </a:r>
            <a:r>
              <a:rPr lang="en-TT" sz="2800" dirty="0" smtClean="0">
                <a:solidFill>
                  <a:srgbClr val="FF0000"/>
                </a:solidFill>
                <a:latin typeface="Arial" pitchFamily="34" charset="0"/>
                <a:cs typeface="Arial" pitchFamily="34" charset="0"/>
              </a:rPr>
              <a:t>platinum</a:t>
            </a:r>
            <a:r>
              <a:rPr lang="en-TT" sz="2800" dirty="0" smtClean="0">
                <a:solidFill>
                  <a:schemeClr val="tx1"/>
                </a:solidFill>
                <a:latin typeface="Arial" pitchFamily="34" charset="0"/>
                <a:cs typeface="Arial" pitchFamily="34" charset="0"/>
              </a:rPr>
              <a:t> are examples of </a:t>
            </a:r>
            <a:r>
              <a:rPr lang="en-TT" sz="2800" dirty="0" smtClean="0">
                <a:solidFill>
                  <a:srgbClr val="FF0000"/>
                </a:solidFill>
                <a:latin typeface="Arial" pitchFamily="34" charset="0"/>
                <a:cs typeface="Arial" pitchFamily="34" charset="0"/>
              </a:rPr>
              <a:t>inert</a:t>
            </a:r>
            <a:r>
              <a:rPr lang="en-TT" sz="2800" dirty="0" smtClean="0">
                <a:solidFill>
                  <a:schemeClr val="tx1"/>
                </a:solidFill>
                <a:latin typeface="Arial" pitchFamily="34" charset="0"/>
                <a:cs typeface="Arial" pitchFamily="34" charset="0"/>
              </a:rPr>
              <a:t> electrodes.</a:t>
            </a:r>
            <a:endParaRPr lang="en-TT" sz="28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76359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1"/>
            <a:ext cx="8928992" cy="864095"/>
          </a:xfrm>
        </p:spPr>
        <p:txBody>
          <a:bodyPr>
            <a:noAutofit/>
          </a:bodyPr>
          <a:lstStyle/>
          <a:p>
            <a:r>
              <a:rPr lang="en-TT" b="1" dirty="0" smtClean="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rPr>
              <a:t>The electrolysis of concentrated</a:t>
            </a:r>
            <a:br>
              <a:rPr lang="en-TT" b="1" dirty="0" smtClean="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rPr>
            </a:br>
            <a:r>
              <a:rPr lang="en-TT" b="1" dirty="0" smtClean="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rPr>
              <a:t>sodium chloride solution</a:t>
            </a:r>
            <a:endParaRPr lang="en-TT" b="1" dirty="0">
              <a:ln w="12700">
                <a:solidFill>
                  <a:sysClr val="windowText" lastClr="000000"/>
                </a:solidFill>
                <a:prstDash val="solid"/>
              </a:ln>
              <a:solidFill>
                <a:schemeClr val="accent1"/>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4" name="Picture 3">
            <a:hlinkClick r:id="rId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484784"/>
            <a:ext cx="7920880" cy="5219261"/>
          </a:xfrm>
          <a:prstGeom prst="rect">
            <a:avLst/>
          </a:prstGeom>
        </p:spPr>
      </p:pic>
    </p:spTree>
    <p:extLst>
      <p:ext uri="{BB962C8B-B14F-4D97-AF65-F5344CB8AC3E}">
        <p14:creationId xmlns:p14="http://schemas.microsoft.com/office/powerpoint/2010/main" val="98203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404664"/>
            <a:ext cx="8568952" cy="6264696"/>
          </a:xfrm>
        </p:spPr>
        <p:txBody>
          <a:bodyPr>
            <a:normAutofit lnSpcReduction="10000"/>
          </a:bodyPr>
          <a:lstStyle/>
          <a:p>
            <a:pPr algn="l"/>
            <a:r>
              <a:rPr lang="en-TT" sz="2800" b="1" u="sng" dirty="0" smtClean="0">
                <a:solidFill>
                  <a:schemeClr val="tx1"/>
                </a:solidFill>
                <a:latin typeface="Arial" pitchFamily="34" charset="0"/>
                <a:cs typeface="Arial" pitchFamily="34" charset="0"/>
              </a:rPr>
              <a:t>At the cathode:</a:t>
            </a:r>
          </a:p>
          <a:p>
            <a:pPr algn="l"/>
            <a:endParaRPr lang="en-TT" sz="2800" u="sng"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solution contains </a:t>
            </a:r>
            <a:r>
              <a:rPr lang="en-TT" sz="2800" dirty="0" smtClean="0">
                <a:solidFill>
                  <a:srgbClr val="FF0000"/>
                </a:solidFill>
                <a:latin typeface="Arial" pitchFamily="34" charset="0"/>
                <a:cs typeface="Arial" pitchFamily="34" charset="0"/>
              </a:rPr>
              <a:t>Na</a:t>
            </a:r>
            <a:r>
              <a:rPr lang="en-TT" sz="2800" baseline="30000" dirty="0" smtClean="0">
                <a:solidFill>
                  <a:srgbClr val="FF0000"/>
                </a:solidFill>
                <a:latin typeface="Arial" pitchFamily="34" charset="0"/>
                <a:cs typeface="Arial" pitchFamily="34" charset="0"/>
              </a:rPr>
              <a:t>+</a:t>
            </a:r>
            <a:r>
              <a:rPr lang="en-TT" sz="2800" baseline="-25000" dirty="0" smtClean="0">
                <a:solidFill>
                  <a:srgbClr val="FF0000"/>
                </a:solidFill>
                <a:latin typeface="Arial" pitchFamily="34" charset="0"/>
                <a:cs typeface="Arial" pitchFamily="34" charset="0"/>
              </a:rPr>
              <a:t>(</a:t>
            </a:r>
            <a:r>
              <a:rPr lang="en-TT" sz="2800" baseline="-25000" dirty="0" err="1" smtClean="0">
                <a:solidFill>
                  <a:srgbClr val="FF0000"/>
                </a:solidFill>
                <a:latin typeface="Arial" pitchFamily="34" charset="0"/>
                <a:cs typeface="Arial" pitchFamily="34" charset="0"/>
              </a:rPr>
              <a:t>aq</a:t>
            </a:r>
            <a:r>
              <a:rPr lang="en-TT" sz="2800" baseline="-25000" dirty="0" smtClean="0">
                <a:solidFill>
                  <a:srgbClr val="FF0000"/>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and </a:t>
            </a:r>
            <a:r>
              <a:rPr lang="en-TT" sz="2800" dirty="0" smtClean="0">
                <a:solidFill>
                  <a:srgbClr val="FF0000"/>
                </a:solidFill>
                <a:latin typeface="Arial" pitchFamily="34" charset="0"/>
                <a:cs typeface="Arial" pitchFamily="34" charset="0"/>
              </a:rPr>
              <a:t>H</a:t>
            </a:r>
            <a:r>
              <a:rPr lang="en-TT" sz="2800" baseline="30000" dirty="0" smtClean="0">
                <a:solidFill>
                  <a:srgbClr val="FF0000"/>
                </a:solidFill>
                <a:latin typeface="Arial" pitchFamily="34" charset="0"/>
                <a:cs typeface="Arial" pitchFamily="34" charset="0"/>
              </a:rPr>
              <a:t>+</a:t>
            </a:r>
            <a:r>
              <a:rPr lang="en-TT" sz="2800" baseline="-25000" dirty="0" smtClean="0">
                <a:solidFill>
                  <a:srgbClr val="FF0000"/>
                </a:solidFill>
                <a:latin typeface="Arial" pitchFamily="34" charset="0"/>
                <a:cs typeface="Arial" pitchFamily="34" charset="0"/>
              </a:rPr>
              <a:t>(</a:t>
            </a:r>
            <a:r>
              <a:rPr lang="en-TT" sz="2800" baseline="-25000" dirty="0" err="1" smtClean="0">
                <a:solidFill>
                  <a:srgbClr val="FF0000"/>
                </a:solidFill>
                <a:latin typeface="Arial" pitchFamily="34" charset="0"/>
                <a:cs typeface="Arial" pitchFamily="34" charset="0"/>
              </a:rPr>
              <a:t>aq</a:t>
            </a:r>
            <a:r>
              <a:rPr lang="en-TT" sz="2800" baseline="-25000" dirty="0" smtClean="0">
                <a:solidFill>
                  <a:srgbClr val="FF0000"/>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and these are both attracted to the </a:t>
            </a:r>
            <a:r>
              <a:rPr lang="en-TT" sz="2800" dirty="0" smtClean="0">
                <a:solidFill>
                  <a:srgbClr val="FF0000"/>
                </a:solidFill>
                <a:latin typeface="Arial" pitchFamily="34" charset="0"/>
                <a:cs typeface="Arial" pitchFamily="34" charset="0"/>
              </a:rPr>
              <a:t>negative cathode</a:t>
            </a:r>
            <a:r>
              <a:rPr lang="en-TT" sz="2800" dirty="0" smtClean="0">
                <a:solidFill>
                  <a:schemeClr val="tx1"/>
                </a:solidFill>
                <a:latin typeface="Arial" pitchFamily="34" charset="0"/>
                <a:cs typeface="Arial" pitchFamily="34" charset="0"/>
              </a:rPr>
              <a:t>. </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a:t>
            </a:r>
            <a:r>
              <a:rPr lang="en-TT" sz="2800" dirty="0" smtClean="0">
                <a:solidFill>
                  <a:srgbClr val="FF0000"/>
                </a:solidFill>
                <a:latin typeface="Arial" pitchFamily="34" charset="0"/>
                <a:cs typeface="Arial" pitchFamily="34" charset="0"/>
              </a:rPr>
              <a:t>H</a:t>
            </a:r>
            <a:r>
              <a:rPr lang="en-TT" sz="2800" baseline="30000" dirty="0" smtClean="0">
                <a:solidFill>
                  <a:srgbClr val="FF0000"/>
                </a:solidFill>
                <a:latin typeface="Arial" pitchFamily="34" charset="0"/>
                <a:cs typeface="Arial" pitchFamily="34" charset="0"/>
              </a:rPr>
              <a:t>+</a:t>
            </a:r>
            <a:r>
              <a:rPr lang="en-TT" sz="2800" baseline="-25000" dirty="0" smtClean="0">
                <a:solidFill>
                  <a:srgbClr val="FF0000"/>
                </a:solidFill>
                <a:latin typeface="Arial" pitchFamily="34" charset="0"/>
                <a:cs typeface="Arial" pitchFamily="34" charset="0"/>
              </a:rPr>
              <a:t>(</a:t>
            </a:r>
            <a:r>
              <a:rPr lang="en-TT" sz="2800" baseline="-25000" dirty="0" err="1" smtClean="0">
                <a:solidFill>
                  <a:srgbClr val="FF0000"/>
                </a:solidFill>
                <a:latin typeface="Arial" pitchFamily="34" charset="0"/>
                <a:cs typeface="Arial" pitchFamily="34" charset="0"/>
              </a:rPr>
              <a:t>aq</a:t>
            </a:r>
            <a:r>
              <a:rPr lang="en-TT" sz="2800" baseline="-25000" dirty="0" smtClean="0">
                <a:solidFill>
                  <a:srgbClr val="FF0000"/>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gets discharged because it is much easier to persuade a hydrogen ion to accept an electron than it is a sodium ion.</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Each hydrogen atom formed combines with another one to make a </a:t>
            </a:r>
            <a:r>
              <a:rPr lang="en-TT" sz="2800" dirty="0" smtClean="0">
                <a:solidFill>
                  <a:srgbClr val="FF0000"/>
                </a:solidFill>
                <a:latin typeface="Arial" pitchFamily="34" charset="0"/>
                <a:cs typeface="Arial" pitchFamily="34" charset="0"/>
              </a:rPr>
              <a:t>hydrogen molecule</a:t>
            </a:r>
            <a:r>
              <a:rPr lang="en-TT" sz="2800" dirty="0" smtClean="0">
                <a:solidFill>
                  <a:schemeClr val="tx1"/>
                </a:solidFill>
                <a:latin typeface="Arial" pitchFamily="34" charset="0"/>
                <a:cs typeface="Arial" pitchFamily="34" charset="0"/>
              </a:rPr>
              <a:t>.</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2H</a:t>
            </a:r>
            <a:r>
              <a:rPr lang="en-TT" sz="2800" baseline="30000" dirty="0" smtClean="0">
                <a:solidFill>
                  <a:schemeClr val="tx1"/>
                </a:solidFill>
                <a:latin typeface="Arial" pitchFamily="34" charset="0"/>
                <a:cs typeface="Arial" pitchFamily="34" charset="0"/>
              </a:rPr>
              <a:t>+</a:t>
            </a:r>
            <a:r>
              <a:rPr lang="en-TT" sz="2800" baseline="-25000" dirty="0" smtClean="0">
                <a:solidFill>
                  <a:schemeClr val="tx1"/>
                </a:solidFill>
                <a:latin typeface="Arial" pitchFamily="34" charset="0"/>
                <a:cs typeface="Arial" pitchFamily="34" charset="0"/>
              </a:rPr>
              <a:t>(</a:t>
            </a:r>
            <a:r>
              <a:rPr lang="en-TT" sz="2800" baseline="-25000" dirty="0" err="1" smtClean="0">
                <a:solidFill>
                  <a:schemeClr val="tx1"/>
                </a:solidFill>
                <a:latin typeface="Arial" pitchFamily="34" charset="0"/>
                <a:cs typeface="Arial" pitchFamily="34" charset="0"/>
              </a:rPr>
              <a:t>aq</a:t>
            </a:r>
            <a:r>
              <a:rPr lang="en-TT" sz="2800" baseline="-25000" dirty="0" smtClean="0">
                <a:solidFill>
                  <a:schemeClr val="tx1"/>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+ 2e</a:t>
            </a:r>
            <a:r>
              <a:rPr lang="en-TT" sz="2800" baseline="30000" dirty="0" smtClean="0">
                <a:solidFill>
                  <a:schemeClr val="tx1"/>
                </a:solidFill>
                <a:latin typeface="Arial" pitchFamily="34" charset="0"/>
                <a:cs typeface="Arial" pitchFamily="34" charset="0"/>
              </a:rPr>
              <a:t>-</a:t>
            </a:r>
            <a:r>
              <a:rPr lang="en-TT" sz="2800" dirty="0" smtClean="0">
                <a:solidFill>
                  <a:schemeClr val="tx1"/>
                </a:solidFill>
                <a:latin typeface="Arial" pitchFamily="34" charset="0"/>
                <a:cs typeface="Arial" pitchFamily="34" charset="0"/>
              </a:rPr>
              <a:t> </a:t>
            </a:r>
            <a:r>
              <a:rPr lang="en-TT" sz="2800" dirty="0" smtClean="0">
                <a:solidFill>
                  <a:schemeClr val="tx1"/>
                </a:solidFill>
                <a:latin typeface="Symbol"/>
              </a:rPr>
              <a:t>® </a:t>
            </a:r>
            <a:r>
              <a:rPr lang="en-TT" sz="2800" dirty="0" smtClean="0">
                <a:solidFill>
                  <a:schemeClr val="tx1"/>
                </a:solidFill>
                <a:latin typeface="Arial" pitchFamily="34" charset="0"/>
                <a:cs typeface="Arial" pitchFamily="34" charset="0"/>
              </a:rPr>
              <a:t>H</a:t>
            </a:r>
            <a:r>
              <a:rPr lang="en-TT" sz="2800" baseline="-25000" dirty="0" smtClean="0">
                <a:solidFill>
                  <a:schemeClr val="tx1"/>
                </a:solidFill>
                <a:latin typeface="Arial" pitchFamily="34" charset="0"/>
                <a:cs typeface="Arial" pitchFamily="34" charset="0"/>
              </a:rPr>
              <a:t>2(g)</a:t>
            </a:r>
            <a:endParaRPr lang="en-TT" sz="2800" baseline="-25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51127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260648"/>
            <a:ext cx="8424936" cy="6336704"/>
          </a:xfrm>
        </p:spPr>
        <p:txBody>
          <a:bodyPr>
            <a:normAutofit lnSpcReduction="10000"/>
          </a:bodyPr>
          <a:lstStyle/>
          <a:p>
            <a:pPr algn="l"/>
            <a:r>
              <a:rPr lang="en-TT" sz="2800" b="1" u="sng" dirty="0" smtClean="0">
                <a:solidFill>
                  <a:schemeClr val="tx1"/>
                </a:solidFill>
                <a:latin typeface="Arial" pitchFamily="34" charset="0"/>
                <a:cs typeface="Arial" pitchFamily="34" charset="0"/>
              </a:rPr>
              <a:t>At the anode:</a:t>
            </a:r>
          </a:p>
          <a:p>
            <a:pPr algn="l"/>
            <a:endParaRPr lang="en-TT" sz="2800" dirty="0">
              <a:solidFill>
                <a:schemeClr val="tx1"/>
              </a:solidFill>
              <a:latin typeface="Arial" pitchFamily="34" charset="0"/>
              <a:cs typeface="Arial" pitchFamily="34" charset="0"/>
            </a:endParaRPr>
          </a:p>
          <a:p>
            <a:pPr algn="l"/>
            <a:r>
              <a:rPr lang="en-TT" sz="2800" dirty="0" err="1" smtClean="0">
                <a:solidFill>
                  <a:srgbClr val="FF0000"/>
                </a:solidFill>
                <a:latin typeface="Arial" pitchFamily="34" charset="0"/>
                <a:cs typeface="Arial" pitchFamily="34" charset="0"/>
              </a:rPr>
              <a:t>Cl</a:t>
            </a:r>
            <a:r>
              <a:rPr lang="en-TT" sz="3600" baseline="30000" dirty="0" smtClean="0">
                <a:solidFill>
                  <a:srgbClr val="FF0000"/>
                </a:solidFill>
                <a:latin typeface="Arial" pitchFamily="34" charset="0"/>
                <a:cs typeface="Arial" pitchFamily="34" charset="0"/>
              </a:rPr>
              <a:t>-</a:t>
            </a:r>
            <a:r>
              <a:rPr lang="en-TT" sz="2800" baseline="-25000" dirty="0" smtClean="0">
                <a:solidFill>
                  <a:srgbClr val="FF0000"/>
                </a:solidFill>
                <a:latin typeface="Arial" pitchFamily="34" charset="0"/>
                <a:cs typeface="Arial" pitchFamily="34" charset="0"/>
              </a:rPr>
              <a:t>(</a:t>
            </a:r>
            <a:r>
              <a:rPr lang="en-TT" sz="2800" baseline="-25000" dirty="0" err="1" smtClean="0">
                <a:solidFill>
                  <a:srgbClr val="FF0000"/>
                </a:solidFill>
                <a:latin typeface="Arial" pitchFamily="34" charset="0"/>
                <a:cs typeface="Arial" pitchFamily="34" charset="0"/>
              </a:rPr>
              <a:t>aq</a:t>
            </a:r>
            <a:r>
              <a:rPr lang="en-TT" sz="2800" baseline="-25000" dirty="0" smtClean="0">
                <a:solidFill>
                  <a:srgbClr val="FF0000"/>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and </a:t>
            </a:r>
            <a:r>
              <a:rPr lang="en-TT" sz="2800" dirty="0" smtClean="0">
                <a:solidFill>
                  <a:srgbClr val="FF0000"/>
                </a:solidFill>
                <a:latin typeface="Arial" pitchFamily="34" charset="0"/>
                <a:cs typeface="Arial" pitchFamily="34" charset="0"/>
              </a:rPr>
              <a:t>OH</a:t>
            </a:r>
            <a:r>
              <a:rPr lang="en-TT" sz="3600" baseline="30000" dirty="0" smtClean="0">
                <a:solidFill>
                  <a:srgbClr val="FF0000"/>
                </a:solidFill>
                <a:latin typeface="Arial" pitchFamily="34" charset="0"/>
                <a:cs typeface="Arial" pitchFamily="34" charset="0"/>
              </a:rPr>
              <a:t>-</a:t>
            </a:r>
            <a:r>
              <a:rPr lang="en-TT" sz="2800" baseline="-25000" dirty="0" smtClean="0">
                <a:solidFill>
                  <a:srgbClr val="FF0000"/>
                </a:solidFill>
                <a:latin typeface="Arial" pitchFamily="34" charset="0"/>
                <a:cs typeface="Arial" pitchFamily="34" charset="0"/>
              </a:rPr>
              <a:t>(</a:t>
            </a:r>
            <a:r>
              <a:rPr lang="en-TT" sz="2800" baseline="-25000" dirty="0" err="1" smtClean="0">
                <a:solidFill>
                  <a:srgbClr val="FF0000"/>
                </a:solidFill>
                <a:latin typeface="Arial" pitchFamily="34" charset="0"/>
                <a:cs typeface="Arial" pitchFamily="34" charset="0"/>
              </a:rPr>
              <a:t>aq</a:t>
            </a:r>
            <a:r>
              <a:rPr lang="en-TT" sz="2800" baseline="-25000" dirty="0" smtClean="0">
                <a:solidFill>
                  <a:srgbClr val="FF0000"/>
                </a:solidFill>
                <a:latin typeface="Arial" pitchFamily="34" charset="0"/>
                <a:cs typeface="Arial" pitchFamily="34" charset="0"/>
              </a:rPr>
              <a:t>) </a:t>
            </a:r>
            <a:r>
              <a:rPr lang="en-TT" sz="2800" dirty="0" smtClean="0">
                <a:solidFill>
                  <a:schemeClr val="tx1"/>
                </a:solidFill>
                <a:latin typeface="Arial" pitchFamily="34" charset="0"/>
                <a:cs typeface="Arial" pitchFamily="34" charset="0"/>
              </a:rPr>
              <a:t>are both attracted by the </a:t>
            </a:r>
            <a:r>
              <a:rPr lang="en-TT" sz="2800" dirty="0" smtClean="0">
                <a:solidFill>
                  <a:srgbClr val="FF0000"/>
                </a:solidFill>
                <a:latin typeface="Arial" pitchFamily="34" charset="0"/>
                <a:cs typeface="Arial" pitchFamily="34" charset="0"/>
              </a:rPr>
              <a:t>positive anode</a:t>
            </a:r>
            <a:r>
              <a:rPr lang="en-TT" sz="2800" dirty="0" smtClean="0">
                <a:solidFill>
                  <a:schemeClr val="tx1"/>
                </a:solidFill>
                <a:latin typeface="Arial" pitchFamily="34" charset="0"/>
                <a:cs typeface="Arial" pitchFamily="34" charset="0"/>
              </a:rPr>
              <a:t>. </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 hydroxide ion is </a:t>
            </a:r>
            <a:r>
              <a:rPr lang="en-TT" sz="2800" i="1" dirty="0" smtClean="0">
                <a:solidFill>
                  <a:srgbClr val="FF0000"/>
                </a:solidFill>
                <a:latin typeface="Arial" pitchFamily="34" charset="0"/>
                <a:cs typeface="Arial" pitchFamily="34" charset="0"/>
              </a:rPr>
              <a:t>slightly</a:t>
            </a:r>
            <a:r>
              <a:rPr lang="en-TT" sz="2800" dirty="0" smtClean="0">
                <a:solidFill>
                  <a:schemeClr val="tx1"/>
                </a:solidFill>
                <a:latin typeface="Arial" pitchFamily="34" charset="0"/>
                <a:cs typeface="Arial" pitchFamily="34" charset="0"/>
              </a:rPr>
              <a:t> easier to discharge than the chloride ion is, but there isn't that much difference. </a:t>
            </a:r>
          </a:p>
          <a:p>
            <a:pPr algn="l"/>
            <a:endParaRPr lang="en-TT" sz="2800" dirty="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There are </a:t>
            </a:r>
            <a:r>
              <a:rPr lang="en-TT" sz="2800" dirty="0" smtClean="0">
                <a:solidFill>
                  <a:srgbClr val="FF0000"/>
                </a:solidFill>
                <a:latin typeface="Arial" pitchFamily="34" charset="0"/>
                <a:cs typeface="Arial" pitchFamily="34" charset="0"/>
              </a:rPr>
              <a:t>far, far more chloride ions present </a:t>
            </a:r>
            <a:r>
              <a:rPr lang="en-TT" sz="2800" dirty="0" smtClean="0">
                <a:solidFill>
                  <a:schemeClr val="tx1"/>
                </a:solidFill>
                <a:latin typeface="Arial" pitchFamily="34" charset="0"/>
                <a:cs typeface="Arial" pitchFamily="34" charset="0"/>
              </a:rPr>
              <a:t>in the solution, and so it is mainly these which get discharged. </a:t>
            </a:r>
          </a:p>
          <a:p>
            <a:pPr algn="l"/>
            <a:endParaRPr lang="en-TT" sz="2800" dirty="0" smtClean="0">
              <a:solidFill>
                <a:schemeClr val="tx1"/>
              </a:solidFill>
              <a:latin typeface="Arial" pitchFamily="34" charset="0"/>
              <a:cs typeface="Arial" pitchFamily="34" charset="0"/>
            </a:endParaRPr>
          </a:p>
          <a:p>
            <a:pPr algn="l"/>
            <a:r>
              <a:rPr lang="en-TT" sz="2800" dirty="0" smtClean="0">
                <a:solidFill>
                  <a:schemeClr val="tx1"/>
                </a:solidFill>
                <a:latin typeface="Arial" pitchFamily="34" charset="0"/>
                <a:cs typeface="Arial" pitchFamily="34" charset="0"/>
              </a:rPr>
              <a:t>2Cl</a:t>
            </a:r>
            <a:r>
              <a:rPr lang="en-TT" sz="3600" baseline="30000" dirty="0" smtClean="0">
                <a:solidFill>
                  <a:schemeClr val="tx1"/>
                </a:solidFill>
                <a:latin typeface="Arial" pitchFamily="34" charset="0"/>
                <a:cs typeface="Arial" pitchFamily="34" charset="0"/>
              </a:rPr>
              <a:t>-</a:t>
            </a:r>
            <a:r>
              <a:rPr lang="en-TT" sz="2800" baseline="-25000" dirty="0" smtClean="0">
                <a:solidFill>
                  <a:schemeClr val="tx1"/>
                </a:solidFill>
                <a:latin typeface="Arial" pitchFamily="34" charset="0"/>
                <a:cs typeface="Arial" pitchFamily="34" charset="0"/>
              </a:rPr>
              <a:t>(</a:t>
            </a:r>
            <a:r>
              <a:rPr lang="en-TT" sz="2800" baseline="-25000" dirty="0" err="1" smtClean="0">
                <a:solidFill>
                  <a:schemeClr val="tx1"/>
                </a:solidFill>
                <a:latin typeface="Arial" pitchFamily="34" charset="0"/>
                <a:cs typeface="Arial" pitchFamily="34" charset="0"/>
              </a:rPr>
              <a:t>aq</a:t>
            </a:r>
            <a:r>
              <a:rPr lang="en-TT" sz="2800" baseline="-25000" dirty="0" smtClean="0">
                <a:solidFill>
                  <a:schemeClr val="tx1"/>
                </a:solidFill>
                <a:latin typeface="Arial" pitchFamily="34" charset="0"/>
                <a:cs typeface="Arial" pitchFamily="34" charset="0"/>
              </a:rPr>
              <a:t>)</a:t>
            </a:r>
            <a:r>
              <a:rPr lang="en-TT" sz="2800" baseline="-25000" dirty="0">
                <a:latin typeface="Symbol"/>
              </a:rPr>
              <a:t> </a:t>
            </a:r>
            <a:r>
              <a:rPr lang="en-TT" sz="2800" dirty="0" smtClean="0">
                <a:solidFill>
                  <a:schemeClr val="tx1"/>
                </a:solidFill>
                <a:latin typeface="Symbol"/>
              </a:rPr>
              <a:t>®</a:t>
            </a:r>
            <a:r>
              <a:rPr lang="en-TT" sz="2800" dirty="0" smtClean="0">
                <a:solidFill>
                  <a:schemeClr val="tx1"/>
                </a:solidFill>
                <a:latin typeface="Arial" pitchFamily="34" charset="0"/>
                <a:cs typeface="Arial" pitchFamily="34" charset="0"/>
              </a:rPr>
              <a:t> Cl</a:t>
            </a:r>
            <a:r>
              <a:rPr lang="en-TT" sz="2800" baseline="-25000" dirty="0" smtClean="0">
                <a:solidFill>
                  <a:schemeClr val="tx1"/>
                </a:solidFill>
                <a:latin typeface="Arial" pitchFamily="34" charset="0"/>
                <a:cs typeface="Arial" pitchFamily="34" charset="0"/>
              </a:rPr>
              <a:t>2(g) </a:t>
            </a:r>
            <a:r>
              <a:rPr lang="en-TT" sz="2800" dirty="0" smtClean="0">
                <a:solidFill>
                  <a:schemeClr val="tx1"/>
                </a:solidFill>
                <a:latin typeface="Arial" pitchFamily="34" charset="0"/>
                <a:cs typeface="Arial" pitchFamily="34" charset="0"/>
              </a:rPr>
              <a:t>+ 2e</a:t>
            </a:r>
            <a:r>
              <a:rPr lang="en-TT" sz="3600" baseline="30000" dirty="0" smtClean="0">
                <a:solidFill>
                  <a:schemeClr val="tx1"/>
                </a:solidFill>
                <a:latin typeface="Arial" pitchFamily="34" charset="0"/>
                <a:cs typeface="Arial" pitchFamily="34" charset="0"/>
              </a:rPr>
              <a:t>-</a:t>
            </a:r>
            <a:endParaRPr lang="en-TT" sz="3600" baseline="30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3540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1000"/>
                                        <p:tgtEl>
                                          <p:spTgt spid="3">
                                            <p:txEl>
                                              <p:pRg st="8" end="8"/>
                                            </p:txEl>
                                          </p:spTgt>
                                        </p:tgtEl>
                                      </p:cBhvr>
                                    </p:animEffect>
                                    <p:anim calcmode="lin" valueType="num">
                                      <p:cBhvr>
                                        <p:cTn id="2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1464</Words>
  <Application>Microsoft Office PowerPoint</Application>
  <PresentationFormat>On-screen Show (4:3)</PresentationFormat>
  <Paragraphs>189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The Electrolysis of Aqueous Solutions</vt:lpstr>
      <vt:lpstr>The electrolysis of aqueous solutions</vt:lpstr>
      <vt:lpstr>Preferential Discharge of Ions</vt:lpstr>
      <vt:lpstr>Factors which influence the preferential discharge of ions</vt:lpstr>
      <vt:lpstr>PowerPoint Presentation</vt:lpstr>
      <vt:lpstr>PowerPoint Presentation</vt:lpstr>
      <vt:lpstr>The electrolysis of concentrated sodium chloride solution</vt:lpstr>
      <vt:lpstr>PowerPoint Presentation</vt:lpstr>
      <vt:lpstr>PowerPoint Presentation</vt:lpstr>
      <vt:lpstr>The electrolysis of dilute  sodium chloride solution</vt:lpstr>
      <vt:lpstr>Position of ions in the electrochemical series</vt:lpstr>
      <vt:lpstr>Summary of the electrolysis of solutions using carbon electrodes</vt:lpstr>
      <vt:lpstr>Special Cases</vt:lpstr>
      <vt:lpstr>The electrolysis of some other solutions using carbon electrodes</vt:lpstr>
      <vt:lpstr>The electrolysis of some other solutions using carbon electrodes</vt:lpstr>
      <vt:lpstr>The electrolysis of some other solutions using carbon electrodes</vt:lpstr>
      <vt:lpstr>The electrolysis of some other solutions using carbon electrodes</vt:lpstr>
      <vt:lpstr>The electrolysis of some other solutions using carbon electrodes</vt:lpstr>
      <vt:lpstr>Active Electrodes</vt:lpstr>
      <vt:lpstr>The electrolysis of copper(II) sulphate solution using copper electrodes</vt:lpstr>
      <vt:lpstr>PowerPoint Presentation</vt:lpstr>
      <vt:lpstr>PowerPoint Presentation</vt:lpstr>
      <vt:lpstr>Electroplating</vt:lpstr>
      <vt:lpstr>Electroplating</vt:lpstr>
      <vt:lpstr>Example 1 – Silver Plating Electroplating A Spoon with Silver</vt:lpstr>
      <vt:lpstr>Example 2 – Nickel Plating Electroplating A Nail with Nickel</vt:lpstr>
      <vt:lpstr>Electroplating Procedure</vt:lpstr>
      <vt:lpstr>Example 3 -Chromium Plating</vt:lpstr>
      <vt:lpstr>Chromium Plating</vt:lpstr>
      <vt:lpstr>Chromium Plating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Romona</dc:creator>
  <cp:lastModifiedBy>Romona</cp:lastModifiedBy>
  <cp:revision>48</cp:revision>
  <dcterms:created xsi:type="dcterms:W3CDTF">2010-11-06T00:15:03Z</dcterms:created>
  <dcterms:modified xsi:type="dcterms:W3CDTF">2011-03-27T01:07:08Z</dcterms:modified>
</cp:coreProperties>
</file>