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45"/>
  </p:handoutMasterIdLst>
  <p:sldIdLst>
    <p:sldId id="256" r:id="rId3"/>
    <p:sldId id="261" r:id="rId4"/>
    <p:sldId id="262" r:id="rId5"/>
    <p:sldId id="263" r:id="rId6"/>
    <p:sldId id="257" r:id="rId7"/>
    <p:sldId id="258" r:id="rId8"/>
    <p:sldId id="304" r:id="rId9"/>
    <p:sldId id="259" r:id="rId10"/>
    <p:sldId id="264" r:id="rId11"/>
    <p:sldId id="265" r:id="rId12"/>
    <p:sldId id="266" r:id="rId13"/>
    <p:sldId id="267" r:id="rId14"/>
    <p:sldId id="276" r:id="rId15"/>
    <p:sldId id="277" r:id="rId16"/>
    <p:sldId id="268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269" r:id="rId33"/>
    <p:sldId id="303" r:id="rId34"/>
    <p:sldId id="270" r:id="rId35"/>
    <p:sldId id="271" r:id="rId36"/>
    <p:sldId id="272" r:id="rId37"/>
    <p:sldId id="273" r:id="rId38"/>
    <p:sldId id="274" r:id="rId39"/>
    <p:sldId id="282" r:id="rId40"/>
    <p:sldId id="281" r:id="rId41"/>
    <p:sldId id="275" r:id="rId42"/>
    <p:sldId id="260" r:id="rId43"/>
    <p:sldId id="305" r:id="rId44"/>
  </p:sldIdLst>
  <p:sldSz cx="9144000" cy="6858000" type="screen4x3"/>
  <p:notesSz cx="907732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91A"/>
    <a:srgbClr val="000000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41717" y="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DC8AE-32D3-458D-93DF-A2858D19493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41717" y="651391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B91AD-202B-4EB6-9F8F-B94DE8E49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641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018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525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388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02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404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594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111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13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391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279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29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FD41-F846-45E6-AB9B-A989A6120B9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15/01/2016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73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../../../You%20Tube%20Science%20Videos/Moles/_Happy%20Mole%20Day%20to%20You_%20Chemistry%20Song%20(Buy%20Mole%20Balloons%20@%20Flinn)_wmv2.avi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../../You%20Tube%20Science%20Videos/Moles/Molar+Mass+0001_wmv2.avi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../../You%20Tube%20Science%20Videos/Chemical%20Formulae/Writing+Formulas+For+Binary+Ionic+Compounds_wmv2.avi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Formulae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SuperStock_1663R-36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359152"/>
            <a:ext cx="3200400" cy="2441448"/>
          </a:xfrm>
          <a:prstGeom prst="rect">
            <a:avLst/>
          </a:prstGeom>
        </p:spPr>
      </p:pic>
      <p:pic>
        <p:nvPicPr>
          <p:cNvPr id="7" name="Picture 6" descr="h2of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2438400"/>
            <a:ext cx="2286000" cy="2362200"/>
          </a:xfrm>
          <a:prstGeom prst="rect">
            <a:avLst/>
          </a:prstGeom>
        </p:spPr>
      </p:pic>
      <p:pic>
        <p:nvPicPr>
          <p:cNvPr id="9" name="Picture 8" descr="Image%2080%20tap%20wa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2362199"/>
            <a:ext cx="2590801" cy="24384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3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sodium phosphate.</a:t>
            </a:r>
          </a:p>
          <a:p>
            <a:pPr>
              <a:buNone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Sodium and phosphate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 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    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3-</a:t>
            </a:r>
          </a:p>
          <a:p>
            <a:pPr marL="514350" indent="-514350">
              <a:buAutoNum type="arabicPeriod"/>
            </a:pPr>
            <a:endParaRPr lang="en-US" sz="48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3-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4" name="Picture 3" descr="Sodium_Phosphate_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23622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86800" cy="52578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iron(II) hydroxide.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Iron and hydroxide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  OH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  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OH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</a:p>
          <a:p>
            <a:pPr marL="514350" indent="-514350" algn="l">
              <a:buAutoNum type="arabicPeriod"/>
            </a:pPr>
            <a:endParaRPr lang="en-US" sz="26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(OH)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(OH)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 (OH)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4" name="Picture 3" descr="Fe3bpp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286000"/>
            <a:ext cx="3886200" cy="38709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458200" cy="44958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ammonium </a:t>
            </a:r>
            <a:r>
              <a:rPr lang="en-US" sz="2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sulphate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Ammonium and </a:t>
            </a:r>
            <a:r>
              <a:rPr lang="en-US" sz="2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sulphate</a:t>
            </a: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   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</a:p>
          <a:p>
            <a:pPr marL="514350" indent="-514350" algn="l">
              <a:buAutoNum type="arabicPeriod"/>
            </a:pPr>
            <a:endParaRPr lang="en-US" sz="26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4" name="Picture 3" descr="10%5Ccrownchampion%5Cimg%5C20071111446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362200"/>
            <a:ext cx="4343400" cy="3581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Naming ionic compounds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names of ionic compounds are built from the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cation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anion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names.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Examples: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Silver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chloride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Sodium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hydroxide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Calcium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phosphate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Sodium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dichromate</a:t>
            </a:r>
            <a:endParaRPr lang="en-US" b="1" baseline="-25000" dirty="0">
              <a:ln w="12700">
                <a:solidFill>
                  <a:schemeClr val="tx1"/>
                </a:solidFill>
                <a:prstDash val="solid"/>
              </a:ln>
              <a:solidFill>
                <a:srgbClr val="17891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the metal is a transition metal, determine the charge of the metal ion by looking at the ratio of the metal ion to the negative ion.</a:t>
            </a:r>
          </a:p>
          <a:p>
            <a:pPr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 FeCl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Iron (Fe) is a transition metal.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Chloride (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has a charge of 1- therefore 2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have a charge of 2-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charge on iron (Fe) must therefore be 2+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Name of compound – iron(II) chloride.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838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Worksheet 1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066800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Write the formula of each of the following compounds: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(a) Copper(I) hydroxide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(b) Magnesium </a:t>
            </a: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sulphate</a:t>
            </a:r>
            <a:endParaRPr lang="en-US" sz="28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(c) Sodium carbonate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(d) </a:t>
            </a: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Aluminium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phosphate</a:t>
            </a:r>
          </a:p>
          <a:p>
            <a:pPr marL="342900" indent="-342900"/>
            <a:endParaRPr lang="en-US" sz="28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Write the names of each of the following compounds:</a:t>
            </a:r>
          </a:p>
          <a:p>
            <a:pPr marL="514350" indent="-514350">
              <a:buAutoNum type="alphaLcParenBoth"/>
            </a:pP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LiF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    		(b) </a:t>
            </a: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KCl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</a:p>
          <a:p>
            <a:pPr marL="514350" indent="-514350"/>
            <a:endParaRPr lang="en-US" sz="28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(c) Ca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(PO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		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(d) CaSO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152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TT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 to the </a:t>
            </a:r>
            <a:br>
              <a:rPr lang="en-TT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TT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Mole Concept</a:t>
            </a:r>
            <a:endParaRPr lang="en-TT" sz="5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3238" y="2276872"/>
            <a:ext cx="3803104" cy="393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72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010543"/>
          </a:xfrm>
        </p:spPr>
        <p:txBody>
          <a:bodyPr/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</a:t>
            </a:r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 – Counting Units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8136904" cy="5328592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When you buy eggs you usually ask for a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dozen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eggs. You know that one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dozen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any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item is _____.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Paper is not packaged by the dozen. Paper is packaged by a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ream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. A ream of paper has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500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sheets. Why is it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useful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to have units like a dozen or a ream?</a:t>
            </a: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9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8064896" cy="6048672"/>
          </a:xfrm>
        </p:spPr>
        <p:txBody>
          <a:bodyPr>
            <a:normAutofit fontScale="40000" lnSpcReduction="20000"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endParaRPr lang="en-US" sz="70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7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What </a:t>
            </a:r>
            <a:r>
              <a:rPr lang="en-US" sz="7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determines how </a:t>
            </a:r>
            <a:r>
              <a:rPr lang="en-US" sz="70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many</a:t>
            </a:r>
            <a:r>
              <a:rPr lang="en-US" sz="7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items should make up a particular unit?</a:t>
            </a:r>
            <a:endParaRPr lang="en-TT" sz="70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7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_______________________________________</a:t>
            </a:r>
            <a:endParaRPr lang="en-TT" sz="70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endParaRPr lang="en-US" sz="70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7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If </a:t>
            </a:r>
            <a:r>
              <a:rPr lang="en-US" sz="7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you were asked to design a new unit to count something, what would you consider when </a:t>
            </a:r>
            <a:r>
              <a:rPr lang="en-US" sz="70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choosing how many items</a:t>
            </a:r>
            <a:r>
              <a:rPr lang="en-US" sz="7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should be included in your new counting unit?</a:t>
            </a:r>
            <a:endParaRPr lang="en-TT" sz="70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7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_______________________________________</a:t>
            </a:r>
            <a:endParaRPr lang="en-TT" sz="70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/>
            <a:endParaRPr lang="en-TT" sz="28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153079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154559"/>
          </a:xfrm>
        </p:spPr>
        <p:txBody>
          <a:bodyPr/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</a:t>
            </a:r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 – The Owl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dozen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represents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items. 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Since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did not have enough items to make a dozen, I decided to make a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counting unit. I called this unit an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 call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concept of OWL as a counting unit, just like a dozen for counting by 12,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complete Activity 2.</a:t>
            </a:r>
            <a:endParaRPr lang="en-TT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9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Why Are Chemical Formulae Important?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229600" cy="25908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formulae are important because they tell us which elements are found in a compound as well as the ratio between the elements in the compound.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43000"/>
            <a:ext cx="2362199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80920" cy="612068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(a)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paper clips will have ___ paper clips.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(b)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of paper will have ______ pieces of paper.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(c)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rubber bands will have ______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rubber bands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(d)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oranges will have ______ oranges.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(e)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atoms of iron will have _____ atoms of iron.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(f)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molecules of water will have ______ molecules of water.</a:t>
            </a: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en-TT" sz="2600" dirty="0"/>
          </a:p>
        </p:txBody>
      </p:sp>
    </p:spTree>
    <p:extLst>
      <p:ext uri="{BB962C8B-B14F-4D97-AF65-F5344CB8AC3E}">
        <p14:creationId xmlns:p14="http://schemas.microsoft.com/office/powerpoint/2010/main" xmlns="" val="16764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612068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(a) How many paper clips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pieces of paper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(c) How many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4.5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(d) How many atoms of copper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(e) How many molecules of hydrogen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4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08912" cy="561662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Based on your answers in question (2), write directions for finding the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items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given the number of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OWLS.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of Items =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20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24936" cy="6192688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(a)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paper clips?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pieces of paper?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atoms of nitrogen?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molecules of water?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1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208912" cy="5904656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Based on your answers in question (4), write directions for finding the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OWLS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given the number of pieces.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of OWLS =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8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 3 – The Mole</a:t>
            </a:r>
            <a:endParaRPr lang="en-TT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08912" cy="4824536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mole of anything has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602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200, 000, 000, 000, 000, 000, 000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items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number is called Avogadro’s Number and is usually written in scientific notation as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has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10</a:t>
            </a:r>
            <a:r>
              <a:rPr lang="en-US" sz="28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items.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66527"/>
          </a:xfrm>
        </p:spPr>
        <p:txBody>
          <a:bodyPr>
            <a:norm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Calculations</a:t>
            </a:r>
            <a:endParaRPr lang="en-TT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640960" cy="100811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Recall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to multiply and divide numbers written in scientific notation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700808"/>
            <a:ext cx="618818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4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064896" cy="62646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Multiplication Examples: 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l">
              <a:buAutoNum type="romanLcParenBoth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x 6.02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  		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(6.02 x 4)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24. 1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2.41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(ii) (6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(3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(6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3)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45+30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18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1.8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76</a:t>
            </a:r>
            <a:endParaRPr lang="en-TT" sz="2800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Division Example: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(6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 (3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(6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45-30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2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T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89240"/>
            <a:ext cx="1714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229200"/>
            <a:ext cx="1714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676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208912" cy="612068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a) How many paper clips make up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mole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 make up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moles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How many molecules of water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moles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d) How many atoms of silver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0.5 moles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e) How many formula units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0.25 moles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6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6336704"/>
          </a:xfrm>
        </p:spPr>
        <p:txBody>
          <a:bodyPr>
            <a:noAutofit/>
          </a:bodyPr>
          <a:lstStyle/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(a) How many moles of paper clips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paper clips?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moles of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1.204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26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How many moles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1.204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26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calcium atoms? </a:t>
            </a:r>
          </a:p>
          <a:p>
            <a:pPr algn="l"/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3.01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molecules of oxygen?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formula units of salt?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8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Types of Chemical Formulae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molecular formula e.g. H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O, CO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C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</a:p>
          <a:p>
            <a:pPr marL="514350" indent="-514350">
              <a:buFont typeface="+mj-lt"/>
              <a:buAutoNum type="arabicPeriod"/>
            </a:pPr>
            <a:endParaRPr lang="en-US" b="1" baseline="-250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baseline="-250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structural formula e.g. 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empirical formula e.g.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NaCl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2of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581400"/>
            <a:ext cx="1666875" cy="1162050"/>
          </a:xfrm>
          <a:prstGeom prst="rect">
            <a:avLst/>
          </a:prstGeom>
        </p:spPr>
      </p:pic>
      <p:pic>
        <p:nvPicPr>
          <p:cNvPr id="5" name="Picture 4" descr="co2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581400"/>
            <a:ext cx="1828800" cy="1221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8"/>
          </a:xfrm>
        </p:spPr>
        <p:txBody>
          <a:bodyPr>
            <a:norm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Assessment</a:t>
            </a:r>
            <a:endParaRPr lang="en-TT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568952" cy="5328592"/>
          </a:xfrm>
        </p:spPr>
        <p:txBody>
          <a:bodyPr>
            <a:noAutofit/>
          </a:bodyPr>
          <a:lstStyle/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How many items are in a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(a) How many Hershey’s kisses make up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mole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(b) How many atoms of magnesium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moles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(c) How many molecules of oxygen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0.5 moles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(a)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atoms of lead?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3.612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atoms of iron?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1.204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molecules of oxygen?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7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6857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 of The Mole Concept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334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chemistry, we use the mole to represent a fixed number.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Mole =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6.0 x 10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known as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Avogadro’s number (N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mole has been defined using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carbon-12 isotope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because of its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abundance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stability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mole is defined as the number of atoms in exactly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12g of carbon-12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This number of atoms is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6.0 x 10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i.e.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Avogadro’s number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TT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</a:t>
            </a:r>
            <a:br>
              <a:rPr lang="en-TT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TT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Atomic Mass</a:t>
            </a:r>
            <a:endParaRPr lang="en-TT" sz="8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3404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of an element is found by comparing the mass of one atom of the element to the mass of a carbon-12 atom.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an element can be found in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periodic table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for example: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Sodium                relative atomic mass =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Calcium                relative atomic mass =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alc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5181600"/>
            <a:ext cx="1143000" cy="963976"/>
          </a:xfrm>
          <a:prstGeom prst="rect">
            <a:avLst/>
          </a:prstGeom>
        </p:spPr>
      </p:pic>
      <p:pic>
        <p:nvPicPr>
          <p:cNvPr id="5" name="Picture 4" descr="sod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4191000"/>
            <a:ext cx="1143000" cy="8603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molecular mass &amp; Relative formula mass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molecular mass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The products of covalent bonding.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formula mass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The products of ionic bonding.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determine the relative molecular mass or relative formula mass, we add the relative atomic masses of all the elements present in the compound.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relative molecular mass of nitric acid, HNO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Answer: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HNO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1 atom of H, 1 atom of N and 3 atoms of O.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molecular mass =  (1x1) + (1x14) + (3x16)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      = 63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relative formula mass of calcium carbonate, CaCO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Answer:</a:t>
            </a: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CaCO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1 atom of Ca, 1 atom of C and 3 atoms of O.</a:t>
            </a:r>
          </a:p>
          <a:p>
            <a:pPr marL="0" indent="0">
              <a:buNone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formula mass =  (1x40) + (1x12) + (3x16)</a:t>
            </a: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         = 100</a:t>
            </a:r>
            <a:endParaRPr lang="en-US" sz="2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file"/>
              </a:rPr>
              <a:t>Molar Mass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mass of one mole of a substance is known as the molar mass (M). The molar mass of an element or compound has a unit of grams per mole, i.e. gmol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marL="0" indent="0">
              <a:buNone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molar mass of an element is the relative atomic mass in gmol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The molar mass of a compound is the relative formula mass or relative molecular mass in gmol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Examples – Molar mass of elements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543800" cy="487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M(C) = 12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algn="l"/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M(Na) = 23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M(Ca) = 40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M(K) = 39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696200" cy="9905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Examples – Molar mass of compounds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77200" cy="4800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M(H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O) = (2x1) + 16 = 18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M(CuSO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64 + 32 + (4x16) = 160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M((NH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2 x (14 + (4x1)) + 12 + (3x16) 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= 96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M(CuSO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.5H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O) = 160 + (5x18) = 250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Writing chemical formulae for ionic compounds</a:t>
            </a:r>
            <a:b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143000"/>
            <a:ext cx="7543800" cy="5486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Ionic compounds are represented using an empirical formula. There are important points to note when writing the formulae of ionic compounds: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Metals generally lose electrons forming positive ions.</a:t>
            </a:r>
          </a:p>
          <a:p>
            <a:pPr algn="l"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Non-metals generally gain electrons forming negative ions.</a:t>
            </a:r>
          </a:p>
          <a:p>
            <a:pPr algn="l">
              <a:buFont typeface="Arial" pitchFamily="34" charset="0"/>
              <a:buChar char="•"/>
            </a:pP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Relationship between mass, moles and number of atoms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Example: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Sulphur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 of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sulphur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(S) = 32</a:t>
            </a:r>
          </a:p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Therefore, molar mass of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sulphur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32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relationship between mass, moles and number of moles is given in the table below.</a:t>
            </a:r>
          </a:p>
          <a:p>
            <a:pPr marL="0" indent="0">
              <a:buNone/>
            </a:pP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4191000"/>
          <a:ext cx="6629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Mass of </a:t>
                      </a:r>
                      <a:r>
                        <a:rPr lang="en-US" dirty="0" err="1" smtClean="0"/>
                        <a:t>sulphur</a:t>
                      </a:r>
                      <a:r>
                        <a:rPr lang="en-US" baseline="0" dirty="0" smtClean="0"/>
                        <a:t> 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atoms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 x 10</a:t>
                      </a:r>
                      <a:r>
                        <a:rPr lang="en-US" baseline="30000" dirty="0" smtClean="0"/>
                        <a:t>23</a:t>
                      </a:r>
                      <a:endParaRPr lang="en-US" baseline="300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r>
                        <a:rPr lang="en-US" baseline="0" dirty="0" smtClean="0"/>
                        <a:t> x 10</a:t>
                      </a:r>
                      <a:r>
                        <a:rPr lang="en-US" baseline="30000" dirty="0" smtClean="0"/>
                        <a:t>23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Worksheet 2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8077200" cy="51054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Calculate the relative molecular mass of oxygen, 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Calculate the relative molecular mass of a chlorine molecule, Cl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Calculate the relative formula mass of calcium hydroxide, Ca(OH)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relative formula mass of hydrated copper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sulphate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.5H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Worksheet </a:t>
            </a:r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914400"/>
            <a:ext cx="8991600" cy="57912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molar mass of each compound below: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NaBr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2. PbSO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Ca(OH)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4. Na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514350" indent="-514350" algn="l"/>
            <a:endParaRPr lang="en-US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5. (NH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6. C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 marL="514350" indent="-514350" algn="l"/>
            <a:endParaRPr lang="en-US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7. Fe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(PO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8. (NH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</a:p>
          <a:p>
            <a:pPr marL="514350" indent="-514350" algn="l"/>
            <a:endParaRPr lang="en-US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9. Zn(C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10. </a:t>
            </a:r>
            <a:r>
              <a:rPr lang="en-US" sz="2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AgF</a:t>
            </a:r>
            <a:endParaRPr lang="en-US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1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charges must balance.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magnitude of the charge on an ion of an element is the same as the oxidation state.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Transition elements often have multiple oxidation states.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all ions consist of one atom.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balancing the number of charges, if multiple numbers of the polyatomic ion are required, the polyatomic ion is placed in brackets.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Writing Chemical Formulae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458200" cy="44958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Steps:</a:t>
            </a:r>
          </a:p>
          <a:p>
            <a:pPr marL="514350" indent="-5143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Identify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non-metal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Write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symbols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Write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charges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Cross-over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charges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from top to bottom.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Remove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charge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Simplify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numbers and remove the 1’s.</a:t>
            </a:r>
          </a:p>
          <a:p>
            <a:pPr marL="742950" indent="-7429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>
              <a:buAutoNum type="arabicPeriod"/>
            </a:pPr>
            <a:endParaRPr lang="en-US" sz="39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artoon_picture_of_girl_writing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9673" y="1021773"/>
            <a:ext cx="18288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Some Common Polyatomic Ions 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Ammonium – NH</a:t>
            </a:r>
            <a:r>
              <a:rPr lang="en-US" sz="24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</a:p>
          <a:p>
            <a:pPr marL="514350" indent="-514350" algn="l"/>
            <a:endParaRPr lang="en-US" sz="2400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Carbonate – CO</a:t>
            </a:r>
            <a:r>
              <a:rPr lang="en-US" sz="24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2-</a:t>
            </a:r>
          </a:p>
          <a:p>
            <a:pPr marL="514350" indent="-514350" algn="l"/>
            <a:endParaRPr lang="en-US" sz="2400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Hydrogen carbonate – HCO</a:t>
            </a:r>
            <a:r>
              <a:rPr lang="en-US" sz="24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marL="514350" indent="-514350" algn="l"/>
            <a:endParaRPr lang="en-US" sz="2400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Hydroxide – OH</a:t>
            </a:r>
            <a:r>
              <a:rPr lang="en-US" sz="2400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marL="514350" indent="-514350" algn="l"/>
            <a:endParaRPr lang="en-US" sz="2400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Nitrate – NO</a:t>
            </a:r>
            <a:r>
              <a:rPr lang="en-US" sz="24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marL="514350" indent="-514350" algn="l"/>
            <a:endParaRPr lang="en-US" sz="2400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Phosphate – PO</a:t>
            </a:r>
            <a:r>
              <a:rPr lang="en-US" sz="24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3-</a:t>
            </a:r>
          </a:p>
          <a:p>
            <a:pPr marL="514350" indent="-514350" algn="l"/>
            <a:endParaRPr lang="en-US" sz="2400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sz="2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Sulphate</a:t>
            </a:r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– SO</a:t>
            </a:r>
            <a:r>
              <a:rPr lang="en-US" sz="2400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2-</a:t>
            </a:r>
          </a:p>
          <a:p>
            <a:pPr marL="514350" indent="-514350" algn="l"/>
            <a:endParaRPr lang="en-US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n-US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>
              <a:buAutoNum type="arabicPeriod"/>
            </a:pPr>
            <a:endParaRPr lang="en-US" sz="39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458200" cy="533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077200" cy="57150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calcium iodide.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Calcium and Iodide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  I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  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</a:p>
          <a:p>
            <a:pPr marL="514350" indent="-514350" algn="l">
              <a:buAutoNum type="arabicPeriod"/>
            </a:pPr>
            <a:endParaRPr lang="en-US" sz="26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CaI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600" b="1" baseline="-2500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quick-lime_125x1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590800"/>
            <a:ext cx="3505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copper(II) oxide.</a:t>
            </a:r>
          </a:p>
          <a:p>
            <a:pPr>
              <a:buNone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Copper and oxide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  O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   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</a:p>
          <a:p>
            <a:pPr marL="514350" indent="-514350">
              <a:buAutoNum type="arabicPeriod"/>
            </a:pPr>
            <a:endParaRPr lang="en-US" sz="48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CuO</a:t>
            </a:r>
            <a:endParaRPr lang="en-US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pperPowerCu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209800"/>
            <a:ext cx="4419600" cy="3962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1834</Words>
  <Application>Microsoft Office PowerPoint</Application>
  <PresentationFormat>On-screen Show (4:3)</PresentationFormat>
  <Paragraphs>350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1_Office Theme</vt:lpstr>
      <vt:lpstr>Chemical Formulae</vt:lpstr>
      <vt:lpstr>Why Are Chemical Formulae Important?</vt:lpstr>
      <vt:lpstr>Types of Chemical Formulae</vt:lpstr>
      <vt:lpstr>Writing chemical formulae for ionic compounds </vt:lpstr>
      <vt:lpstr>Slide 5</vt:lpstr>
      <vt:lpstr>Writing Chemical Formulae</vt:lpstr>
      <vt:lpstr>Some Common Polyatomic Ions </vt:lpstr>
      <vt:lpstr>Example 1</vt:lpstr>
      <vt:lpstr>Example 2</vt:lpstr>
      <vt:lpstr>Example 3</vt:lpstr>
      <vt:lpstr>Example 4</vt:lpstr>
      <vt:lpstr>Example 5</vt:lpstr>
      <vt:lpstr>Naming ionic compounds</vt:lpstr>
      <vt:lpstr>Slide 14</vt:lpstr>
      <vt:lpstr>Slide 15</vt:lpstr>
      <vt:lpstr>Introduction to the  Mole Concept</vt:lpstr>
      <vt:lpstr>Activity 1 – Counting Units</vt:lpstr>
      <vt:lpstr>Slide 18</vt:lpstr>
      <vt:lpstr>Activity 2 – The Owl</vt:lpstr>
      <vt:lpstr>Slide 20</vt:lpstr>
      <vt:lpstr>Slide 21</vt:lpstr>
      <vt:lpstr>Slide 22</vt:lpstr>
      <vt:lpstr>Slide 23</vt:lpstr>
      <vt:lpstr>Slide 24</vt:lpstr>
      <vt:lpstr>Activity 3 – The Mole</vt:lpstr>
      <vt:lpstr>Calculations</vt:lpstr>
      <vt:lpstr>Slide 27</vt:lpstr>
      <vt:lpstr>Slide 28</vt:lpstr>
      <vt:lpstr>Slide 29</vt:lpstr>
      <vt:lpstr>Assessment</vt:lpstr>
      <vt:lpstr>Summary of The Mole Concept</vt:lpstr>
      <vt:lpstr>Relative  Atomic Mass</vt:lpstr>
      <vt:lpstr>Relative Atomic Mass</vt:lpstr>
      <vt:lpstr>Relative molecular mass &amp; Relative formula mass</vt:lpstr>
      <vt:lpstr>Example 1</vt:lpstr>
      <vt:lpstr>Example 2</vt:lpstr>
      <vt:lpstr>Molar Mass</vt:lpstr>
      <vt:lpstr>Examples – Molar mass of elements</vt:lpstr>
      <vt:lpstr>Examples – Molar mass of compounds</vt:lpstr>
      <vt:lpstr>Relationship between mass, moles and number of atoms</vt:lpstr>
      <vt:lpstr>Worksheet 2</vt:lpstr>
      <vt:lpstr>Worksheet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an HIV Infection</dc:title>
  <dc:creator>user</dc:creator>
  <cp:lastModifiedBy>rolton</cp:lastModifiedBy>
  <cp:revision>115</cp:revision>
  <dcterms:created xsi:type="dcterms:W3CDTF">2010-01-17T20:33:12Z</dcterms:created>
  <dcterms:modified xsi:type="dcterms:W3CDTF">2016-01-15T13:16:20Z</dcterms:modified>
</cp:coreProperties>
</file>