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50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6223457-B927-654D-8D40-43F703B983E0}" type="datetimeFigureOut">
              <a:rPr lang="en-US" smtClean="0"/>
              <a:pPr/>
              <a:t>4/12/2013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F1212C-A8AE-5746-A308-8803C456EA0B}" type="slidenum">
              <a:rPr lang="en-US" smtClean="0"/>
              <a:pPr/>
              <a:t>‹#›</a:t>
            </a:fld>
            <a:endParaRPr lang="en-US"/>
          </a:p>
        </p:txBody>
      </p:sp>
    </p:spTree>
    <p:extLst>
      <p:ext uri="{BB962C8B-B14F-4D97-AF65-F5344CB8AC3E}">
        <p14:creationId xmlns:p14="http://schemas.microsoft.com/office/powerpoint/2010/main" xmlns="" val="7147995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FAF31E-1A0F-B84B-9909-D9D55977EC06}" type="datetimeFigureOut">
              <a:rPr lang="en-US" smtClean="0"/>
              <a:pPr/>
              <a:t>4/12/2013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F17597-0098-AC4A-8153-9101E5E53309}" type="slidenum">
              <a:rPr lang="en-US" smtClean="0"/>
              <a:pPr/>
              <a:t>‹#›</a:t>
            </a:fld>
            <a:endParaRPr lang="en-US"/>
          </a:p>
        </p:txBody>
      </p:sp>
    </p:spTree>
    <p:extLst>
      <p:ext uri="{BB962C8B-B14F-4D97-AF65-F5344CB8AC3E}">
        <p14:creationId xmlns:p14="http://schemas.microsoft.com/office/powerpoint/2010/main" xmlns="" val="27467553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2E2AC6-4E1B-CC45-BD20-F86BBE37A615}" type="datetime1">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xmlns=""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7D2B3-36E3-3443-84E3-CCDC4AB4FEED}" type="datetime1">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xmlns=""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2267B6-3E47-2C49-82F7-153BD9D3D1C1}" type="datetime1">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xmlns=""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EACD06-7162-5546-83C6-ED898D16AF04}" type="datetime1">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xmlns=""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9C80C8-4C0D-EA40-A9AB-289FB9557E77}" type="datetime1">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xmlns=""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1C2B71-30E7-DE45-8429-F56A27B2EC8E}" type="datetime1">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xmlns=""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250361-354F-4B4C-83B3-8BC60ECE226F}" type="datetime1">
              <a:rPr lang="en-US" smtClean="0"/>
              <a:pPr/>
              <a:t>4/12/2013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xmlns=""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841B8E-E185-B34E-BB2F-1AF3E64BBDA2}" type="datetime1">
              <a:rPr lang="en-US" smtClean="0"/>
              <a:pPr/>
              <a:t>4/12/2013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xmlns=""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B5300-8C24-C246-83DD-BA95C769D2EB}" type="datetime1">
              <a:rPr lang="en-US" smtClean="0"/>
              <a:pPr/>
              <a:t>4/12/2013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xmlns=""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7FAF0-6928-9140-9A2F-8A0CDA3F1997}" type="datetime1">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xmlns=""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88E73C-D703-A84F-B34D-D4FC3A414426}" type="datetime1">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xmlns=""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166557-73D5-9C41-8802-718E9369DD67}" type="datetime1">
              <a:rPr lang="en-US" smtClean="0"/>
              <a:pPr/>
              <a:t>4/12/2013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pPr/>
              <a:t>‹#›</a:t>
            </a:fld>
            <a:endParaRPr lang="en-US"/>
          </a:p>
        </p:txBody>
      </p:sp>
    </p:spTree>
    <p:extLst>
      <p:ext uri="{BB962C8B-B14F-4D97-AF65-F5344CB8AC3E}">
        <p14:creationId xmlns:p14="http://schemas.microsoft.com/office/powerpoint/2010/main" xmlns=""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7714"/>
            <a:ext cx="7772400" cy="1470025"/>
          </a:xfrm>
        </p:spPr>
        <p:txBody>
          <a:bodyPr/>
          <a:lstStyle/>
          <a:p>
            <a:r>
              <a:rPr lang="en-US" dirty="0" smtClean="0"/>
              <a:t>Sample Preparation – IR spectroscopy</a:t>
            </a:r>
            <a:endParaRPr lang="en-US" dirty="0"/>
          </a:p>
        </p:txBody>
      </p:sp>
      <p:sp>
        <p:nvSpPr>
          <p:cNvPr id="3" name="Subtitle 2"/>
          <p:cNvSpPr>
            <a:spLocks noGrp="1"/>
          </p:cNvSpPr>
          <p:nvPr>
            <p:ph type="subTitle" idx="1"/>
          </p:nvPr>
        </p:nvSpPr>
        <p:spPr>
          <a:xfrm>
            <a:off x="1145822" y="2475089"/>
            <a:ext cx="6400800" cy="1752600"/>
          </a:xfrm>
        </p:spPr>
        <p:txBody>
          <a:bodyPr/>
          <a:lstStyle/>
          <a:p>
            <a:pPr algn="l"/>
            <a:r>
              <a:rPr lang="en-US" sz="2400" dirty="0" smtClean="0"/>
              <a:t>Solid samples can be run as either </a:t>
            </a:r>
            <a:r>
              <a:rPr lang="en-US" sz="2400" dirty="0" err="1"/>
              <a:t>KBr</a:t>
            </a:r>
            <a:r>
              <a:rPr lang="en-US" sz="2400" dirty="0"/>
              <a:t> </a:t>
            </a:r>
            <a:r>
              <a:rPr lang="en-US" sz="2400" dirty="0" smtClean="0"/>
              <a:t>disks, </a:t>
            </a:r>
            <a:r>
              <a:rPr lang="en-US" sz="2400" dirty="0" err="1" smtClean="0"/>
              <a:t>Nujol</a:t>
            </a:r>
            <a:r>
              <a:rPr lang="en-US" sz="2400" dirty="0" smtClean="0"/>
              <a:t> mulls </a:t>
            </a:r>
            <a:r>
              <a:rPr lang="en-US" sz="2400" dirty="0"/>
              <a:t>on </a:t>
            </a:r>
            <a:r>
              <a:rPr lang="en-US" sz="2400" dirty="0" err="1"/>
              <a:t>NaCl</a:t>
            </a:r>
            <a:r>
              <a:rPr lang="en-US" sz="2400" dirty="0"/>
              <a:t> </a:t>
            </a:r>
            <a:r>
              <a:rPr lang="en-US" sz="2400" dirty="0" smtClean="0"/>
              <a:t>plate, Film on </a:t>
            </a:r>
            <a:r>
              <a:rPr lang="en-US" sz="2400" dirty="0" err="1" smtClean="0"/>
              <a:t>NaCl</a:t>
            </a:r>
            <a:r>
              <a:rPr lang="en-US" sz="2400" dirty="0" smtClean="0"/>
              <a:t> plate or in </a:t>
            </a:r>
            <a:r>
              <a:rPr lang="en-US" sz="2400" dirty="0"/>
              <a:t>CCl</a:t>
            </a:r>
            <a:r>
              <a:rPr lang="en-US" sz="2400" baseline="-25000" dirty="0"/>
              <a:t>4</a:t>
            </a:r>
            <a:r>
              <a:rPr lang="en-US" sz="2400" dirty="0"/>
              <a:t> solution </a:t>
            </a:r>
            <a:endParaRPr lang="en-US" sz="2400" dirty="0" smtClean="0"/>
          </a:p>
          <a:p>
            <a:pPr algn="l"/>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pPr/>
              <a:t>1</a:t>
            </a:fld>
            <a:endParaRPr lang="en-US"/>
          </a:p>
        </p:txBody>
      </p:sp>
    </p:spTree>
    <p:extLst>
      <p:ext uri="{BB962C8B-B14F-4D97-AF65-F5344CB8AC3E}">
        <p14:creationId xmlns:p14="http://schemas.microsoft.com/office/powerpoint/2010/main" xmlns="" val="740971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7501"/>
            <a:ext cx="8229600" cy="4254500"/>
          </a:xfrm>
        </p:spPr>
        <p:txBody>
          <a:bodyPr>
            <a:noAutofit/>
          </a:bodyPr>
          <a:lstStyle/>
          <a:p>
            <a:pPr algn="just">
              <a:buFont typeface="Arial"/>
              <a:buChar char="•"/>
            </a:pPr>
            <a:r>
              <a:rPr lang="en-US" sz="2400" dirty="0" smtClean="0"/>
              <a:t>Position tube in </a:t>
            </a:r>
            <a:r>
              <a:rPr lang="en-US" sz="2400" dirty="0"/>
              <a:t>turbine with help of “Depth Gauge” If NMR tube slides up and down too easily in the turbine, then somebody has already contaminated the turbine (or it is old</a:t>
            </a:r>
            <a:r>
              <a:rPr lang="en-US" sz="2400" dirty="0" smtClean="0"/>
              <a:t>).</a:t>
            </a:r>
          </a:p>
          <a:p>
            <a:pPr algn="just">
              <a:buFont typeface="Arial"/>
              <a:buChar char="•"/>
            </a:pPr>
            <a:r>
              <a:rPr lang="en-US" sz="2400" dirty="0" smtClean="0"/>
              <a:t>Cleaning NMR tubes: The </a:t>
            </a:r>
            <a:r>
              <a:rPr lang="en-US" sz="2400" dirty="0"/>
              <a:t>best way </a:t>
            </a:r>
            <a:r>
              <a:rPr lang="en-US" sz="2400" dirty="0" smtClean="0"/>
              <a:t>is </a:t>
            </a:r>
            <a:r>
              <a:rPr lang="en-US" sz="2400" dirty="0"/>
              <a:t>to rinse </a:t>
            </a:r>
            <a:r>
              <a:rPr lang="en-US" sz="2400" dirty="0" smtClean="0"/>
              <a:t>the tube a couple of times with HPLC</a:t>
            </a:r>
            <a:r>
              <a:rPr lang="en-US" sz="2400" dirty="0"/>
              <a:t>-grade acetone</a:t>
            </a:r>
            <a:r>
              <a:rPr lang="en-US" sz="2400" dirty="0" smtClean="0"/>
              <a:t>. Either air-dry the tube (upside down!) or place it </a:t>
            </a:r>
            <a:r>
              <a:rPr lang="en-US" sz="2400" dirty="0"/>
              <a:t>flat in a </a:t>
            </a:r>
            <a:r>
              <a:rPr lang="en-US" sz="2400" dirty="0" smtClean="0"/>
              <a:t>drying </a:t>
            </a:r>
            <a:r>
              <a:rPr lang="en-US" sz="2400" dirty="0"/>
              <a:t>oven for ten minutes</a:t>
            </a:r>
            <a:r>
              <a:rPr lang="en-US" sz="2400" dirty="0" smtClean="0"/>
              <a:t>. </a:t>
            </a:r>
            <a:r>
              <a:rPr lang="en-US" sz="2400" dirty="0"/>
              <a:t>Do NOT leave NMR tubes in a drying oven for extended periods of time – this causes </a:t>
            </a:r>
            <a:r>
              <a:rPr lang="en-US" sz="2400" dirty="0" smtClean="0"/>
              <a:t>them to </a:t>
            </a:r>
            <a:r>
              <a:rPr lang="en-US" sz="2400" dirty="0"/>
              <a:t>warp </a:t>
            </a:r>
            <a:r>
              <a:rPr lang="en-US" sz="2400" dirty="0" smtClean="0"/>
              <a:t>under </a:t>
            </a:r>
            <a:r>
              <a:rPr lang="en-US" sz="2400" dirty="0"/>
              <a:t>the force of gravity, thus making them non-</a:t>
            </a:r>
            <a:r>
              <a:rPr lang="en-US" sz="2400" dirty="0" smtClean="0"/>
              <a:t>cylindrical (which will make it more difficult to tune your sample).</a:t>
            </a:r>
            <a:endParaRPr lang="en-US" sz="2400" dirty="0"/>
          </a:p>
          <a:p>
            <a:pPr algn="just">
              <a:buFont typeface="Arial"/>
              <a:buChar char="•"/>
            </a:pPr>
            <a:r>
              <a:rPr lang="en-US" sz="2400" dirty="0" smtClean="0"/>
              <a:t>NMR spectrometers </a:t>
            </a:r>
            <a:r>
              <a:rPr lang="en-US" sz="2400" dirty="0"/>
              <a:t>are </a:t>
            </a:r>
            <a:r>
              <a:rPr lang="en-US" sz="2400" dirty="0" smtClean="0"/>
              <a:t>expensive &amp; delicate</a:t>
            </a:r>
            <a:r>
              <a:rPr lang="en-US" sz="2400" dirty="0"/>
              <a:t>. Misusing or abusing them can cause thousands of </a:t>
            </a:r>
            <a:r>
              <a:rPr lang="en-US" sz="2400" dirty="0" smtClean="0"/>
              <a:t>$s </a:t>
            </a:r>
            <a:r>
              <a:rPr lang="en-US" sz="2400" dirty="0"/>
              <a:t>worth of damage. Most damage is </a:t>
            </a:r>
            <a:r>
              <a:rPr lang="en-US" sz="2400" dirty="0" smtClean="0"/>
              <a:t>avoidable. </a:t>
            </a:r>
            <a:r>
              <a:rPr lang="en-US" sz="2400" dirty="0"/>
              <a:t>If you understand how the instrument works, you will also develop some feeling for why things should be done a specific way. </a:t>
            </a:r>
            <a:r>
              <a:rPr lang="en-US" sz="2400" dirty="0" smtClean="0"/>
              <a:t>Otherwise, </a:t>
            </a:r>
            <a:r>
              <a:rPr lang="en-US" sz="2400" dirty="0"/>
              <a:t>you </a:t>
            </a:r>
            <a:r>
              <a:rPr lang="en-US" sz="2400" dirty="0" smtClean="0"/>
              <a:t>may damage </a:t>
            </a:r>
            <a:r>
              <a:rPr lang="en-US" sz="2400" dirty="0"/>
              <a:t>the instrument so that you </a:t>
            </a:r>
            <a:r>
              <a:rPr lang="en-US" sz="2400" dirty="0" smtClean="0"/>
              <a:t>&amp; </a:t>
            </a:r>
            <a:r>
              <a:rPr lang="en-US" sz="2400" dirty="0"/>
              <a:t>everyone else will not be able to use it for an extended period of time</a:t>
            </a:r>
            <a:r>
              <a:rPr lang="en-US" sz="2400" dirty="0" smtClean="0"/>
              <a:t>.</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10</a:t>
            </a:fld>
            <a:endParaRPr lang="en-US" dirty="0"/>
          </a:p>
        </p:txBody>
      </p:sp>
    </p:spTree>
    <p:extLst>
      <p:ext uri="{BB962C8B-B14F-4D97-AF65-F5344CB8AC3E}">
        <p14:creationId xmlns:p14="http://schemas.microsoft.com/office/powerpoint/2010/main" xmlns="" val="2103952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0000"/>
            <a:ext cx="8229600" cy="740667"/>
          </a:xfrm>
        </p:spPr>
        <p:txBody>
          <a:bodyPr>
            <a:normAutofit fontScale="90000"/>
          </a:bodyPr>
          <a:lstStyle/>
          <a:p>
            <a:r>
              <a:rPr lang="en-US" dirty="0" smtClean="0"/>
              <a:t>Preparation of </a:t>
            </a:r>
            <a:r>
              <a:rPr lang="en-US" dirty="0" err="1" smtClean="0"/>
              <a:t>KBr</a:t>
            </a:r>
            <a:r>
              <a:rPr lang="en-US" dirty="0" smtClean="0"/>
              <a:t> disks</a:t>
            </a:r>
            <a:endParaRPr lang="en-US" dirty="0"/>
          </a:p>
        </p:txBody>
      </p:sp>
      <p:sp>
        <p:nvSpPr>
          <p:cNvPr id="3" name="Content Placeholder 2"/>
          <p:cNvSpPr>
            <a:spLocks noGrp="1"/>
          </p:cNvSpPr>
          <p:nvPr>
            <p:ph idx="1"/>
          </p:nvPr>
        </p:nvSpPr>
        <p:spPr>
          <a:xfrm>
            <a:off x="457200" y="1430868"/>
            <a:ext cx="8229600" cy="1718732"/>
          </a:xfrm>
        </p:spPr>
        <p:txBody>
          <a:bodyPr>
            <a:normAutofit/>
          </a:bodyPr>
          <a:lstStyle/>
          <a:p>
            <a:r>
              <a:rPr lang="en-US" sz="2400" dirty="0" smtClean="0"/>
              <a:t>Advantage to </a:t>
            </a:r>
            <a:r>
              <a:rPr lang="en-US" sz="2400" dirty="0" err="1" smtClean="0"/>
              <a:t>KBr</a:t>
            </a:r>
            <a:r>
              <a:rPr lang="en-US" sz="2400" dirty="0" smtClean="0"/>
              <a:t> disk: no overlapping signals from the matrix (</a:t>
            </a:r>
            <a:r>
              <a:rPr lang="en-US" sz="2400" dirty="0" err="1" smtClean="0"/>
              <a:t>KBr</a:t>
            </a:r>
            <a:r>
              <a:rPr lang="en-US" sz="2400" dirty="0" smtClean="0"/>
              <a:t>)</a:t>
            </a:r>
          </a:p>
          <a:p>
            <a:r>
              <a:rPr lang="en-US" sz="2400" dirty="0" smtClean="0"/>
              <a:t>Disadvantage: may take practice to prepare good quality disks</a:t>
            </a:r>
          </a:p>
          <a:p>
            <a:r>
              <a:rPr lang="en-US" sz="2400" dirty="0" smtClean="0"/>
              <a:t>Equipment required:</a:t>
            </a:r>
            <a:endParaRPr lang="en-US" sz="2400" dirty="0"/>
          </a:p>
        </p:txBody>
      </p:sp>
      <p:pic>
        <p:nvPicPr>
          <p:cNvPr id="4" name="Picture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78361" y="3428999"/>
            <a:ext cx="2861945" cy="2150745"/>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60427" y="3965116"/>
            <a:ext cx="1287145" cy="1100455"/>
          </a:xfrm>
          <a:prstGeom prst="rect">
            <a:avLst/>
          </a:prstGeom>
          <a:noFill/>
          <a:ln>
            <a:noFill/>
          </a:ln>
        </p:spPr>
      </p:pic>
      <p:sp>
        <p:nvSpPr>
          <p:cNvPr id="6" name="TextBox 5"/>
          <p:cNvSpPr txBox="1"/>
          <p:nvPr/>
        </p:nvSpPr>
        <p:spPr>
          <a:xfrm>
            <a:off x="1158523" y="5579744"/>
            <a:ext cx="3172177" cy="830997"/>
          </a:xfrm>
          <a:prstGeom prst="rect">
            <a:avLst/>
          </a:prstGeom>
          <a:noFill/>
        </p:spPr>
        <p:txBody>
          <a:bodyPr wrap="square" rtlCol="0">
            <a:spAutoFit/>
          </a:bodyPr>
          <a:lstStyle/>
          <a:p>
            <a:r>
              <a:rPr lang="en-US" sz="2400" dirty="0" smtClean="0"/>
              <a:t>Press, threaded anvils &amp; sample holder</a:t>
            </a:r>
            <a:endParaRPr lang="en-US" sz="2400" dirty="0"/>
          </a:p>
        </p:txBody>
      </p:sp>
      <p:sp>
        <p:nvSpPr>
          <p:cNvPr id="7" name="TextBox 6"/>
          <p:cNvSpPr txBox="1"/>
          <p:nvPr/>
        </p:nvSpPr>
        <p:spPr>
          <a:xfrm>
            <a:off x="5170211" y="5390448"/>
            <a:ext cx="2965325" cy="461665"/>
          </a:xfrm>
          <a:prstGeom prst="rect">
            <a:avLst/>
          </a:prstGeom>
          <a:noFill/>
        </p:spPr>
        <p:txBody>
          <a:bodyPr wrap="none" rtlCol="0">
            <a:spAutoFit/>
          </a:bodyPr>
          <a:lstStyle/>
          <a:p>
            <a:r>
              <a:rPr lang="en-US" sz="2400" dirty="0" smtClean="0"/>
              <a:t>Agate mortar &amp; pestle</a:t>
            </a:r>
            <a:endParaRPr lang="en-US" sz="2400"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pPr/>
              <a:t>2</a:t>
            </a:fld>
            <a:endParaRPr lang="en-US"/>
          </a:p>
        </p:txBody>
      </p:sp>
    </p:spTree>
    <p:extLst>
      <p:ext uri="{BB962C8B-B14F-4D97-AF65-F5344CB8AC3E}">
        <p14:creationId xmlns:p14="http://schemas.microsoft.com/office/powerpoint/2010/main" xmlns="" val="333307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0000"/>
            <a:ext cx="8229600" cy="741362"/>
          </a:xfrm>
        </p:spPr>
        <p:txBody>
          <a:bodyPr>
            <a:normAutofit fontScale="90000"/>
          </a:bodyPr>
          <a:lstStyle/>
          <a:p>
            <a:r>
              <a:rPr lang="en-US" dirty="0" smtClean="0"/>
              <a:t>Sample Preparation Procedure:</a:t>
            </a:r>
            <a:endParaRPr lang="en-US" dirty="0"/>
          </a:p>
        </p:txBody>
      </p:sp>
      <p:sp>
        <p:nvSpPr>
          <p:cNvPr id="4" name="TextBox 3"/>
          <p:cNvSpPr txBox="1"/>
          <p:nvPr/>
        </p:nvSpPr>
        <p:spPr>
          <a:xfrm>
            <a:off x="457201" y="1136796"/>
            <a:ext cx="8229600" cy="5663088"/>
          </a:xfrm>
          <a:prstGeom prst="rect">
            <a:avLst/>
          </a:prstGeom>
          <a:noFill/>
        </p:spPr>
        <p:txBody>
          <a:bodyPr wrap="square" rtlCol="0">
            <a:spAutoFit/>
          </a:bodyPr>
          <a:lstStyle/>
          <a:p>
            <a:pPr marL="514350" indent="-514350">
              <a:buFont typeface="+mj-lt"/>
              <a:buAutoNum type="arabicPeriod"/>
            </a:pPr>
            <a:r>
              <a:rPr lang="en-US" sz="2400" dirty="0" smtClean="0"/>
              <a:t>Place </a:t>
            </a:r>
            <a:r>
              <a:rPr lang="en-US" sz="2400" dirty="0"/>
              <a:t>a few mg </a:t>
            </a:r>
            <a:r>
              <a:rPr lang="en-US" sz="2400" dirty="0" smtClean="0"/>
              <a:t>(&lt;  </a:t>
            </a:r>
            <a:r>
              <a:rPr lang="en-US" sz="2400" dirty="0"/>
              <a:t>300 mg) of dry IR-grade </a:t>
            </a:r>
            <a:r>
              <a:rPr lang="en-US" sz="2400" dirty="0" err="1"/>
              <a:t>KBr</a:t>
            </a:r>
            <a:r>
              <a:rPr lang="en-US" sz="2400" dirty="0"/>
              <a:t> in an agate mortar. An amount of </a:t>
            </a:r>
            <a:r>
              <a:rPr lang="en-US" sz="2400" dirty="0" err="1"/>
              <a:t>KBr</a:t>
            </a:r>
            <a:r>
              <a:rPr lang="en-US" sz="2400" dirty="0"/>
              <a:t> sufficient to cover an area of about 20 mm</a:t>
            </a:r>
            <a:r>
              <a:rPr lang="en-US" sz="2400" baseline="30000" dirty="0"/>
              <a:t>2</a:t>
            </a:r>
            <a:r>
              <a:rPr lang="en-US" sz="2400" dirty="0"/>
              <a:t> to a depth of 1 mm is sufficient. </a:t>
            </a:r>
          </a:p>
          <a:p>
            <a:pPr marL="514350" indent="-514350">
              <a:buFont typeface="+mj-lt"/>
              <a:buAutoNum type="arabicPeriod"/>
            </a:pPr>
            <a:r>
              <a:rPr lang="en-US" sz="2400" dirty="0" smtClean="0"/>
              <a:t>Grind </a:t>
            </a:r>
            <a:r>
              <a:rPr lang="en-US" sz="2400" dirty="0"/>
              <a:t>the </a:t>
            </a:r>
            <a:r>
              <a:rPr lang="en-US" sz="2400" dirty="0" err="1"/>
              <a:t>KBr</a:t>
            </a:r>
            <a:r>
              <a:rPr lang="en-US" sz="2400" dirty="0"/>
              <a:t> in the mortar until there is no evidence of crystallinity. A normal lab mortar will produce contamination of the pellet. An agate mortar avoids contamination.</a:t>
            </a:r>
          </a:p>
          <a:p>
            <a:pPr marL="514350" indent="-514350">
              <a:buFont typeface="+mj-lt"/>
              <a:buAutoNum type="arabicPeriod"/>
            </a:pPr>
            <a:r>
              <a:rPr lang="en-US" sz="2400" dirty="0" smtClean="0"/>
              <a:t>Add </a:t>
            </a:r>
            <a:r>
              <a:rPr lang="en-US" sz="2400" dirty="0"/>
              <a:t>a very small quantity of sample, about 1 to 2 mg is sufficient or about about 1 to 2% sample to </a:t>
            </a:r>
            <a:r>
              <a:rPr lang="en-US" sz="2400" dirty="0" err="1"/>
              <a:t>KBr</a:t>
            </a:r>
            <a:r>
              <a:rPr lang="en-US" sz="2400" dirty="0"/>
              <a:t> ratio.</a:t>
            </a:r>
          </a:p>
          <a:p>
            <a:pPr marL="514350" indent="-514350">
              <a:buFont typeface="+mj-lt"/>
              <a:buAutoNum type="arabicPeriod"/>
            </a:pPr>
            <a:r>
              <a:rPr lang="en-US" sz="2400" dirty="0" smtClean="0"/>
              <a:t>Grind </a:t>
            </a:r>
            <a:r>
              <a:rPr lang="en-US" sz="2400" dirty="0"/>
              <a:t>the sample into the </a:t>
            </a:r>
            <a:r>
              <a:rPr lang="en-US" sz="2400" dirty="0" err="1"/>
              <a:t>KBr</a:t>
            </a:r>
            <a:r>
              <a:rPr lang="en-US" sz="2400" dirty="0"/>
              <a:t> until it is uniformly distributed throughout the </a:t>
            </a:r>
            <a:r>
              <a:rPr lang="en-US" sz="2400" dirty="0" err="1"/>
              <a:t>KBr</a:t>
            </a:r>
            <a:r>
              <a:rPr lang="en-US" sz="2400" dirty="0"/>
              <a:t>.</a:t>
            </a:r>
          </a:p>
          <a:p>
            <a:pPr marL="514350" indent="-514350">
              <a:buFont typeface="+mj-lt"/>
              <a:buAutoNum type="arabicPeriod"/>
            </a:pPr>
            <a:r>
              <a:rPr lang="en-US" sz="2400" dirty="0" smtClean="0"/>
              <a:t>Remove </a:t>
            </a:r>
            <a:r>
              <a:rPr lang="en-US" sz="2400" dirty="0"/>
              <a:t>the press body and threaded anvils from the oven</a:t>
            </a:r>
            <a:r>
              <a:rPr lang="en-US" sz="2400" dirty="0" smtClean="0"/>
              <a:t>. </a:t>
            </a:r>
            <a:r>
              <a:rPr lang="en-US" sz="2400" dirty="0"/>
              <a:t>Take care in the oven not to scratch the polished </a:t>
            </a:r>
            <a:r>
              <a:rPr lang="en-US" sz="2400" dirty="0" smtClean="0"/>
              <a:t>anvil surfaces. </a:t>
            </a:r>
            <a:endParaRPr lang="en-US" sz="2400" dirty="0"/>
          </a:p>
          <a:p>
            <a:endParaRPr lang="en-US" sz="2600"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3</a:t>
            </a:fld>
            <a:endParaRPr lang="en-US"/>
          </a:p>
        </p:txBody>
      </p:sp>
    </p:spTree>
    <p:extLst>
      <p:ext uri="{BB962C8B-B14F-4D97-AF65-F5344CB8AC3E}">
        <p14:creationId xmlns:p14="http://schemas.microsoft.com/office/powerpoint/2010/main" xmlns="" val="3583290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545743"/>
            <a:ext cx="8229600" cy="5632310"/>
          </a:xfrm>
          <a:prstGeom prst="rect">
            <a:avLst/>
          </a:prstGeom>
        </p:spPr>
        <p:txBody>
          <a:bodyPr wrap="square">
            <a:spAutoFit/>
          </a:bodyPr>
          <a:lstStyle/>
          <a:p>
            <a:pPr marL="514350" indent="-514350">
              <a:buFont typeface="+mj-lt"/>
              <a:buAutoNum type="arabicPeriod" startAt="6"/>
            </a:pPr>
            <a:r>
              <a:rPr lang="en-US" sz="2400" dirty="0" smtClean="0"/>
              <a:t>Screw </a:t>
            </a:r>
            <a:r>
              <a:rPr lang="en-US" sz="2400" dirty="0"/>
              <a:t>one anvil about half way into the body and then placing the </a:t>
            </a:r>
            <a:r>
              <a:rPr lang="en-US" sz="2400" dirty="0" err="1"/>
              <a:t>KBr</a:t>
            </a:r>
            <a:r>
              <a:rPr lang="en-US" sz="2400" dirty="0"/>
              <a:t>/sample matrix into the threaded hole in the body so that it covers the face of the anvil. Doing so while the body &amp; anvils are still hot will reduce cloudiness in the pellet.</a:t>
            </a:r>
          </a:p>
          <a:p>
            <a:pPr marL="514350" indent="-514350">
              <a:buFont typeface="+mj-lt"/>
              <a:buAutoNum type="arabicPeriod" startAt="6"/>
            </a:pPr>
            <a:r>
              <a:rPr lang="en-US" sz="2400" dirty="0" smtClean="0"/>
              <a:t>Then </a:t>
            </a:r>
            <a:r>
              <a:rPr lang="en-US" sz="2400" dirty="0"/>
              <a:t>the body is either mounted in a vice while the other threaded anvil is turned against the stationary anvil on which the sample has been placed, or two wrenches are used to tighten the bolt style anvils simultaneously</a:t>
            </a:r>
            <a:r>
              <a:rPr lang="en-US" sz="2400" dirty="0" smtClean="0"/>
              <a:t>.</a:t>
            </a:r>
          </a:p>
          <a:p>
            <a:pPr marL="514350" indent="-514350">
              <a:buFont typeface="+mj-lt"/>
              <a:buAutoNum type="arabicPeriod" startAt="6"/>
            </a:pPr>
            <a:r>
              <a:rPr lang="en-US" sz="2400" dirty="0"/>
              <a:t>Apply pressure for about 1 minute, then remove </a:t>
            </a:r>
            <a:r>
              <a:rPr lang="en-US" sz="2400" dirty="0" smtClean="0"/>
              <a:t>bolts.</a:t>
            </a:r>
            <a:endParaRPr lang="en-US" sz="2400" dirty="0"/>
          </a:p>
          <a:p>
            <a:pPr marL="514350" indent="-514350">
              <a:buFont typeface="+mj-lt"/>
              <a:buAutoNum type="arabicPeriod" startAt="6"/>
            </a:pPr>
            <a:r>
              <a:rPr lang="en-US" sz="2400" dirty="0" smtClean="0"/>
              <a:t>The </a:t>
            </a:r>
            <a:r>
              <a:rPr lang="en-US" sz="2400" dirty="0"/>
              <a:t>bolts are then removed &amp; the body is placed into a sample holder for analysis.</a:t>
            </a:r>
          </a:p>
          <a:p>
            <a:pPr marL="514350" indent="-514350">
              <a:buFont typeface="+mj-lt"/>
              <a:buAutoNum type="arabicPeriod" startAt="6"/>
            </a:pPr>
            <a:r>
              <a:rPr lang="en-US" sz="2400" dirty="0" smtClean="0"/>
              <a:t>Afterwards</a:t>
            </a:r>
            <a:r>
              <a:rPr lang="en-US" sz="2400" dirty="0"/>
              <a:t>, the sample is washed out of the body with water. The body is rinsed with acetone &amp; returned to the oven.</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4</a:t>
            </a:fld>
            <a:endParaRPr lang="en-US"/>
          </a:p>
        </p:txBody>
      </p:sp>
    </p:spTree>
    <p:extLst>
      <p:ext uri="{BB962C8B-B14F-4D97-AF65-F5344CB8AC3E}">
        <p14:creationId xmlns:p14="http://schemas.microsoft.com/office/powerpoint/2010/main" xmlns="" val="1004033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0000"/>
            <a:ext cx="8229600" cy="512762"/>
          </a:xfrm>
        </p:spPr>
        <p:txBody>
          <a:bodyPr>
            <a:normAutofit fontScale="90000"/>
          </a:bodyPr>
          <a:lstStyle/>
          <a:p>
            <a:r>
              <a:rPr lang="en-US" sz="4000" dirty="0" smtClean="0"/>
              <a:t>Preparation of </a:t>
            </a:r>
            <a:r>
              <a:rPr lang="en-US" sz="4000" dirty="0" err="1" smtClean="0"/>
              <a:t>Nujol</a:t>
            </a:r>
            <a:r>
              <a:rPr lang="en-US" sz="4000" dirty="0" smtClean="0"/>
              <a:t> Mull for IR</a:t>
            </a:r>
            <a:endParaRPr lang="en-US" sz="4000" dirty="0"/>
          </a:p>
        </p:txBody>
      </p:sp>
      <p:sp>
        <p:nvSpPr>
          <p:cNvPr id="3" name="Content Placeholder 2"/>
          <p:cNvSpPr>
            <a:spLocks noGrp="1"/>
          </p:cNvSpPr>
          <p:nvPr>
            <p:ph idx="1"/>
          </p:nvPr>
        </p:nvSpPr>
        <p:spPr>
          <a:xfrm>
            <a:off x="457200" y="1028701"/>
            <a:ext cx="8229600" cy="2120900"/>
          </a:xfrm>
        </p:spPr>
        <p:txBody>
          <a:bodyPr>
            <a:normAutofit/>
          </a:bodyPr>
          <a:lstStyle/>
          <a:p>
            <a:r>
              <a:rPr lang="en-US" sz="2400" dirty="0" err="1"/>
              <a:t>Nujol</a:t>
            </a:r>
            <a:r>
              <a:rPr lang="en-US" sz="2400" dirty="0"/>
              <a:t> is a mixture of alkanes and therefore contains only </a:t>
            </a:r>
            <a:r>
              <a:rPr lang="en-US" sz="2400" dirty="0" smtClean="0"/>
              <a:t>C-C </a:t>
            </a:r>
            <a:r>
              <a:rPr lang="en-US" sz="2400" dirty="0"/>
              <a:t>and </a:t>
            </a:r>
            <a:r>
              <a:rPr lang="en-US" sz="2400" dirty="0" smtClean="0"/>
              <a:t>C-H </a:t>
            </a:r>
            <a:r>
              <a:rPr lang="en-US" sz="2400" dirty="0"/>
              <a:t>bonds; </a:t>
            </a:r>
            <a:endParaRPr lang="en-US" sz="2400" dirty="0" smtClean="0"/>
          </a:p>
          <a:p>
            <a:r>
              <a:rPr lang="en-US" sz="2400" dirty="0"/>
              <a:t>T</a:t>
            </a:r>
            <a:r>
              <a:rPr lang="en-US" sz="2400" dirty="0" smtClean="0"/>
              <a:t>he </a:t>
            </a:r>
            <a:r>
              <a:rPr lang="en-US" sz="2400" dirty="0"/>
              <a:t>principal </a:t>
            </a:r>
            <a:r>
              <a:rPr lang="en-US" sz="2400" dirty="0" smtClean="0"/>
              <a:t>absorptions </a:t>
            </a:r>
            <a:r>
              <a:rPr lang="en-US" sz="2400" dirty="0"/>
              <a:t>of </a:t>
            </a:r>
            <a:r>
              <a:rPr lang="en-US" sz="2400" dirty="0" err="1" smtClean="0"/>
              <a:t>Nujol</a:t>
            </a:r>
            <a:r>
              <a:rPr lang="en-US" sz="2400" dirty="0" smtClean="0"/>
              <a:t> </a:t>
            </a:r>
            <a:r>
              <a:rPr lang="en-US" sz="2400" dirty="0"/>
              <a:t>are associated with </a:t>
            </a:r>
            <a:r>
              <a:rPr lang="en-US" sz="2400" dirty="0" smtClean="0"/>
              <a:t>C-H </a:t>
            </a:r>
            <a:r>
              <a:rPr lang="en-US" sz="2400" dirty="0"/>
              <a:t>vibrations. These absorptions should be </a:t>
            </a:r>
            <a:r>
              <a:rPr lang="en-US" sz="2400" dirty="0" smtClean="0"/>
              <a:t>subtracted </a:t>
            </a:r>
            <a:r>
              <a:rPr lang="en-US" sz="2400" dirty="0"/>
              <a:t>from the final spectrum to obtain the spectrum of the solid.</a:t>
            </a:r>
          </a:p>
        </p:txBody>
      </p:sp>
      <p:pic>
        <p:nvPicPr>
          <p:cNvPr id="4" name="Picture 3"/>
          <p:cNvPicPr>
            <a:picLocks noChangeAspect="1"/>
          </p:cNvPicPr>
          <p:nvPr/>
        </p:nvPicPr>
        <p:blipFill>
          <a:blip r:embed="rId2" cstate="print"/>
          <a:stretch>
            <a:fillRect/>
          </a:stretch>
        </p:blipFill>
        <p:spPr>
          <a:xfrm>
            <a:off x="850900" y="3187700"/>
            <a:ext cx="7467600" cy="2768599"/>
          </a:xfrm>
          <a:prstGeom prst="rect">
            <a:avLst/>
          </a:prstGeom>
        </p:spPr>
      </p:pic>
      <p:sp>
        <p:nvSpPr>
          <p:cNvPr id="5" name="TextBox 4"/>
          <p:cNvSpPr txBox="1"/>
          <p:nvPr/>
        </p:nvSpPr>
        <p:spPr>
          <a:xfrm>
            <a:off x="2997200" y="6057900"/>
            <a:ext cx="2744561" cy="461665"/>
          </a:xfrm>
          <a:prstGeom prst="rect">
            <a:avLst/>
          </a:prstGeom>
          <a:noFill/>
        </p:spPr>
        <p:txBody>
          <a:bodyPr wrap="none" rtlCol="0">
            <a:spAutoFit/>
          </a:bodyPr>
          <a:lstStyle/>
          <a:p>
            <a:r>
              <a:rPr lang="en-US" sz="2400" dirty="0" smtClean="0"/>
              <a:t>IR spectrum of </a:t>
            </a:r>
            <a:r>
              <a:rPr lang="en-US" sz="2400" dirty="0" err="1" smtClean="0"/>
              <a:t>Nujol</a:t>
            </a:r>
            <a:endParaRPr lang="en-US" sz="2400"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5</a:t>
            </a:fld>
            <a:endParaRPr lang="en-US"/>
          </a:p>
        </p:txBody>
      </p:sp>
    </p:spTree>
    <p:extLst>
      <p:ext uri="{BB962C8B-B14F-4D97-AF65-F5344CB8AC3E}">
        <p14:creationId xmlns:p14="http://schemas.microsoft.com/office/powerpoint/2010/main" xmlns="" val="1652300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0000"/>
            <a:ext cx="8229600" cy="576262"/>
          </a:xfrm>
        </p:spPr>
        <p:txBody>
          <a:bodyPr>
            <a:normAutofit fontScale="90000"/>
          </a:bodyPr>
          <a:lstStyle/>
          <a:p>
            <a:r>
              <a:rPr lang="en-US" dirty="0" smtClean="0"/>
              <a:t>Preparation of the Mull</a:t>
            </a:r>
            <a:endParaRPr lang="en-US" dirty="0"/>
          </a:p>
        </p:txBody>
      </p:sp>
      <p:sp>
        <p:nvSpPr>
          <p:cNvPr id="4" name="Rectangle 3"/>
          <p:cNvSpPr/>
          <p:nvPr/>
        </p:nvSpPr>
        <p:spPr>
          <a:xfrm>
            <a:off x="482600" y="1031439"/>
            <a:ext cx="8204200" cy="5632310"/>
          </a:xfrm>
          <a:prstGeom prst="rect">
            <a:avLst/>
          </a:prstGeom>
        </p:spPr>
        <p:txBody>
          <a:bodyPr wrap="square">
            <a:spAutoFit/>
          </a:bodyPr>
          <a:lstStyle/>
          <a:p>
            <a:pPr marL="457200" indent="-457200">
              <a:buFont typeface="+mj-lt"/>
              <a:buAutoNum type="arabicPeriod"/>
            </a:pPr>
            <a:r>
              <a:rPr lang="en-US" sz="2400" dirty="0" smtClean="0"/>
              <a:t>First record the spectrum of </a:t>
            </a:r>
            <a:r>
              <a:rPr lang="en-US" sz="2400" b="1" dirty="0" smtClean="0"/>
              <a:t>PURE</a:t>
            </a:r>
            <a:r>
              <a:rPr lang="en-US" sz="2400" dirty="0" smtClean="0"/>
              <a:t> </a:t>
            </a:r>
            <a:r>
              <a:rPr lang="en-US" sz="2400" dirty="0" err="1" smtClean="0"/>
              <a:t>Nujol</a:t>
            </a:r>
            <a:r>
              <a:rPr lang="en-US" sz="2400" dirty="0" smtClean="0"/>
              <a:t> as a background: place a drop of </a:t>
            </a:r>
            <a:r>
              <a:rPr lang="en-US" sz="2400" dirty="0" err="1" smtClean="0"/>
              <a:t>Nujol</a:t>
            </a:r>
            <a:r>
              <a:rPr lang="en-US" sz="2400" dirty="0" smtClean="0"/>
              <a:t> between two sodium chloride plates. Rotate the plates to insure that </a:t>
            </a:r>
            <a:r>
              <a:rPr lang="en-US" sz="2400" dirty="0" err="1" smtClean="0"/>
              <a:t>Nujol</a:t>
            </a:r>
            <a:r>
              <a:rPr lang="en-US" sz="2400" dirty="0" smtClean="0"/>
              <a:t> is evenly distributed. Record the spectrum &amp; afterwards clean the plates using </a:t>
            </a:r>
            <a:r>
              <a:rPr lang="en-US" sz="2400" dirty="0" err="1" smtClean="0"/>
              <a:t>Kimwipes</a:t>
            </a:r>
            <a:r>
              <a:rPr lang="en-US" sz="2400" dirty="0" smtClean="0"/>
              <a:t> and hexanes (or another solvent which you know to be free of water).</a:t>
            </a:r>
            <a:endParaRPr lang="en-US" sz="2400" dirty="0"/>
          </a:p>
          <a:p>
            <a:pPr marL="457200" indent="-457200">
              <a:buFont typeface="+mj-lt"/>
              <a:buAutoNum type="arabicPeriod"/>
            </a:pPr>
            <a:r>
              <a:rPr lang="en-US" sz="2400" dirty="0" smtClean="0"/>
              <a:t>Now prepare the sample: a </a:t>
            </a:r>
            <a:r>
              <a:rPr lang="en-US" sz="2400" dirty="0"/>
              <a:t>small amount </a:t>
            </a:r>
            <a:r>
              <a:rPr lang="en-US" sz="2400" dirty="0" smtClean="0"/>
              <a:t>is </a:t>
            </a:r>
            <a:r>
              <a:rPr lang="en-US" sz="2400" dirty="0"/>
              <a:t>placed in the agate mortar and ground thoroughly to a very fine powder.</a:t>
            </a:r>
          </a:p>
          <a:p>
            <a:pPr marL="457200" indent="-457200">
              <a:buFont typeface="+mj-lt"/>
              <a:buAutoNum type="arabicPeriod"/>
            </a:pPr>
            <a:r>
              <a:rPr lang="en-US" sz="2400" dirty="0" smtClean="0"/>
              <a:t>A </a:t>
            </a:r>
            <a:r>
              <a:rPr lang="en-US" sz="2400" dirty="0"/>
              <a:t>small drop of </a:t>
            </a:r>
            <a:r>
              <a:rPr lang="en-US" sz="2400" dirty="0" err="1"/>
              <a:t>Nujol</a:t>
            </a:r>
            <a:r>
              <a:rPr lang="en-US" sz="2400" dirty="0"/>
              <a:t> is added </a:t>
            </a:r>
            <a:r>
              <a:rPr lang="en-US" sz="2400" dirty="0" smtClean="0"/>
              <a:t>&amp; </a:t>
            </a:r>
            <a:r>
              <a:rPr lang="en-US" sz="2400" dirty="0"/>
              <a:t>the mixture ground again to give a thick paste. </a:t>
            </a:r>
            <a:endParaRPr lang="en-US" sz="2400" dirty="0" smtClean="0"/>
          </a:p>
          <a:p>
            <a:pPr marL="457200" indent="-457200">
              <a:buFont typeface="+mj-lt"/>
              <a:buAutoNum type="arabicPeriod"/>
            </a:pPr>
            <a:r>
              <a:rPr lang="en-US" sz="2400" dirty="0" smtClean="0"/>
              <a:t>The </a:t>
            </a:r>
            <a:r>
              <a:rPr lang="en-US" sz="2400" dirty="0"/>
              <a:t>paste is placed on the polished face of a sodium chloride plate. </a:t>
            </a:r>
            <a:endParaRPr lang="en-US" sz="2400" dirty="0" smtClean="0"/>
          </a:p>
          <a:p>
            <a:pPr marL="457200" indent="-457200">
              <a:buFont typeface="+mj-lt"/>
              <a:buAutoNum type="arabicPeriod"/>
            </a:pPr>
            <a:r>
              <a:rPr lang="en-US" sz="2400" dirty="0" smtClean="0"/>
              <a:t>Distribute the paste between the </a:t>
            </a:r>
            <a:r>
              <a:rPr lang="en-US" sz="2400" dirty="0" err="1" smtClean="0"/>
              <a:t>NaCl</a:t>
            </a:r>
            <a:r>
              <a:rPr lang="en-US" sz="2400" dirty="0" smtClean="0"/>
              <a:t> plates, as before</a:t>
            </a:r>
          </a:p>
          <a:p>
            <a:pPr marL="457200" indent="-457200">
              <a:buFont typeface="+mj-lt"/>
              <a:buAutoNum type="arabicPeriod"/>
            </a:pPr>
            <a:r>
              <a:rPr lang="en-US" sz="2400" dirty="0" smtClean="0"/>
              <a:t>Record the spectrum, and clean up as before.</a:t>
            </a:r>
          </a:p>
          <a:p>
            <a:pPr marL="457200" indent="-457200">
              <a:buFont typeface="+mj-lt"/>
              <a:buAutoNum type="arabicPeriod"/>
            </a:pPr>
            <a:r>
              <a:rPr lang="en-US" sz="2400" i="1" dirty="0" smtClean="0"/>
              <a:t>Please remember: </a:t>
            </a:r>
            <a:r>
              <a:rPr lang="en-US" sz="2400" dirty="0" smtClean="0"/>
              <a:t>contact w/ water will ruin the </a:t>
            </a:r>
            <a:r>
              <a:rPr lang="en-US" sz="2400" dirty="0" err="1" smtClean="0"/>
              <a:t>NaCl</a:t>
            </a:r>
            <a:r>
              <a:rPr lang="en-US" sz="2400" dirty="0" smtClean="0"/>
              <a:t> plates!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6</a:t>
            </a:fld>
            <a:endParaRPr lang="en-US"/>
          </a:p>
        </p:txBody>
      </p:sp>
    </p:spTree>
    <p:extLst>
      <p:ext uri="{BB962C8B-B14F-4D97-AF65-F5344CB8AC3E}">
        <p14:creationId xmlns:p14="http://schemas.microsoft.com/office/powerpoint/2010/main" xmlns="" val="2022494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 of Film for IR</a:t>
            </a:r>
            <a:endParaRPr lang="en-US" dirty="0"/>
          </a:p>
        </p:txBody>
      </p:sp>
      <p:sp>
        <p:nvSpPr>
          <p:cNvPr id="3" name="Content Placeholder 2"/>
          <p:cNvSpPr>
            <a:spLocks noGrp="1"/>
          </p:cNvSpPr>
          <p:nvPr>
            <p:ph idx="1"/>
          </p:nvPr>
        </p:nvSpPr>
        <p:spPr/>
        <p:txBody>
          <a:bodyPr>
            <a:normAutofit/>
          </a:bodyPr>
          <a:lstStyle/>
          <a:p>
            <a:r>
              <a:rPr lang="en-US" sz="2400" dirty="0" smtClean="0"/>
              <a:t>Easiest method, always use for an oil.</a:t>
            </a:r>
          </a:p>
          <a:p>
            <a:r>
              <a:rPr lang="en-US" sz="2400" dirty="0" smtClean="0"/>
              <a:t>Drop of liquid on </a:t>
            </a:r>
            <a:r>
              <a:rPr lang="en-US" sz="2400" dirty="0" err="1" smtClean="0"/>
              <a:t>NaCl</a:t>
            </a:r>
            <a:r>
              <a:rPr lang="en-US" sz="2400" dirty="0" smtClean="0"/>
              <a:t> plate</a:t>
            </a:r>
          </a:p>
          <a:p>
            <a:r>
              <a:rPr lang="en-US" sz="2400" dirty="0" smtClean="0"/>
              <a:t>Measure spectrum</a:t>
            </a:r>
          </a:p>
          <a:p>
            <a:r>
              <a:rPr lang="en-US" sz="2400" dirty="0" smtClean="0"/>
              <a:t>Clean plates with dry solvent</a:t>
            </a:r>
            <a:endParaRPr lang="en-US" sz="24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pPr/>
              <a:t>7</a:t>
            </a:fld>
            <a:endParaRPr lang="en-US"/>
          </a:p>
        </p:txBody>
      </p:sp>
    </p:spTree>
    <p:extLst>
      <p:ext uri="{BB962C8B-B14F-4D97-AF65-F5344CB8AC3E}">
        <p14:creationId xmlns:p14="http://schemas.microsoft.com/office/powerpoint/2010/main" xmlns="" val="19954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Preparation of Samples for Mass Spectra</a:t>
            </a:r>
            <a:endParaRPr lang="en-US" dirty="0"/>
          </a:p>
        </p:txBody>
      </p:sp>
      <p:sp>
        <p:nvSpPr>
          <p:cNvPr id="3" name="Content Placeholder 2"/>
          <p:cNvSpPr>
            <a:spLocks noGrp="1"/>
          </p:cNvSpPr>
          <p:nvPr>
            <p:ph idx="1"/>
          </p:nvPr>
        </p:nvSpPr>
        <p:spPr/>
        <p:txBody>
          <a:bodyPr>
            <a:normAutofit/>
          </a:bodyPr>
          <a:lstStyle/>
          <a:p>
            <a:r>
              <a:rPr lang="en-US" sz="2400" dirty="0" smtClean="0"/>
              <a:t>Use Gas Chromatogram-Mass Spectrometer (GC-MS)</a:t>
            </a:r>
          </a:p>
          <a:p>
            <a:r>
              <a:rPr lang="en-US" sz="2400" dirty="0" smtClean="0"/>
              <a:t>Mass spectrometry: requires </a:t>
            </a:r>
            <a:r>
              <a:rPr lang="en-US" sz="2400" dirty="0" err="1" smtClean="0"/>
              <a:t>analyte</a:t>
            </a:r>
            <a:r>
              <a:rPr lang="en-US" sz="2400" dirty="0" smtClean="0"/>
              <a:t> to enter gas phase, where it’s ionized. This is done using </a:t>
            </a:r>
            <a:r>
              <a:rPr lang="en-US" sz="2400" smtClean="0"/>
              <a:t>the GC.</a:t>
            </a:r>
            <a:endParaRPr lang="en-US" sz="2400" dirty="0" smtClean="0"/>
          </a:p>
          <a:p>
            <a:r>
              <a:rPr lang="en-US" sz="2400" dirty="0" smtClean="0"/>
              <a:t>If molecular weight too great (&gt; 200 Daltons), then this is difficult using a GC-MS</a:t>
            </a:r>
          </a:p>
          <a:p>
            <a:r>
              <a:rPr lang="en-US" sz="2400" dirty="0" smtClean="0"/>
              <a:t>Sample: ~ 1 mg/mL, or less, in sample vial</a:t>
            </a:r>
          </a:p>
          <a:p>
            <a:r>
              <a:rPr lang="en-US" sz="2400" dirty="0" smtClean="0"/>
              <a:t>Use high purity solvents</a:t>
            </a:r>
          </a:p>
          <a:p>
            <a:r>
              <a:rPr lang="en-US" sz="2400" dirty="0" smtClean="0"/>
              <a:t>Useful information from MS: M</a:t>
            </a:r>
            <a:r>
              <a:rPr lang="en-US" sz="2400" baseline="30000" dirty="0" smtClean="0"/>
              <a:t>+</a:t>
            </a:r>
            <a:r>
              <a:rPr lang="en-US" sz="2400" baseline="30000" dirty="0" smtClean="0">
                <a:latin typeface="Wingdings"/>
                <a:ea typeface="Wingdings"/>
                <a:cs typeface="Wingdings"/>
                <a:sym typeface="Wingdings"/>
              </a:rPr>
              <a:t></a:t>
            </a:r>
            <a:r>
              <a:rPr lang="en-US" sz="2400" dirty="0">
                <a:sym typeface="Wingdings"/>
              </a:rPr>
              <a:t> </a:t>
            </a:r>
            <a:r>
              <a:rPr lang="en-US" sz="2400" dirty="0" smtClean="0">
                <a:sym typeface="Wingdings"/>
              </a:rPr>
              <a:t>(molecular formula); fragments lost from M+, presence of halogens, even/odd number of N atoms.</a:t>
            </a:r>
            <a:endParaRPr lang="en-US" sz="2400" dirty="0" smtClean="0"/>
          </a:p>
          <a:p>
            <a:endParaRPr lang="en-US" sz="24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pPr/>
              <a:t>8</a:t>
            </a:fld>
            <a:endParaRPr lang="en-US"/>
          </a:p>
        </p:txBody>
      </p:sp>
    </p:spTree>
    <p:extLst>
      <p:ext uri="{BB962C8B-B14F-4D97-AF65-F5344CB8AC3E}">
        <p14:creationId xmlns:p14="http://schemas.microsoft.com/office/powerpoint/2010/main" xmlns="" val="2880738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062"/>
          </a:xfrm>
        </p:spPr>
        <p:txBody>
          <a:bodyPr>
            <a:noAutofit/>
          </a:bodyPr>
          <a:lstStyle/>
          <a:p>
            <a:r>
              <a:rPr lang="en-US" sz="4000" dirty="0" smtClean="0"/>
              <a:t>Sample </a:t>
            </a:r>
            <a:r>
              <a:rPr lang="en-US" sz="4000" dirty="0" err="1" smtClean="0"/>
              <a:t>Prep’n</a:t>
            </a:r>
            <a:r>
              <a:rPr lang="en-US" sz="4000" dirty="0" smtClean="0"/>
              <a:t> for NMR spectroscopy</a:t>
            </a:r>
            <a:endParaRPr lang="en-US" sz="4000" dirty="0"/>
          </a:p>
        </p:txBody>
      </p:sp>
      <p:pic>
        <p:nvPicPr>
          <p:cNvPr id="4" name="Picture 3"/>
          <p:cNvPicPr>
            <a:picLocks noChangeAspect="1"/>
          </p:cNvPicPr>
          <p:nvPr/>
        </p:nvPicPr>
        <p:blipFill>
          <a:blip r:embed="rId2" cstate="print"/>
          <a:stretch>
            <a:fillRect/>
          </a:stretch>
        </p:blipFill>
        <p:spPr>
          <a:xfrm>
            <a:off x="1638300" y="3962400"/>
            <a:ext cx="2235463" cy="2070100"/>
          </a:xfrm>
          <a:prstGeom prst="rect">
            <a:avLst/>
          </a:prstGeom>
        </p:spPr>
      </p:pic>
      <p:sp>
        <p:nvSpPr>
          <p:cNvPr id="5" name="TextBox 4"/>
          <p:cNvSpPr txBox="1"/>
          <p:nvPr/>
        </p:nvSpPr>
        <p:spPr>
          <a:xfrm>
            <a:off x="1663700" y="6190734"/>
            <a:ext cx="2092189" cy="369332"/>
          </a:xfrm>
          <a:prstGeom prst="rect">
            <a:avLst/>
          </a:prstGeom>
          <a:noFill/>
        </p:spPr>
        <p:txBody>
          <a:bodyPr wrap="none" rtlCol="0">
            <a:spAutoFit/>
          </a:bodyPr>
          <a:lstStyle/>
          <a:p>
            <a:r>
              <a:rPr lang="en-US" dirty="0" smtClean="0"/>
              <a:t>Varian NMR Turbine</a:t>
            </a:r>
            <a:endParaRPr lang="en-US" dirty="0"/>
          </a:p>
        </p:txBody>
      </p:sp>
      <p:pic>
        <p:nvPicPr>
          <p:cNvPr id="6" name="Picture 5"/>
          <p:cNvPicPr>
            <a:picLocks noChangeAspect="1"/>
          </p:cNvPicPr>
          <p:nvPr/>
        </p:nvPicPr>
        <p:blipFill>
          <a:blip r:embed="rId3" cstate="print"/>
          <a:stretch>
            <a:fillRect/>
          </a:stretch>
        </p:blipFill>
        <p:spPr>
          <a:xfrm>
            <a:off x="5384800" y="3962400"/>
            <a:ext cx="2070100" cy="2070100"/>
          </a:xfrm>
          <a:prstGeom prst="rect">
            <a:avLst/>
          </a:prstGeom>
        </p:spPr>
      </p:pic>
      <p:sp>
        <p:nvSpPr>
          <p:cNvPr id="7" name="TextBox 6"/>
          <p:cNvSpPr txBox="1"/>
          <p:nvPr/>
        </p:nvSpPr>
        <p:spPr>
          <a:xfrm>
            <a:off x="5397500" y="6184900"/>
            <a:ext cx="2073592" cy="369332"/>
          </a:xfrm>
          <a:prstGeom prst="rect">
            <a:avLst/>
          </a:prstGeom>
          <a:noFill/>
        </p:spPr>
        <p:txBody>
          <a:bodyPr wrap="none" rtlCol="0">
            <a:spAutoFit/>
          </a:bodyPr>
          <a:lstStyle/>
          <a:p>
            <a:r>
              <a:rPr lang="en-US" dirty="0" smtClean="0"/>
              <a:t>Varian Depth Gauge</a:t>
            </a:r>
            <a:endParaRPr lang="en-US" dirty="0"/>
          </a:p>
        </p:txBody>
      </p:sp>
      <p:sp>
        <p:nvSpPr>
          <p:cNvPr id="8" name="TextBox 7"/>
          <p:cNvSpPr txBox="1"/>
          <p:nvPr/>
        </p:nvSpPr>
        <p:spPr>
          <a:xfrm>
            <a:off x="571500" y="850900"/>
            <a:ext cx="8115300" cy="3046988"/>
          </a:xfrm>
          <a:prstGeom prst="rect">
            <a:avLst/>
          </a:prstGeom>
          <a:noFill/>
        </p:spPr>
        <p:txBody>
          <a:bodyPr wrap="square" rtlCol="0">
            <a:spAutoFit/>
          </a:bodyPr>
          <a:lstStyle/>
          <a:p>
            <a:pPr marL="342900" indent="-342900" algn="just">
              <a:buFont typeface="Arial"/>
              <a:buChar char="•"/>
            </a:pPr>
            <a:r>
              <a:rPr lang="en-US" sz="2400" dirty="0" smtClean="0"/>
              <a:t>Always </a:t>
            </a:r>
            <a:r>
              <a:rPr lang="en-US" sz="2400" dirty="0"/>
              <a:t>use </a:t>
            </a:r>
            <a:r>
              <a:rPr lang="en-US" sz="2400" dirty="0" err="1"/>
              <a:t>deuterated</a:t>
            </a:r>
            <a:r>
              <a:rPr lang="en-US" sz="2400" dirty="0"/>
              <a:t> solvents: CDCl</a:t>
            </a:r>
            <a:r>
              <a:rPr lang="en-US" sz="2400" baseline="-25000" dirty="0"/>
              <a:t>3</a:t>
            </a:r>
            <a:r>
              <a:rPr lang="en-US" sz="2400" dirty="0"/>
              <a:t> &amp; DMSO-D</a:t>
            </a:r>
            <a:r>
              <a:rPr lang="en-US" sz="2400" baseline="-25000" dirty="0"/>
              <a:t>6</a:t>
            </a:r>
            <a:r>
              <a:rPr lang="en-US" sz="2400" dirty="0"/>
              <a:t>.</a:t>
            </a:r>
          </a:p>
          <a:p>
            <a:pPr marL="342900" indent="-342900" algn="just">
              <a:buFont typeface="Arial"/>
              <a:buChar char="•"/>
            </a:pPr>
            <a:r>
              <a:rPr lang="en-US" sz="2400" dirty="0" err="1"/>
              <a:t>Deuterated</a:t>
            </a:r>
            <a:r>
              <a:rPr lang="en-US" sz="2400" dirty="0"/>
              <a:t> solvents = very  expensive, so only use what you need; dispensed from ampules.</a:t>
            </a:r>
          </a:p>
          <a:p>
            <a:pPr marL="342900" indent="-342900">
              <a:buFont typeface="Arial"/>
              <a:buChar char="•"/>
            </a:pPr>
            <a:r>
              <a:rPr lang="en-US" sz="2400" dirty="0"/>
              <a:t>Fill 5 mm diameter NMR tube to ~ 0.7 mL (“three fingers”)</a:t>
            </a:r>
          </a:p>
          <a:p>
            <a:pPr marL="342900" indent="-342900" algn="just">
              <a:buFont typeface="Arial"/>
              <a:buChar char="•"/>
            </a:pPr>
            <a:r>
              <a:rPr lang="en-US" sz="2400" dirty="0"/>
              <a:t>Clean outside of tube with “</a:t>
            </a:r>
            <a:r>
              <a:rPr lang="en-US" sz="2400" dirty="0">
                <a:solidFill>
                  <a:srgbClr val="FF0000"/>
                </a:solidFill>
              </a:rPr>
              <a:t>normal</a:t>
            </a:r>
            <a:r>
              <a:rPr lang="en-US" sz="2400" dirty="0"/>
              <a:t>” solvent &amp; </a:t>
            </a:r>
            <a:r>
              <a:rPr lang="en-US" sz="2400" dirty="0" err="1"/>
              <a:t>Kimwipe</a:t>
            </a:r>
            <a:r>
              <a:rPr lang="en-US" sz="2400" dirty="0"/>
              <a:t>; failure to </a:t>
            </a:r>
            <a:r>
              <a:rPr lang="en-US" sz="2400" dirty="0" smtClean="0"/>
              <a:t>wipe </a:t>
            </a:r>
            <a:r>
              <a:rPr lang="en-US" sz="2400" dirty="0"/>
              <a:t>grease and other chemicals off of the outside of the NMR tube will contaminate the spinner and may even cause the spinner to fail to grip the tube </a:t>
            </a:r>
            <a:r>
              <a:rPr lang="en-US" sz="2400" dirty="0" smtClean="0"/>
              <a:t>properly!!</a:t>
            </a:r>
            <a:endParaRPr lang="en-US" sz="2400" dirty="0"/>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0FB56013-B943-42BA-886F-6F9D4EB85E9D}" type="slidenum">
              <a:rPr lang="en-US" smtClean="0"/>
              <a:pPr/>
              <a:t>9</a:t>
            </a:fld>
            <a:endParaRPr lang="en-US"/>
          </a:p>
        </p:txBody>
      </p:sp>
    </p:spTree>
    <p:extLst>
      <p:ext uri="{BB962C8B-B14F-4D97-AF65-F5344CB8AC3E}">
        <p14:creationId xmlns:p14="http://schemas.microsoft.com/office/powerpoint/2010/main" xmlns="" val="358231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158</TotalTime>
  <Words>979</Words>
  <Application>Microsoft Office PowerPoint</Application>
  <PresentationFormat>On-screen Show (4:3)</PresentationFormat>
  <Paragraphs>63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 Black </vt:lpstr>
      <vt:lpstr>Sample Preparation – IR spectroscopy</vt:lpstr>
      <vt:lpstr>Preparation of KBr disks</vt:lpstr>
      <vt:lpstr>Sample Preparation Procedure:</vt:lpstr>
      <vt:lpstr>Slide 4</vt:lpstr>
      <vt:lpstr>Preparation of Nujol Mull for IR</vt:lpstr>
      <vt:lpstr>Preparation of the Mull</vt:lpstr>
      <vt:lpstr>Preparation of Film for IR</vt:lpstr>
      <vt:lpstr>Preparation of Samples for Mass Spectra</vt:lpstr>
      <vt:lpstr>Sample Prep’n for NMR spectroscopy</vt:lpstr>
      <vt:lpstr>Slide 10</vt:lpstr>
    </vt:vector>
  </TitlesOfParts>
  <Company>University of Alaska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Preparation – IR spectroscopy</dc:title>
  <dc:creator>Fenton Heirtzler</dc:creator>
  <cp:lastModifiedBy>rolton</cp:lastModifiedBy>
  <cp:revision>35</cp:revision>
  <dcterms:created xsi:type="dcterms:W3CDTF">2012-01-22T23:57:41Z</dcterms:created>
  <dcterms:modified xsi:type="dcterms:W3CDTF">2013-04-12T23:00:36Z</dcterms:modified>
</cp:coreProperties>
</file>