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57" r:id="rId5"/>
    <p:sldId id="275" r:id="rId6"/>
    <p:sldId id="258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66" r:id="rId19"/>
    <p:sldId id="271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55B-6323-4D72-BE00-17B942EBB7E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8D66-DE06-4D0E-95D9-60209589D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55B-6323-4D72-BE00-17B942EBB7E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8D66-DE06-4D0E-95D9-60209589D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55B-6323-4D72-BE00-17B942EBB7E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8D66-DE06-4D0E-95D9-60209589D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55B-6323-4D72-BE00-17B942EBB7E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8D66-DE06-4D0E-95D9-60209589D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55B-6323-4D72-BE00-17B942EBB7E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8D66-DE06-4D0E-95D9-60209589D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55B-6323-4D72-BE00-17B942EBB7E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8D66-DE06-4D0E-95D9-60209589D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55B-6323-4D72-BE00-17B942EBB7E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8D66-DE06-4D0E-95D9-60209589D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55B-6323-4D72-BE00-17B942EBB7E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8D66-DE06-4D0E-95D9-60209589D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55B-6323-4D72-BE00-17B942EBB7E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8D66-DE06-4D0E-95D9-60209589D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55B-6323-4D72-BE00-17B942EBB7E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8D66-DE06-4D0E-95D9-60209589D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955B-6323-4D72-BE00-17B942EBB7E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8D66-DE06-4D0E-95D9-60209589D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3955B-6323-4D72-BE00-17B942EBB7E1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38D66-DE06-4D0E-95D9-60209589D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google.tt/url?sa=i&amp;rct=j&amp;q=&amp;esrc=s&amp;frm=1&amp;source=images&amp;cd=&amp;cad=rja&amp;docid=B4JG1mMBwtHhhM&amp;tbnid=WHXjogrJjCQ8OM:&amp;ved=0CAUQjRw&amp;url=http://www.athabascau.ca/courses/chem/217/experB4.htm&amp;ei=3XUuUa_uIcepyAG2y4HwBQ&amp;bvm=bv.42965579,d.eWU&amp;psig=AFQjCNEpxlwusJEm_dqlCgvgD-gwIcPP-A&amp;ust=136208564319428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tt/url?sa=i&amp;rct=j&amp;q=&amp;esrc=s&amp;frm=1&amp;source=images&amp;cd=&amp;cad=rja&amp;docid=sf6glA2fI0w-uM&amp;tbnid=BWSqw_jRKE1-OM:&amp;ved=0CAUQjRw&amp;url=http://www.dynamicscience.com.au/tester/solutions/chemistry/gravimetric%20analysis/gravmtrc1.html&amp;ei=dH8uUbWSBIfe8wTAnIGIDQ&amp;bvm=bv.42965579,d.eWU&amp;psig=AFQjCNEiU4QKCFIm7RQmtro5mr4KshHTDg&amp;ust=136208756268537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tt/url?sa=i&amp;rct=j&amp;q=&amp;esrc=s&amp;frm=1&amp;source=images&amp;cd=&amp;cad=rja&amp;docid=sf6glA2fI0w-uM&amp;tbnid=BWSqw_jRKE1-OM:&amp;ved=0CAUQjRw&amp;url=http://www.dynamicscience.com.au/tester/solutions/chemistry/gravimetric%20analysis/gravmtrc1.html&amp;ei=dH8uUbWSBIfe8wTAnIGIDQ&amp;bvm=bv.42965579,d.eWU&amp;psig=AFQjCNEiU4QKCFIm7RQmtro5mr4KshHTDg&amp;ust=136208756268537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tt/url?sa=i&amp;rct=j&amp;q=&amp;esrc=s&amp;frm=1&amp;source=images&amp;cd=&amp;cad=rja&amp;docid=6lBQM1ZqSl6nVM&amp;tbnid=eUKjscNf7W31wM:&amp;ved=0CAUQjRw&amp;url=http://catalog.flatworldknowledge.com/bookhub/reader/4309?e=averill_1.0-ch04&amp;ei=_YkuUfDIHIyY8gTfq4CgAw&amp;bvm=bv.42965579,d.eWU&amp;psig=AFQjCNGoYebZlB0iyHA9TW3O3v29wPbsZw&amp;ust=136209087213069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tt/url?sa=i&amp;rct=j&amp;q=&amp;esrc=s&amp;frm=1&amp;source=images&amp;cd=&amp;cad=rja&amp;docid=dejmjPkMizngUM&amp;tbnid=-EdLVHT6QnSEnM:&amp;ved=0CAUQjRw&amp;url=http://reu2012josephmuhirwa.blogspot.com/2012/06/research-log-for-2012-reu-ut-arlington.html&amp;ei=k4suUfPAH4fm8QTh-oAg&amp;bvm=bv.42965579,d.eWU&amp;psig=AFQjCNG1KUJaRyDs-xC6Nq8fOXeqWzvNsQ&amp;ust=136209127969527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google.tt/url?sa=i&amp;rct=j&amp;q=&amp;esrc=s&amp;frm=1&amp;source=images&amp;cd=&amp;cad=rja&amp;docid=B4JG1mMBwtHhhM&amp;tbnid=WHXjogrJjCQ8OM:&amp;ved=0CAUQjRw&amp;url=http%3A%2F%2Fwww.athabascau.ca%2Fcourses%2Fchem%2F217%2FexperB4.htm&amp;ei=vBSmUejcHIq09QS5n4HIDQ&amp;bvm=bv.47008514,d.dmQ&amp;psig=AFQjCNHKSz1PX1RRMxcz1zGqrw7n8HgpRA&amp;ust=1369925116141159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tt/url?sa=i&amp;rct=j&amp;q=&amp;esrc=s&amp;frm=1&amp;source=images&amp;cd=&amp;cad=rja&amp;docid=XXc545g2qEZV5M&amp;tbnid=G5i9ZY6ccCBZQM:&amp;ved=0CAUQjRw&amp;url=http://store.schoolspecialty.com/OA_HTML/ibeCCtpItmDspRte.jsp?minisite=10029&amp;item=1401954&amp;ei=1HkuUeLeKcjAyAGUpID4Aw&amp;bvm=bv.42965579,d.eWU&amp;psig=AFQjCNEpxlwusJEm_dqlCgvgD-gwIcPP-A&amp;ust=136208564319428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tt/url?sa=i&amp;rct=j&amp;q=&amp;esrc=s&amp;frm=1&amp;source=images&amp;cd=&amp;cad=rja&amp;docid=9pbULUlhmU_zlM&amp;tbnid=GZyrL_rz2gaTRM:&amp;ved=0CAUQjRw&amp;url=http://www.chemcollective.org/chem/ubc/exp01/&amp;ei=B3cuUdaqKuGsyAGymYGoAw&amp;bvm=bv.42965579,d.eWU&amp;psig=AFQjCNEpxlwusJEm_dqlCgvgD-gwIcPP-A&amp;ust=136208564319428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Gravimetric Methods </a:t>
            </a:r>
            <a:b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Analysis</a:t>
            </a:r>
            <a:endParaRPr lang="en-US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http://www.athabascau.ca/courses/chem/217/images/experB4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905000"/>
            <a:ext cx="46482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Properties of Precipitating Reagents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19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7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16617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Ideally, a gravimetric precipitating agent should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react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specifically or at least selectively with the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analyte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Specific reagents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which are 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rare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react only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with a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single chemical species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Selective reagents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which are 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common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with a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limited number of species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http://www.dynamicscience.com.au/tester/solutions/chemistry/gravimetric%20analysis/prcpr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838200"/>
            <a:ext cx="2857500" cy="2171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Properties of Good Precipitates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19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7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166170"/>
            <a:ext cx="8686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6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Easily filtered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washed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free of contaminants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rabicPeriod"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2. Of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sufficiently low solubility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that no significant loss of the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analyte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occurs during filtration and washing.</a:t>
            </a:r>
          </a:p>
          <a:p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Unreactive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with constituents of the atmosphere.</a:t>
            </a:r>
          </a:p>
          <a:p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4. Of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known chemical composition after it is dried or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if necessary,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ignited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http://www.dynamicscience.com.au/tester/solutions/chemistry/gravimetric%20analysis/prcpr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838200"/>
            <a:ext cx="2857500" cy="2285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24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198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Particle Size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&amp;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Filterability </a:t>
            </a:r>
            <a:b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Precipitates</a:t>
            </a:r>
            <a:endParaRPr lang="en-US" sz="7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Precipitates of Large Particles are Preferred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19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4104144"/>
            <a:ext cx="891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Precipitates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consisting of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large particles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generally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desirable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for gravimetric work because these particles are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easy to filter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wash free of impurities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 addition, precipitates of this type are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usually purer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than are precipitates made up of fine particles.</a:t>
            </a:r>
            <a:endParaRPr lang="en-US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filt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447800"/>
            <a:ext cx="3810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Colloidal Precipitates &amp; Crystalline Precipitates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19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447800"/>
            <a:ext cx="8915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1.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Colloidal suspensions</a:t>
            </a:r>
          </a:p>
          <a:p>
            <a:r>
              <a:rPr lang="en-US" sz="2800" dirty="0" smtClean="0"/>
              <a:t>· whose </a:t>
            </a:r>
            <a:r>
              <a:rPr lang="en-US" sz="2800" dirty="0" smtClean="0">
                <a:solidFill>
                  <a:srgbClr val="FF0000"/>
                </a:solidFill>
              </a:rPr>
              <a:t>tiny particles </a:t>
            </a:r>
            <a:r>
              <a:rPr lang="en-US" sz="2800" dirty="0" smtClean="0"/>
              <a:t>are </a:t>
            </a:r>
            <a:r>
              <a:rPr lang="en-US" sz="2800" dirty="0" smtClean="0">
                <a:solidFill>
                  <a:srgbClr val="FF0000"/>
                </a:solidFill>
              </a:rPr>
              <a:t>invisible to the naked eye </a:t>
            </a:r>
            <a:r>
              <a:rPr lang="en-US" sz="2800" dirty="0" smtClean="0"/>
              <a:t>(10</a:t>
            </a:r>
            <a:r>
              <a:rPr lang="en-US" sz="2800" baseline="30000" dirty="0" smtClean="0"/>
              <a:t>-7</a:t>
            </a:r>
            <a:r>
              <a:rPr lang="en-US" sz="2800" dirty="0" smtClean="0"/>
              <a:t> - 10</a:t>
            </a:r>
            <a:r>
              <a:rPr lang="en-US" sz="2800" baseline="30000" dirty="0" smtClean="0"/>
              <a:t>-4</a:t>
            </a:r>
            <a:r>
              <a:rPr lang="en-US" sz="2800" dirty="0" smtClean="0"/>
              <a:t> cm in diameter).</a:t>
            </a:r>
          </a:p>
          <a:p>
            <a:r>
              <a:rPr lang="en-US" sz="2800" dirty="0" smtClean="0"/>
              <a:t>· Colloidal particles </a:t>
            </a:r>
            <a:r>
              <a:rPr lang="en-US" sz="2800" dirty="0" smtClean="0">
                <a:solidFill>
                  <a:srgbClr val="FF0000"/>
                </a:solidFill>
              </a:rPr>
              <a:t>show no tendency to settle </a:t>
            </a:r>
            <a:r>
              <a:rPr lang="en-US" sz="2800" dirty="0" smtClean="0"/>
              <a:t>from solution</a:t>
            </a:r>
          </a:p>
          <a:p>
            <a:r>
              <a:rPr lang="en-US" sz="2800" dirty="0" smtClean="0"/>
              <a:t>· </a:t>
            </a:r>
            <a:r>
              <a:rPr lang="en-US" sz="2800" dirty="0" smtClean="0">
                <a:solidFill>
                  <a:srgbClr val="FF0000"/>
                </a:solidFill>
              </a:rPr>
              <a:t>not easily filtered</a:t>
            </a:r>
            <a:r>
              <a:rPr lang="en-US" sz="2800" dirty="0" smtClean="0"/>
              <a:t>.</a:t>
            </a:r>
          </a:p>
          <a:p>
            <a:r>
              <a:rPr lang="en-US" sz="2800" b="1" u="sng" dirty="0" smtClean="0">
                <a:solidFill>
                  <a:srgbClr val="FF0000"/>
                </a:solidFill>
              </a:rPr>
              <a:t>2. Crystalline suspension</a:t>
            </a:r>
          </a:p>
          <a:p>
            <a:r>
              <a:rPr lang="en-US" sz="2800" dirty="0" smtClean="0"/>
              <a:t>· particles with </a:t>
            </a:r>
            <a:r>
              <a:rPr lang="en-US" sz="2800" dirty="0" smtClean="0">
                <a:solidFill>
                  <a:srgbClr val="FF0000"/>
                </a:solidFill>
              </a:rPr>
              <a:t>dimensions</a:t>
            </a:r>
            <a:r>
              <a:rPr lang="en-US" sz="2800" dirty="0" smtClean="0"/>
              <a:t> on the order of </a:t>
            </a:r>
            <a:r>
              <a:rPr lang="en-US" sz="2800" dirty="0" smtClean="0">
                <a:solidFill>
                  <a:srgbClr val="FF0000"/>
                </a:solidFill>
              </a:rPr>
              <a:t>tenths of a millimeter or greater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· The </a:t>
            </a:r>
            <a:r>
              <a:rPr lang="en-US" sz="2800" dirty="0" smtClean="0">
                <a:solidFill>
                  <a:srgbClr val="FF0000"/>
                </a:solidFill>
              </a:rPr>
              <a:t>temporary dispersion </a:t>
            </a:r>
            <a:r>
              <a:rPr lang="en-US" sz="2800" dirty="0" smtClean="0"/>
              <a:t>of such particles of a tend to </a:t>
            </a:r>
            <a:r>
              <a:rPr lang="en-US" sz="2800" dirty="0" smtClean="0">
                <a:solidFill>
                  <a:srgbClr val="FF0000"/>
                </a:solidFill>
              </a:rPr>
              <a:t>settle spontaneously</a:t>
            </a:r>
            <a:r>
              <a:rPr lang="en-US" sz="2800" dirty="0" smtClean="0"/>
              <a:t>,</a:t>
            </a:r>
          </a:p>
          <a:p>
            <a:r>
              <a:rPr lang="en-US" sz="2800" dirty="0" smtClean="0"/>
              <a:t>· </a:t>
            </a:r>
            <a:r>
              <a:rPr lang="en-US" sz="2800" dirty="0" smtClean="0">
                <a:solidFill>
                  <a:srgbClr val="FF0000"/>
                </a:solidFill>
              </a:rPr>
              <a:t>easily filtered</a:t>
            </a:r>
            <a:r>
              <a:rPr lang="en-US" sz="2800" dirty="0" smtClean="0"/>
              <a:t>.</a:t>
            </a:r>
            <a:endParaRPr lang="en-US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Activity 1: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Precipitation from Homogenous Solutions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19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320605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Describe the technique of precipitation from homogenous solution. Include a suitable example in your answer.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http://images.flatworldknowledge.com/averillfwk/averillfwk-fig04_x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447800"/>
            <a:ext cx="35433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381000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Drying and Ignition of Precipitates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3962400"/>
            <a:ext cx="8839200" cy="2819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164681"/>
            <a:ext cx="8915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After filtration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a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gravimetric precipitate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is heated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until its mass becomes constant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Heating removes the solvent and any volatile species carried down with the precipitate.</a:t>
            </a:r>
          </a:p>
          <a:p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Some precipitates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also ignited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decompose the solid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 a new compound of known composition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 This new compound is often called the weighing form. 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http://4.bp.blogspot.com/-IThs6ggWl5Q/T_EwPKWxJLI/AAAAAAAAAEg/dOXLkFC6t-8/s1600/DSC0204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838200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381000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Applications of Gravimetric Methods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3962400"/>
            <a:ext cx="8839200" cy="2819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85800"/>
            <a:ext cx="8915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Gravimetric methods have been developed for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most inorganic anions and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cations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as well as for such neutral species as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water, sulfur dioxide, carbon dioxide, and iodine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variety of organic substances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can also be easily determined gravimetrically. Examples include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lactose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in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milk products,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salicylates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in drug preparations,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phenolphthalein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in laxatives,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nicotine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in pesticides,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cholesterol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in cereals, and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benzaldehyde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in almond extracts. 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Indeed, gravimetric methods are among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most widely applicable of all analytical procedures.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256" y="566935"/>
            <a:ext cx="9036496" cy="576065"/>
          </a:xfrm>
        </p:spPr>
        <p:txBody>
          <a:bodyPr>
            <a:noAutofit/>
          </a:bodyPr>
          <a:lstStyle/>
          <a:p>
            <a:r>
              <a:rPr lang="en-TT" sz="4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Group Activity – </a:t>
            </a:r>
            <a:br>
              <a:rPr lang="en-TT" sz="4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en-TT" sz="4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Gravimetric </a:t>
            </a:r>
            <a:r>
              <a:rPr lang="en-TT" sz="4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Anlysis</a:t>
            </a:r>
            <a:r>
              <a:rPr lang="en-TT" sz="4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Worksheet</a:t>
            </a:r>
            <a:endParaRPr lang="en-TT" sz="4500" b="1" spc="-100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athabascau.ca/courses/chem/217/images/experB4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76400"/>
            <a:ext cx="51054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" y="6320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See handout.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08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57606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Assignment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733800"/>
            <a:ext cx="87849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Arial" pitchFamily="34" charset="0"/>
                <a:cs typeface="Arial" pitchFamily="34" charset="0"/>
              </a:rPr>
              <a:t>READ:</a:t>
            </a:r>
            <a:r>
              <a:rPr lang="en-US" sz="2400" b="1" u="sng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Fundamentals </a:t>
            </a:r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 Analytical Chemistry (8th Edition) </a:t>
            </a:r>
            <a:endParaRPr lang="en-US" sz="2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Chapter 12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Gravimetric Methods of Analysis,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pages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311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336</a:t>
            </a:r>
          </a:p>
          <a:p>
            <a:pPr lvl="0">
              <a:buFontTx/>
              <a:buChar char="-"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Chapter 13: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Titrimetric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Methods; Precipitation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Titrimetry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pages 337 – 367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3d_animasi_parrot_reading_bo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8394" y="685800"/>
            <a:ext cx="3742006" cy="2895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9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70520"/>
            <a:ext cx="8640960" cy="720080"/>
          </a:xfrm>
        </p:spPr>
        <p:txBody>
          <a:bodyPr>
            <a:noAutofit/>
          </a:bodyPr>
          <a:lstStyle/>
          <a:p>
            <a:r>
              <a:rPr lang="en-TT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Lessons 5 Objectives</a:t>
            </a:r>
            <a:endParaRPr lang="en-TT" sz="5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908720"/>
            <a:ext cx="8856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066800"/>
            <a:ext cx="8964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Students should be able to: </a:t>
            </a:r>
          </a:p>
          <a:p>
            <a:endParaRPr lang="en-US" sz="2400" dirty="0" smtClean="0"/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1. Define the term gravimetric methods.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2. Outline the concept of precipitation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gravimetry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3. Summarize the properties of precipitates and precipitating agent.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4. Explain the effect of particle size on the filterability of precipitates, colloidal precipitates and crystalline precipitates.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5. Describe the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precipitatation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homogenous solution.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6. Explain the drying and ignition of precipitates.</a:t>
            </a:r>
          </a:p>
        </p:txBody>
      </p:sp>
    </p:spTree>
    <p:extLst>
      <p:ext uri="{BB962C8B-B14F-4D97-AF65-F5344CB8AC3E}">
        <p14:creationId xmlns:p14="http://schemas.microsoft.com/office/powerpoint/2010/main" xmlns="" val="42694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256" y="260647"/>
            <a:ext cx="9036496" cy="576065"/>
          </a:xfrm>
        </p:spPr>
        <p:txBody>
          <a:bodyPr>
            <a:noAutofit/>
          </a:bodyPr>
          <a:lstStyle/>
          <a:p>
            <a:r>
              <a:rPr lang="en-TT" sz="3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References</a:t>
            </a:r>
            <a:endParaRPr lang="en-TT" sz="3800" b="1" spc="-100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196752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1. Fundamentals of Analytical Chemistry (8th Edition)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Douglas A.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Skoog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Donald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M.West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F. James Holler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Stanley R. Crouch </a:t>
            </a:r>
          </a:p>
        </p:txBody>
      </p:sp>
    </p:spTree>
    <p:extLst>
      <p:ext uri="{BB962C8B-B14F-4D97-AF65-F5344CB8AC3E}">
        <p14:creationId xmlns="" xmlns:p14="http://schemas.microsoft.com/office/powerpoint/2010/main" val="6408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908720"/>
            <a:ext cx="8856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016" y="4983540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7. Solve calculations from gravimetric data.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8. Outline the application of gravimetric methods. 	</a:t>
            </a:r>
          </a:p>
        </p:txBody>
      </p:sp>
      <p:pic>
        <p:nvPicPr>
          <p:cNvPr id="6" name="Picture 5" descr="animted lights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69032"/>
            <a:ext cx="7391400" cy="49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94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350838"/>
            <a:ext cx="9144000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8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Definitions</a:t>
            </a:r>
          </a:p>
        </p:txBody>
      </p:sp>
      <p:pic>
        <p:nvPicPr>
          <p:cNvPr id="8" name="Picture 7" descr="animated bo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371600"/>
            <a:ext cx="5943600" cy="5272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4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are Gravimetric Methods?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6200" y="5181600"/>
            <a:ext cx="8991600" cy="1600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 group of analytical methods in which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amount of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analyte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is established through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measurement of the mass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of a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pure substance containing the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analyte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31746" name="Picture 2" descr="https://store.schoolspecialty.com/OA_HTML/ibcGetAttachment.jsp?cItemId=1077371&amp;encrypt=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990600"/>
            <a:ext cx="35052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Precipitation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Gravimetry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4343400"/>
            <a:ext cx="8839200" cy="2438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 precipitation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gravimetry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the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analyte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is converted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to a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sparingly soluble precipitate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precipitate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 then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filtered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washed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free of impurities,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converted to a product of known composition by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suitable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heat treatment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weighed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800" dirty="0" smtClean="0"/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4338" name="Picture 2" descr="http://www.chemcollective.org/chem/ubc/exp01/images/diagram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8610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of Precipitation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Gravimetry</a:t>
            </a:r>
            <a:endParaRPr lang="en-US" sz="40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198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precipitation method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determining calcium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natural waters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The reactions are: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precipitate is filtered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using a weighed filtering crucible, then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dried and ignited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The process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converts the precipitate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entirely to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calcium oxide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The reaction is: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After cooling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the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crucible and precipitate are weighed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and the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mass of calcium oxide is determined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by subtracting the known mass of the crucible. The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calcium content of the sample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 then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computed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828800"/>
            <a:ext cx="7554380" cy="1142999"/>
          </a:xfrm>
          <a:prstGeom prst="rect">
            <a:avLst/>
          </a:prstGeom>
        </p:spPr>
      </p:pic>
      <p:pic>
        <p:nvPicPr>
          <p:cNvPr id="6" name="Picture 5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4419600"/>
            <a:ext cx="6601747" cy="657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Procedure for Precipitation </a:t>
            </a:r>
            <a:r>
              <a:rPr lang="en-US" sz="36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Gravimetry</a:t>
            </a:r>
            <a:endParaRPr lang="en-US" sz="36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19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7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918460"/>
            <a:ext cx="8686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Arial" pitchFamily="34" charset="0"/>
                <a:cs typeface="Arial" pitchFamily="34" charset="0"/>
              </a:rPr>
              <a:t>The steps required in gravimetric analysis, after the sample has been dissolved, can be summarized as follows:</a:t>
            </a:r>
          </a:p>
          <a:p>
            <a:r>
              <a:rPr lang="en-US" sz="25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Preparation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of the solution</a:t>
            </a:r>
          </a:p>
          <a:p>
            <a:r>
              <a:rPr lang="en-US" sz="25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Precipitation</a:t>
            </a:r>
          </a:p>
          <a:p>
            <a:r>
              <a:rPr lang="en-US" sz="25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2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Digestion</a:t>
            </a:r>
          </a:p>
          <a:p>
            <a:r>
              <a:rPr lang="en-US" sz="25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sz="2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Filtration</a:t>
            </a:r>
          </a:p>
          <a:p>
            <a:r>
              <a:rPr lang="en-US" sz="2500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en-US" sz="2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Washing</a:t>
            </a:r>
          </a:p>
          <a:p>
            <a:r>
              <a:rPr lang="en-US" sz="2500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en-US" sz="2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Drying or igniting</a:t>
            </a:r>
          </a:p>
          <a:p>
            <a:r>
              <a:rPr lang="en-US" sz="2500" dirty="0" smtClean="0">
                <a:latin typeface="Arial" pitchFamily="34" charset="0"/>
                <a:cs typeface="Arial" pitchFamily="34" charset="0"/>
              </a:rPr>
              <a:t>7. </a:t>
            </a:r>
            <a:r>
              <a:rPr lang="en-US" sz="2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Weighing</a:t>
            </a:r>
          </a:p>
          <a:p>
            <a:r>
              <a:rPr lang="en-US" sz="2500" dirty="0" smtClean="0">
                <a:latin typeface="Arial" pitchFamily="34" charset="0"/>
                <a:cs typeface="Arial" pitchFamily="34" charset="0"/>
              </a:rPr>
              <a:t>8. </a:t>
            </a:r>
            <a:r>
              <a:rPr lang="en-US" sz="2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Calculation</a:t>
            </a:r>
            <a:endParaRPr lang="en-US" sz="2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Precipitation Gravimet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762000"/>
            <a:ext cx="85344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553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Properties of Precipitates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&amp;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Precipitating Reagents</a:t>
            </a:r>
          </a:p>
          <a:p>
            <a:pPr marL="0" indent="0">
              <a:spcBef>
                <a:spcPts val="0"/>
              </a:spcBef>
              <a:buNone/>
            </a:pPr>
            <a:endParaRPr lang="en-US" sz="7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3758</TotalTime>
  <Words>709</Words>
  <Application>Microsoft Office PowerPoint</Application>
  <PresentationFormat>On-screen Show (4:3)</PresentationFormat>
  <Paragraphs>129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Gravimetric Methods  of Analysis</vt:lpstr>
      <vt:lpstr>Lessons 5 Objectives</vt:lpstr>
      <vt:lpstr>Slide 3</vt:lpstr>
      <vt:lpstr>Definitions</vt:lpstr>
      <vt:lpstr>What are Gravimetric Methods?</vt:lpstr>
      <vt:lpstr>What is Precipitation Gravimetry?</vt:lpstr>
      <vt:lpstr>Example of Precipitation Gravimetry</vt:lpstr>
      <vt:lpstr>Procedure for Precipitation Gravimetry</vt:lpstr>
      <vt:lpstr>Slide 9</vt:lpstr>
      <vt:lpstr>Properties of Precipitating Reagents</vt:lpstr>
      <vt:lpstr>Properties of Good Precipitates</vt:lpstr>
      <vt:lpstr> </vt:lpstr>
      <vt:lpstr> Precipitates of Large Particles are Preferred</vt:lpstr>
      <vt:lpstr> Colloidal Precipitates &amp; Crystalline Precipitates</vt:lpstr>
      <vt:lpstr> Activity 1: Precipitation from Homogenous Solutions</vt:lpstr>
      <vt:lpstr> Drying and Ignition of Precipitates</vt:lpstr>
      <vt:lpstr> Applications of Gravimetric Methods</vt:lpstr>
      <vt:lpstr>Group Activity –  Gravimetric Anlysis Worksheet</vt:lpstr>
      <vt:lpstr>   Assignment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rolton</dc:creator>
  <cp:lastModifiedBy>rolton</cp:lastModifiedBy>
  <cp:revision>99</cp:revision>
  <dcterms:created xsi:type="dcterms:W3CDTF">2013-01-18T12:42:25Z</dcterms:created>
  <dcterms:modified xsi:type="dcterms:W3CDTF">2013-05-29T14:47:40Z</dcterms:modified>
</cp:coreProperties>
</file>