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58" r:id="rId17"/>
    <p:sldId id="270" r:id="rId18"/>
    <p:sldId id="272" r:id="rId19"/>
    <p:sldId id="275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D597-0F59-4583-BCA5-E248023B5F1B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EFFE-ED94-42BB-AA61-D07DED69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D597-0F59-4583-BCA5-E248023B5F1B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EFFE-ED94-42BB-AA61-D07DED69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D597-0F59-4583-BCA5-E248023B5F1B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EFFE-ED94-42BB-AA61-D07DED69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D597-0F59-4583-BCA5-E248023B5F1B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EFFE-ED94-42BB-AA61-D07DED69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D597-0F59-4583-BCA5-E248023B5F1B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EFFE-ED94-42BB-AA61-D07DED69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D597-0F59-4583-BCA5-E248023B5F1B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EFFE-ED94-42BB-AA61-D07DED69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D597-0F59-4583-BCA5-E248023B5F1B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EFFE-ED94-42BB-AA61-D07DED69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D597-0F59-4583-BCA5-E248023B5F1B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EFFE-ED94-42BB-AA61-D07DED69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D597-0F59-4583-BCA5-E248023B5F1B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EFFE-ED94-42BB-AA61-D07DED69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D597-0F59-4583-BCA5-E248023B5F1B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EFFE-ED94-42BB-AA61-D07DED69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D597-0F59-4583-BCA5-E248023B5F1B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EFFE-ED94-42BB-AA61-D07DED69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9D597-0F59-4583-BCA5-E248023B5F1B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4EFFE-ED94-42BB-AA61-D07DED69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../CHEM133%20YouTube%20Science%20Videos/Lessons%203%20&amp;%204/Gibbs%20Free%20Energy_%20T%20&amp;%20P%20Dependence_small_wmv2.avi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../CHEM133%20YouTube%20Science%20Videos/Lessons%203%20&amp;%204/PhaseEquilibria_wmv2.avi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0"/>
            <a:ext cx="8915400" cy="1470025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Chemical Equilibrium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http://upload.wikimedia.org/wikipedia/commons/a/a1/ChemicalEquilibriu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0"/>
            <a:ext cx="76200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256" y="260647"/>
            <a:ext cx="9036496" cy="576065"/>
          </a:xfrm>
        </p:spPr>
        <p:txBody>
          <a:bodyPr>
            <a:noAutofit/>
          </a:bodyPr>
          <a:lstStyle/>
          <a:p>
            <a:r>
              <a:rPr lang="en-TT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Group Calculations – </a:t>
            </a:r>
            <a:r>
              <a:rPr lang="en-TT" sz="40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TT" sz="4000" b="1" baseline="-2500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TT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TT" sz="40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TT" sz="4000" b="1" baseline="-2500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TT" sz="4000" b="1" baseline="-250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TT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TT" sz="40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Heterogenous</a:t>
            </a:r>
            <a:r>
              <a:rPr lang="en-TT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TT" sz="40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Equilibria</a:t>
            </a:r>
            <a:endParaRPr lang="en-TT" sz="3800" b="1" spc="-100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96" y="5541039"/>
            <a:ext cx="9025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TT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Review Examples 17-15 &amp; 17-16</a:t>
            </a:r>
          </a:p>
          <a:p>
            <a:pPr lvl="0">
              <a:buFont typeface="Arial" pitchFamily="34" charset="0"/>
              <a:buChar char="•"/>
            </a:pPr>
            <a:endParaRPr lang="en-TT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TT" sz="2400" dirty="0" smtClean="0">
                <a:latin typeface="Arial" pitchFamily="34" charset="0"/>
                <a:cs typeface="Arial" pitchFamily="34" charset="0"/>
              </a:rPr>
              <a:t> Work on Exercises 80 &amp; 91</a:t>
            </a:r>
            <a:endParaRPr lang="en-TT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Animated calculato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1295400"/>
            <a:ext cx="3141106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08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928992" cy="720080"/>
          </a:xfrm>
        </p:spPr>
        <p:txBody>
          <a:bodyPr>
            <a:noAutofit/>
          </a:bodyPr>
          <a:lstStyle/>
          <a:p>
            <a:r>
              <a:rPr lang="en-TT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Relationship Between </a:t>
            </a:r>
            <a:r>
              <a:rPr lang="en-TT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ymbol" pitchFamily="18" charset="2"/>
                <a:cs typeface="Arial" pitchFamily="34" charset="0"/>
              </a:rPr>
              <a:t>D</a:t>
            </a:r>
            <a:r>
              <a:rPr lang="en-TT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r>
              <a:rPr lang="en-TT" sz="4800" b="1" baseline="300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</a:t>
            </a:r>
            <a:r>
              <a:rPr lang="en-TT" sz="4800" b="1" baseline="-250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rxn</a:t>
            </a:r>
            <a:r>
              <a:rPr lang="en-TT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&amp; Equilibrium Constant</a:t>
            </a:r>
            <a:endParaRPr lang="en-TT" sz="4800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681644"/>
            <a:ext cx="89289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800" dirty="0" smtClean="0">
                <a:latin typeface="Arial" pitchFamily="34" charset="0"/>
                <a:cs typeface="Arial" pitchFamily="34" charset="0"/>
              </a:rPr>
              <a:t>The relationship between the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standard free energy change</a:t>
            </a:r>
            <a:r>
              <a:rPr lang="en-TT" sz="2800" dirty="0" smtClean="0">
                <a:latin typeface="Arial" pitchFamily="34" charset="0"/>
                <a:cs typeface="Arial" pitchFamily="34" charset="0"/>
              </a:rPr>
              <a:t> and the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thermodynamic equilibrium constant </a:t>
            </a:r>
            <a:r>
              <a:rPr lang="en-TT" sz="2800" dirty="0" smtClean="0">
                <a:latin typeface="Arial" pitchFamily="34" charset="0"/>
                <a:cs typeface="Arial" pitchFamily="34" charset="0"/>
              </a:rPr>
              <a:t>is:</a:t>
            </a:r>
          </a:p>
          <a:p>
            <a:endParaRPr lang="en-TT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TT" sz="2800" dirty="0" smtClean="0">
                <a:latin typeface="Symbol" pitchFamily="18" charset="2"/>
                <a:cs typeface="Arial" pitchFamily="34" charset="0"/>
              </a:rPr>
              <a:t>D</a:t>
            </a:r>
            <a:r>
              <a:rPr lang="en-TT" sz="2800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TT" sz="2800" baseline="30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TT" sz="2800" baseline="-25000" dirty="0" smtClean="0">
                <a:latin typeface="Arial" pitchFamily="34" charset="0"/>
                <a:cs typeface="Arial" pitchFamily="34" charset="0"/>
              </a:rPr>
              <a:t>rxn</a:t>
            </a:r>
            <a:r>
              <a:rPr lang="en-TT" sz="2800" dirty="0" smtClean="0">
                <a:latin typeface="Arial" pitchFamily="34" charset="0"/>
                <a:cs typeface="Arial" pitchFamily="34" charset="0"/>
              </a:rPr>
              <a:t> = -RT </a:t>
            </a:r>
            <a:r>
              <a:rPr lang="en-TT" sz="2800" dirty="0" err="1" smtClean="0">
                <a:latin typeface="Arial" pitchFamily="34" charset="0"/>
                <a:cs typeface="Arial" pitchFamily="34" charset="0"/>
              </a:rPr>
              <a:t>ln</a:t>
            </a:r>
            <a:r>
              <a:rPr lang="en-TT" sz="2800" dirty="0" smtClean="0">
                <a:latin typeface="Arial" pitchFamily="34" charset="0"/>
                <a:cs typeface="Arial" pitchFamily="34" charset="0"/>
              </a:rPr>
              <a:t> K</a:t>
            </a:r>
            <a:endParaRPr lang="en-TT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6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928992" cy="720080"/>
          </a:xfrm>
        </p:spPr>
        <p:txBody>
          <a:bodyPr>
            <a:noAutofit/>
          </a:bodyPr>
          <a:lstStyle/>
          <a:p>
            <a:r>
              <a:rPr lang="en-TT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Relationship Between </a:t>
            </a:r>
            <a:r>
              <a:rPr lang="en-TT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ymbol" pitchFamily="18" charset="2"/>
                <a:cs typeface="Arial" pitchFamily="34" charset="0"/>
              </a:rPr>
              <a:t>D</a:t>
            </a:r>
            <a:r>
              <a:rPr lang="en-TT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r>
              <a:rPr lang="en-TT" sz="4800" b="1" baseline="300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</a:t>
            </a:r>
            <a:r>
              <a:rPr lang="en-TT" sz="4800" b="1" baseline="-250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rxn</a:t>
            </a:r>
            <a:r>
              <a:rPr lang="en-TT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&amp; Equilibrium Constant</a:t>
            </a:r>
            <a:endParaRPr lang="en-TT" sz="4800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681644"/>
            <a:ext cx="89289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TT" sz="2800" dirty="0" smtClean="0">
                <a:latin typeface="Symbol" pitchFamily="18" charset="2"/>
                <a:cs typeface="Arial" pitchFamily="34" charset="0"/>
              </a:rPr>
              <a:t>D</a:t>
            </a:r>
            <a:r>
              <a:rPr lang="en-TT" sz="2800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TT" sz="2800" baseline="30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TT" sz="2800" baseline="-25000" dirty="0" smtClean="0">
                <a:latin typeface="Arial" pitchFamily="34" charset="0"/>
                <a:cs typeface="Arial" pitchFamily="34" charset="0"/>
              </a:rPr>
              <a:t>rxn</a:t>
            </a:r>
            <a:r>
              <a:rPr lang="en-TT" sz="2800" dirty="0" smtClean="0">
                <a:latin typeface="Arial" pitchFamily="34" charset="0"/>
                <a:cs typeface="Arial" pitchFamily="34" charset="0"/>
              </a:rPr>
              <a:t> = -RT </a:t>
            </a:r>
            <a:r>
              <a:rPr lang="en-TT" sz="2800" dirty="0" err="1" smtClean="0">
                <a:latin typeface="Arial" pitchFamily="34" charset="0"/>
                <a:cs typeface="Arial" pitchFamily="34" charset="0"/>
              </a:rPr>
              <a:t>ln</a:t>
            </a:r>
            <a:r>
              <a:rPr lang="en-TT" sz="2800" dirty="0" smtClean="0">
                <a:latin typeface="Arial" pitchFamily="34" charset="0"/>
                <a:cs typeface="Arial" pitchFamily="34" charset="0"/>
              </a:rPr>
              <a:t> K</a:t>
            </a:r>
          </a:p>
          <a:p>
            <a:pPr algn="ctr"/>
            <a:endParaRPr lang="en-TT" sz="28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TT" sz="2400" dirty="0" smtClean="0">
                <a:latin typeface="Arial" pitchFamily="34" charset="0"/>
                <a:cs typeface="Arial" pitchFamily="34" charset="0"/>
              </a:rPr>
              <a:t>When the relationship </a:t>
            </a:r>
            <a:r>
              <a:rPr lang="en-TT" sz="2400" dirty="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D</a:t>
            </a:r>
            <a:r>
              <a:rPr lang="en-TT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TT" sz="2400" baseline="30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TT" sz="2400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rxn</a:t>
            </a:r>
            <a:r>
              <a:rPr lang="en-TT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-RT </a:t>
            </a:r>
            <a:r>
              <a:rPr lang="en-TT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ln</a:t>
            </a:r>
            <a:r>
              <a:rPr lang="en-TT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TT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 is used with:</a:t>
            </a:r>
          </a:p>
          <a:p>
            <a:pPr lvl="0"/>
            <a:endParaRPr lang="en-TT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AutoNum type="arabicPeriod"/>
            </a:pP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all gaseous </a:t>
            </a:r>
            <a:r>
              <a:rPr lang="en-TT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reactants and products,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 represents </a:t>
            </a:r>
            <a:r>
              <a:rPr lang="en-TT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TT" sz="2400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TT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514350" lvl="0" indent="-514350">
              <a:buAutoNum type="arabicPeriod"/>
            </a:pPr>
            <a:endParaRPr lang="en-TT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AutoNum type="arabicPeriod"/>
            </a:pP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all solution </a:t>
            </a:r>
            <a:r>
              <a:rPr lang="en-TT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reactants and products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 represents </a:t>
            </a:r>
            <a:r>
              <a:rPr lang="en-TT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TT" sz="2400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TT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514350" lvl="0" indent="-514350">
              <a:buAutoNum type="arabicPeriod"/>
            </a:pPr>
            <a:endParaRPr lang="en-TT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AutoNum type="arabicPeriod"/>
            </a:pPr>
            <a:r>
              <a:rPr lang="en-TT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mixture of solution and gaseous reactants</a:t>
            </a:r>
            <a:r>
              <a:rPr lang="en-TT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 represents the thermodynamic equilibrium constant</a:t>
            </a:r>
            <a:r>
              <a:rPr lang="en-TT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and we do not make the distinction between </a:t>
            </a:r>
            <a:r>
              <a:rPr lang="en-TT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TT" sz="2400" baseline="-25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TT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and K</a:t>
            </a:r>
            <a:r>
              <a:rPr lang="en-TT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TT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TT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TT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013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256" y="260647"/>
            <a:ext cx="9036496" cy="576065"/>
          </a:xfrm>
        </p:spPr>
        <p:txBody>
          <a:bodyPr>
            <a:noAutofit/>
          </a:bodyPr>
          <a:lstStyle/>
          <a:p>
            <a:r>
              <a:rPr lang="en-TT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Group Calculations – K Versus </a:t>
            </a:r>
            <a:r>
              <a:rPr lang="en-TT" sz="40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Symbol" pitchFamily="18" charset="2"/>
                <a:cs typeface="Arial" pitchFamily="34" charset="0"/>
              </a:rPr>
              <a:t>D</a:t>
            </a:r>
            <a:r>
              <a:rPr lang="en-TT" sz="40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TT" sz="4000" b="1" baseline="3000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TT" sz="4000" b="1" baseline="-2500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rxn</a:t>
            </a:r>
            <a:endParaRPr lang="en-TT" sz="3800" b="1" spc="-100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96" y="5541039"/>
            <a:ext cx="9025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TT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Review Examples 17-17, 17-18 &amp; 17-19</a:t>
            </a:r>
          </a:p>
          <a:p>
            <a:pPr lvl="0">
              <a:buFont typeface="Arial" pitchFamily="34" charset="0"/>
              <a:buChar char="•"/>
            </a:pPr>
            <a:endParaRPr lang="en-TT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TT" sz="2400" dirty="0" smtClean="0">
                <a:latin typeface="Arial" pitchFamily="34" charset="0"/>
                <a:cs typeface="Arial" pitchFamily="34" charset="0"/>
              </a:rPr>
              <a:t> Work on Exercises 84, 86 &amp; 88(a)</a:t>
            </a:r>
            <a:endParaRPr lang="en-TT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Animated calculato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1295400"/>
            <a:ext cx="3141106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08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928992" cy="720080"/>
          </a:xfrm>
        </p:spPr>
        <p:txBody>
          <a:bodyPr>
            <a:noAutofit/>
          </a:bodyPr>
          <a:lstStyle/>
          <a:p>
            <a:r>
              <a:rPr lang="en-TT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Evaluation of Equilibrium Constants at Different Temperatures</a:t>
            </a:r>
            <a:endParaRPr lang="en-TT" sz="4000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484784"/>
            <a:ext cx="8928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800" dirty="0" smtClean="0">
                <a:latin typeface="Arial" pitchFamily="34" charset="0"/>
                <a:cs typeface="Arial" pitchFamily="34" charset="0"/>
              </a:rPr>
              <a:t>If we determine the equilibrium constant,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TT" sz="28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TT" sz="2800" dirty="0" smtClean="0">
                <a:latin typeface="Arial" pitchFamily="34" charset="0"/>
                <a:cs typeface="Arial" pitchFamily="34" charset="0"/>
              </a:rPr>
              <a:t>, for a reaction at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one temperature, T</a:t>
            </a:r>
            <a:r>
              <a:rPr lang="en-TT" sz="28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TT" sz="2800" dirty="0" smtClean="0">
                <a:latin typeface="Arial" pitchFamily="34" charset="0"/>
                <a:cs typeface="Arial" pitchFamily="34" charset="0"/>
              </a:rPr>
              <a:t>, and also its </a:t>
            </a:r>
            <a:r>
              <a:rPr lang="en-TT" sz="2800" dirty="0" smtClean="0">
                <a:solidFill>
                  <a:srgbClr val="FF0000"/>
                </a:solidFill>
                <a:latin typeface="Symbol" pitchFamily="18" charset="2"/>
                <a:cs typeface="Arial" pitchFamily="34" charset="0"/>
              </a:rPr>
              <a:t>D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TT" sz="28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TT" sz="2800" dirty="0" smtClean="0">
                <a:latin typeface="Arial" pitchFamily="34" charset="0"/>
                <a:cs typeface="Arial" pitchFamily="34" charset="0"/>
              </a:rPr>
              <a:t>, we can then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estimate the equilibrium constant at a second temperature, T</a:t>
            </a:r>
            <a:r>
              <a:rPr lang="en-TT" sz="28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TT" sz="2800" dirty="0" smtClean="0">
                <a:latin typeface="Arial" pitchFamily="34" charset="0"/>
                <a:cs typeface="Arial" pitchFamily="34" charset="0"/>
              </a:rPr>
              <a:t>, using the </a:t>
            </a:r>
            <a:r>
              <a:rPr lang="en-TT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van’t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Hoff equation</a:t>
            </a:r>
            <a:r>
              <a:rPr lang="en-TT" sz="2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TT" sz="2800" dirty="0" smtClean="0">
                <a:latin typeface="Symbol" pitchFamily="18" charset="2"/>
                <a:cs typeface="Arial" pitchFamily="34" charset="0"/>
              </a:rPr>
              <a:t> </a:t>
            </a:r>
          </a:p>
          <a:p>
            <a:endParaRPr lang="en-TT" sz="2800" dirty="0">
              <a:latin typeface="Symbol" pitchFamily="18" charset="2"/>
              <a:cs typeface="Arial" pitchFamily="34" charset="0"/>
            </a:endParaRPr>
          </a:p>
          <a:p>
            <a:endParaRPr lang="en-TT" sz="2800" dirty="0" smtClean="0">
              <a:latin typeface="Symbol" pitchFamily="18" charset="2"/>
              <a:cs typeface="Arial" pitchFamily="34" charset="0"/>
            </a:endParaRPr>
          </a:p>
          <a:p>
            <a:endParaRPr lang="en-TT" sz="2800" dirty="0">
              <a:latin typeface="Symbol" pitchFamily="18" charset="2"/>
              <a:cs typeface="Arial" pitchFamily="34" charset="0"/>
            </a:endParaRPr>
          </a:p>
          <a:p>
            <a:endParaRPr lang="en-TT" sz="2800" dirty="0" smtClean="0">
              <a:latin typeface="Symbol" pitchFamily="18" charset="2"/>
              <a:cs typeface="Arial" pitchFamily="34" charset="0"/>
            </a:endParaRPr>
          </a:p>
          <a:p>
            <a:r>
              <a:rPr lang="en-TT" sz="2800" dirty="0" smtClean="0">
                <a:latin typeface="Arial" pitchFamily="34" charset="0"/>
                <a:cs typeface="Arial" pitchFamily="34" charset="0"/>
              </a:rPr>
              <a:t>Thus,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if we know </a:t>
            </a:r>
            <a:r>
              <a:rPr lang="en-TT" sz="2800" dirty="0" smtClean="0">
                <a:solidFill>
                  <a:srgbClr val="FF0000"/>
                </a:solidFill>
                <a:latin typeface="Symbol" pitchFamily="18" charset="2"/>
                <a:cs typeface="Arial" pitchFamily="34" charset="0"/>
              </a:rPr>
              <a:t>D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TT" sz="28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TT" sz="2800" dirty="0" smtClean="0">
                <a:latin typeface="Arial" pitchFamily="34" charset="0"/>
                <a:cs typeface="Arial" pitchFamily="34" charset="0"/>
              </a:rPr>
              <a:t>for a reaction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K </a:t>
            </a:r>
            <a:r>
              <a:rPr lang="en-TT" sz="2800" dirty="0" smtClean="0">
                <a:latin typeface="Arial" pitchFamily="34" charset="0"/>
                <a:cs typeface="Arial" pitchFamily="34" charset="0"/>
              </a:rPr>
              <a:t>at a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given temperature (say 298K)</a:t>
            </a:r>
            <a:r>
              <a:rPr lang="en-TT" sz="2800" dirty="0" smtClean="0">
                <a:latin typeface="Arial" pitchFamily="34" charset="0"/>
                <a:cs typeface="Arial" pitchFamily="34" charset="0"/>
              </a:rPr>
              <a:t>, we can use the </a:t>
            </a:r>
            <a:r>
              <a:rPr lang="en-TT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van’t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Hoff equation</a:t>
            </a:r>
            <a:r>
              <a:rPr lang="en-TT" sz="28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calculate</a:t>
            </a:r>
            <a:r>
              <a:rPr lang="en-TT" sz="2800" dirty="0" smtClean="0">
                <a:latin typeface="Arial" pitchFamily="34" charset="0"/>
                <a:cs typeface="Arial" pitchFamily="34" charset="0"/>
              </a:rPr>
              <a:t> the value of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TT" sz="2800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 other temperature</a:t>
            </a:r>
            <a:r>
              <a:rPr lang="en-TT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TT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392256"/>
            <a:ext cx="3593709" cy="11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9505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256" y="260647"/>
            <a:ext cx="9036496" cy="576065"/>
          </a:xfrm>
        </p:spPr>
        <p:txBody>
          <a:bodyPr>
            <a:noAutofit/>
          </a:bodyPr>
          <a:lstStyle/>
          <a:p>
            <a:r>
              <a:rPr lang="en-TT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Group Calculations – K Versus </a:t>
            </a:r>
            <a:r>
              <a:rPr lang="en-TT" sz="40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Symbol" pitchFamily="18" charset="2"/>
                <a:cs typeface="Arial" pitchFamily="34" charset="0"/>
              </a:rPr>
              <a:t>D</a:t>
            </a:r>
            <a:r>
              <a:rPr lang="en-TT" sz="40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TT" sz="4000" b="1" baseline="3000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TT" sz="4000" b="1" baseline="-2500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rxn</a:t>
            </a:r>
            <a:endParaRPr lang="en-TT" sz="3800" b="1" spc="-100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96" y="5541039"/>
            <a:ext cx="9025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TT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Review Examples 17-20</a:t>
            </a:r>
          </a:p>
          <a:p>
            <a:pPr lvl="0">
              <a:buFont typeface="Arial" pitchFamily="34" charset="0"/>
              <a:buChar char="•"/>
            </a:pPr>
            <a:endParaRPr lang="en-TT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TT" sz="2400" dirty="0" smtClean="0">
                <a:latin typeface="Arial" pitchFamily="34" charset="0"/>
                <a:cs typeface="Arial" pitchFamily="34" charset="0"/>
              </a:rPr>
              <a:t> Work on Exercises 88(b-f)</a:t>
            </a:r>
            <a:endParaRPr lang="en-TT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Animated calculato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1295400"/>
            <a:ext cx="3141106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08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762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Gibbs Free Energy: Temperature &amp; Pressure </a:t>
            </a:r>
            <a:r>
              <a:rPr lang="en-US" sz="48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Dependance</a:t>
            </a:r>
            <a:endParaRPr lang="en-US" sz="4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heat.gif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6000"/>
            <a:ext cx="8305800" cy="4105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Phase </a:t>
            </a:r>
            <a:r>
              <a:rPr lang="en-US" sz="48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Equilibria</a:t>
            </a:r>
            <a:endParaRPr lang="en-US" sz="4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http://www.chem.ufl.edu/~itl/2045/lectures/FG11_024.GIF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19200"/>
            <a:ext cx="89154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Phase </a:t>
            </a:r>
            <a:r>
              <a:rPr lang="en-US" sz="48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Equilibria</a:t>
            </a:r>
            <a:endParaRPr lang="en-US" sz="4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WRITE (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individually):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derivation of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Clapeyron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and the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Clausius-Clapeyron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equation for two phase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systems.</a:t>
            </a:r>
          </a:p>
          <a:p>
            <a:pPr marL="514350" indent="-514350">
              <a:buAutoNum type="arabicPeriod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2.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An explanation of how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Raoult’s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Law is used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to define ideal solutions </a:t>
            </a:r>
          </a:p>
          <a:p>
            <a:pPr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"/>
            <a:ext cx="9144000" cy="576065"/>
          </a:xfrm>
        </p:spPr>
        <p:txBody>
          <a:bodyPr>
            <a:noAutofit/>
          </a:bodyPr>
          <a:lstStyle/>
          <a:p>
            <a:r>
              <a:rPr lang="en-TT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Assignment</a:t>
            </a:r>
            <a:endParaRPr lang="en-TT" sz="4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4953000"/>
            <a:ext cx="87849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Arial" pitchFamily="34" charset="0"/>
                <a:cs typeface="Arial" pitchFamily="34" charset="0"/>
              </a:rPr>
              <a:t>READ: </a:t>
            </a:r>
          </a:p>
          <a:p>
            <a:r>
              <a:rPr 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General </a:t>
            </a:r>
            <a:r>
              <a:rPr 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Chemistry (9th Edition)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Chapter 17: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Chemical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Equilibrium, pages 685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702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Chapter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Ionic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Equilibria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I: Acids and Bases, pages 703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742 </a:t>
            </a:r>
            <a:endParaRPr lang="en-US" sz="2400" dirty="0" smtClean="0"/>
          </a:p>
        </p:txBody>
      </p:sp>
      <p:pic>
        <p:nvPicPr>
          <p:cNvPr id="6" name="Picture 5" descr="3d_animasi_parrot_reading_boo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620688"/>
            <a:ext cx="7272808" cy="44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599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70520"/>
            <a:ext cx="8640960" cy="720080"/>
          </a:xfrm>
        </p:spPr>
        <p:txBody>
          <a:bodyPr>
            <a:noAutofit/>
          </a:bodyPr>
          <a:lstStyle/>
          <a:p>
            <a:r>
              <a:rPr lang="en-TT" sz="5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Lessons 3 &amp; 4 Objectives</a:t>
            </a:r>
            <a:endParaRPr lang="en-TT" sz="5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908720"/>
            <a:ext cx="88569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endParaRPr lang="en-TT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TT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TT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TT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TT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1073289"/>
            <a:ext cx="89644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Students should be able to: </a:t>
            </a:r>
          </a:p>
          <a:p>
            <a:endParaRPr lang="en-US" sz="2400" dirty="0" smtClean="0"/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Use the equilibrium constant expressed in terms of partial pressures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and relate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Kc.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2. Describe heterogeneous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equilibria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write their equilibrium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constants.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3. Use the relationship between thermodynamics 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equilibrium.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4. Estimate equilibrium constants at different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temperatures.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5. Relate the variation of Gibbs free energy to pressure for an ideal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gas.</a:t>
            </a:r>
            <a:r>
              <a:rPr lang="en-US" sz="2400" dirty="0" smtClean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426949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256" y="260647"/>
            <a:ext cx="9036496" cy="576065"/>
          </a:xfrm>
        </p:spPr>
        <p:txBody>
          <a:bodyPr>
            <a:noAutofit/>
          </a:bodyPr>
          <a:lstStyle/>
          <a:p>
            <a:r>
              <a:rPr lang="en-TT" sz="3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References</a:t>
            </a:r>
            <a:endParaRPr lang="en-TT" sz="3800" b="1" spc="-100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196752"/>
            <a:ext cx="856895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1. General Chemistry (9th Edition)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Kenneth W. Whitten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Raymond E. Davis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M. Larry Peck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George G. Stanley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ISBN-13:978-0-495-39163-0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ISBN-10:0-495-39163-8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6408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908720"/>
            <a:ext cx="88569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endParaRPr lang="en-TT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TT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TT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TT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TT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016" y="2996148"/>
            <a:ext cx="89644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Relate the variation of Gibbs free energy to temperature for an ideal gas 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7. Use the free energy to determine the position of phase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equilibria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8. Summarize the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Clapeyron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the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Clausius-Clapeyron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equation for two phase systems 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9. Use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Raoult’s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Law to define ideal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solutions.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pic>
        <p:nvPicPr>
          <p:cNvPr id="6" name="Picture 5" descr="animted lights 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16632"/>
            <a:ext cx="7772399" cy="27027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6949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Partial Pressures &amp; The Equilibrium Constant</a:t>
            </a:r>
            <a:endParaRPr lang="en-US" sz="4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638800"/>
            <a:ext cx="8686800" cy="1066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It is often more convenient to measure pressures rather than concentrations of gases.</a:t>
            </a:r>
          </a:p>
          <a:p>
            <a:pPr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animated gase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676400"/>
            <a:ext cx="62484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8928992" cy="792088"/>
          </a:xfrm>
        </p:spPr>
        <p:txBody>
          <a:bodyPr>
            <a:noAutofit/>
          </a:bodyPr>
          <a:lstStyle/>
          <a:p>
            <a:r>
              <a:rPr lang="en-TT" sz="48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</a:t>
            </a:r>
            <a:r>
              <a:rPr lang="en-TT" sz="4800" b="1" baseline="-2500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endParaRPr lang="en-TT" sz="4800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214" y="980728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TT" sz="2400" dirty="0" smtClean="0">
                <a:latin typeface="Arial" pitchFamily="34" charset="0"/>
                <a:cs typeface="Arial" pitchFamily="34" charset="0"/>
              </a:rPr>
              <a:t>For reactions in which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all substances 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that appear in the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equilibrium constant expression 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are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gases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, we sometimes prefer to express the equilibrium constant in terms of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partial pressures in </a:t>
            </a:r>
            <a:r>
              <a:rPr lang="en-TT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atomospheres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TT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TT" sz="2400" b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rather than in terms of concentration (</a:t>
            </a:r>
            <a:r>
              <a:rPr lang="en-TT" sz="24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TT" sz="2400" baseline="-25000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457200" indent="-457200">
              <a:buFont typeface="Arial" pitchFamily="34" charset="0"/>
              <a:buChar char="•"/>
            </a:pPr>
            <a:endParaRPr lang="en-TT" sz="2400" dirty="0">
              <a:latin typeface="Arial" pitchFamily="34" charset="0"/>
              <a:cs typeface="Arial" pitchFamily="34" charset="0"/>
            </a:endParaRPr>
          </a:p>
          <a:p>
            <a:r>
              <a:rPr lang="en-TT" sz="2400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TT" sz="2400" dirty="0" err="1" smtClean="0">
                <a:latin typeface="Arial" pitchFamily="34" charset="0"/>
                <a:cs typeface="Arial" pitchFamily="34" charset="0"/>
              </a:rPr>
              <a:t>aA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(g) + </a:t>
            </a:r>
            <a:r>
              <a:rPr lang="en-TT" sz="2400" dirty="0" err="1" smtClean="0">
                <a:latin typeface="Arial" pitchFamily="34" charset="0"/>
                <a:cs typeface="Arial" pitchFamily="34" charset="0"/>
              </a:rPr>
              <a:t>bB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(g)             </a:t>
            </a:r>
            <a:r>
              <a:rPr lang="en-TT" sz="2400" dirty="0" err="1" smtClean="0">
                <a:latin typeface="Arial" pitchFamily="34" charset="0"/>
                <a:cs typeface="Arial" pitchFamily="34" charset="0"/>
              </a:rPr>
              <a:t>cC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(g) + </a:t>
            </a:r>
            <a:r>
              <a:rPr lang="en-TT" sz="2400" dirty="0" err="1" smtClean="0">
                <a:latin typeface="Arial" pitchFamily="34" charset="0"/>
                <a:cs typeface="Arial" pitchFamily="34" charset="0"/>
              </a:rPr>
              <a:t>dD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(g)</a:t>
            </a:r>
          </a:p>
          <a:p>
            <a:endParaRPr lang="en-TT" sz="2400" dirty="0">
              <a:latin typeface="Arial" pitchFamily="34" charset="0"/>
              <a:cs typeface="Arial" pitchFamily="34" charset="0"/>
            </a:endParaRPr>
          </a:p>
          <a:p>
            <a:r>
              <a:rPr lang="en-TT" sz="2400" dirty="0" smtClean="0">
                <a:latin typeface="Arial" pitchFamily="34" charset="0"/>
                <a:cs typeface="Arial" pitchFamily="34" charset="0"/>
              </a:rPr>
              <a:t>                                </a:t>
            </a:r>
            <a:r>
              <a:rPr lang="en-TT" sz="2400" dirty="0" err="1" smtClean="0">
                <a:latin typeface="Arial" pitchFamily="34" charset="0"/>
                <a:cs typeface="Arial" pitchFamily="34" charset="0"/>
              </a:rPr>
              <a:t>Kp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TT" sz="2400" u="sng" dirty="0" smtClean="0">
                <a:latin typeface="Arial" pitchFamily="34" charset="0"/>
                <a:cs typeface="Arial" pitchFamily="34" charset="0"/>
              </a:rPr>
              <a:t>(P</a:t>
            </a:r>
            <a:r>
              <a:rPr lang="en-TT" sz="2400" u="sng" baseline="-25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TT" sz="2400" u="sng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TT" sz="2400" u="sng" baseline="30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TT" sz="2400" u="sng" dirty="0" smtClean="0">
                <a:latin typeface="Arial" pitchFamily="34" charset="0"/>
                <a:cs typeface="Arial" pitchFamily="34" charset="0"/>
              </a:rPr>
              <a:t>(P</a:t>
            </a:r>
            <a:r>
              <a:rPr lang="en-TT" sz="2400" u="sng" baseline="-250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TT" sz="2400" u="sng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TT" sz="2400" u="sng" baseline="30000" dirty="0" smtClean="0">
                <a:latin typeface="Arial" pitchFamily="34" charset="0"/>
                <a:cs typeface="Arial" pitchFamily="34" charset="0"/>
              </a:rPr>
              <a:t>d</a:t>
            </a:r>
          </a:p>
          <a:p>
            <a:r>
              <a:rPr lang="en-TT" sz="2400" dirty="0" smtClean="0">
                <a:latin typeface="Arial" pitchFamily="34" charset="0"/>
                <a:cs typeface="Arial" pitchFamily="34" charset="0"/>
              </a:rPr>
              <a:t>                                         (P</a:t>
            </a:r>
            <a:r>
              <a:rPr lang="en-TT" sz="2400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TT" sz="2400" baseline="30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(P</a:t>
            </a:r>
            <a:r>
              <a:rPr lang="en-TT" sz="2400" baseline="-25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TT" sz="2400" baseline="30000" dirty="0" smtClean="0">
                <a:latin typeface="Arial" pitchFamily="34" charset="0"/>
                <a:cs typeface="Arial" pitchFamily="34" charset="0"/>
              </a:rPr>
              <a:t>b</a:t>
            </a:r>
            <a:endParaRPr lang="en-TT" sz="2400" baseline="30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333750"/>
            <a:ext cx="742950" cy="190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6305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256" y="260647"/>
            <a:ext cx="9036496" cy="576065"/>
          </a:xfrm>
        </p:spPr>
        <p:txBody>
          <a:bodyPr>
            <a:noAutofit/>
          </a:bodyPr>
          <a:lstStyle/>
          <a:p>
            <a:r>
              <a:rPr lang="en-TT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Group Calculations – Calculation of </a:t>
            </a:r>
            <a:r>
              <a:rPr lang="en-TT" sz="40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TT" sz="4000" b="1" baseline="-2500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</a:t>
            </a:r>
            <a:endParaRPr lang="en-TT" sz="3800" b="1" spc="-100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96" y="5541039"/>
            <a:ext cx="9025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TT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Review Examples 17-13</a:t>
            </a:r>
          </a:p>
          <a:p>
            <a:pPr lvl="0">
              <a:buFont typeface="Arial" pitchFamily="34" charset="0"/>
              <a:buChar char="•"/>
            </a:pPr>
            <a:endParaRPr lang="en-TT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TT" sz="2400" dirty="0" smtClean="0">
                <a:latin typeface="Arial" pitchFamily="34" charset="0"/>
                <a:cs typeface="Arial" pitchFamily="34" charset="0"/>
              </a:rPr>
              <a:t> Work on Exercises 70 &amp; 73</a:t>
            </a:r>
            <a:endParaRPr lang="en-TT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Animated calculato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1295400"/>
            <a:ext cx="3141106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08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8928992" cy="792088"/>
          </a:xfrm>
        </p:spPr>
        <p:txBody>
          <a:bodyPr>
            <a:noAutofit/>
          </a:bodyPr>
          <a:lstStyle/>
          <a:p>
            <a:r>
              <a:rPr lang="en-TT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Relationship Between </a:t>
            </a:r>
            <a:r>
              <a:rPr lang="en-TT" sz="48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</a:t>
            </a:r>
            <a:r>
              <a:rPr lang="en-TT" sz="4800" b="1" baseline="-2500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TT" sz="4800" b="1" baseline="-250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TT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&amp;</a:t>
            </a:r>
            <a:r>
              <a:rPr lang="en-TT" sz="4800" b="1" baseline="-250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TT" sz="48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</a:t>
            </a:r>
            <a:r>
              <a:rPr lang="en-TT" sz="4800" b="1" baseline="-2500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endParaRPr lang="en-TT" sz="4800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1268760"/>
            <a:ext cx="885698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TT" sz="24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n-TT" sz="24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TT" sz="2400" baseline="-25000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 = = </a:t>
            </a:r>
            <a:r>
              <a:rPr lang="en-TT" sz="24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TT" sz="2400" baseline="-25000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 (RT)</a:t>
            </a:r>
            <a:r>
              <a:rPr lang="en-TT" sz="2400" baseline="30000" dirty="0" err="1" smtClean="0">
                <a:latin typeface="Symbol" pitchFamily="18" charset="2"/>
                <a:cs typeface="Arial" pitchFamily="34" charset="0"/>
              </a:rPr>
              <a:t>D</a:t>
            </a:r>
            <a:r>
              <a:rPr lang="en-TT" sz="2400" baseline="300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   or </a:t>
            </a:r>
            <a:r>
              <a:rPr lang="en-TT" sz="24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TT" sz="2400" baseline="-25000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 =</a:t>
            </a:r>
            <a:r>
              <a:rPr lang="en-TT" sz="24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TT" sz="2400" baseline="-25000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(RT)</a:t>
            </a:r>
            <a:r>
              <a:rPr lang="en-TT" sz="2400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TT" sz="2400" baseline="30000" dirty="0" err="1" smtClean="0">
                <a:latin typeface="Symbol" pitchFamily="18" charset="2"/>
                <a:cs typeface="Arial" pitchFamily="34" charset="0"/>
              </a:rPr>
              <a:t>D</a:t>
            </a:r>
            <a:r>
              <a:rPr lang="en-TT" sz="2400" baseline="30000" dirty="0" err="1" smtClean="0">
                <a:latin typeface="Arial" pitchFamily="34" charset="0"/>
                <a:cs typeface="Arial" pitchFamily="34" charset="0"/>
              </a:rPr>
              <a:t>n</a:t>
            </a:r>
            <a:endParaRPr lang="en-TT" sz="2400" baseline="30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TT" sz="24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TT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TT" sz="2400" dirty="0" smtClean="0">
                <a:latin typeface="Symbol" pitchFamily="18" charset="2"/>
                <a:cs typeface="Arial" pitchFamily="34" charset="0"/>
              </a:rPr>
              <a:t>                </a:t>
            </a:r>
            <a:r>
              <a:rPr lang="en-TT" sz="2400" dirty="0" err="1" smtClean="0">
                <a:latin typeface="Symbol" pitchFamily="18" charset="2"/>
                <a:cs typeface="Arial" pitchFamily="34" charset="0"/>
              </a:rPr>
              <a:t>D</a:t>
            </a:r>
            <a:r>
              <a:rPr lang="en-TT" sz="24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 = (</a:t>
            </a:r>
            <a:r>
              <a:rPr lang="en-TT" sz="24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TT" sz="2400" baseline="-25000" dirty="0" err="1" smtClean="0">
                <a:latin typeface="Arial" pitchFamily="34" charset="0"/>
                <a:cs typeface="Arial" pitchFamily="34" charset="0"/>
              </a:rPr>
              <a:t>gas</a:t>
            </a:r>
            <a:r>
              <a:rPr lang="en-TT" sz="2400" baseline="-25000" dirty="0" smtClean="0">
                <a:latin typeface="Arial" pitchFamily="34" charset="0"/>
                <a:cs typeface="Arial" pitchFamily="34" charset="0"/>
              </a:rPr>
              <a:t> prod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) – (</a:t>
            </a:r>
            <a:r>
              <a:rPr lang="en-TT" sz="24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TT" sz="2400" baseline="-25000" dirty="0" err="1" smtClean="0">
                <a:latin typeface="Arial" pitchFamily="34" charset="0"/>
                <a:cs typeface="Arial" pitchFamily="34" charset="0"/>
              </a:rPr>
              <a:t>gas</a:t>
            </a:r>
            <a:r>
              <a:rPr lang="en-TT" sz="2400" baseline="-25000" dirty="0" smtClean="0">
                <a:latin typeface="Arial" pitchFamily="34" charset="0"/>
                <a:cs typeface="Arial" pitchFamily="34" charset="0"/>
              </a:rPr>
              <a:t> react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TT" sz="2800" dirty="0">
              <a:latin typeface="Arial" pitchFamily="34" charset="0"/>
              <a:cs typeface="Arial" pitchFamily="34" charset="0"/>
            </a:endParaRPr>
          </a:p>
          <a:p>
            <a:r>
              <a:rPr lang="en-TT" sz="2400" dirty="0" smtClean="0">
                <a:latin typeface="Arial" pitchFamily="34" charset="0"/>
                <a:cs typeface="Arial" pitchFamily="34" charset="0"/>
              </a:rPr>
              <a:t>For reactions in which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equal numbers of moles of gases 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appear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 both sides 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of the equation, </a:t>
            </a:r>
            <a:r>
              <a:rPr lang="en-TT" sz="2400" dirty="0" err="1" smtClean="0">
                <a:solidFill>
                  <a:srgbClr val="FF0000"/>
                </a:solidFill>
                <a:latin typeface="Symbol" pitchFamily="18" charset="2"/>
                <a:cs typeface="Arial" pitchFamily="34" charset="0"/>
              </a:rPr>
              <a:t>D</a:t>
            </a:r>
            <a:r>
              <a:rPr lang="en-TT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0 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TT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TT" sz="2400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K</a:t>
            </a:r>
            <a:r>
              <a:rPr lang="en-TT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TT" sz="2400" dirty="0">
              <a:latin typeface="Arial" pitchFamily="34" charset="0"/>
              <a:cs typeface="Arial" pitchFamily="34" charset="0"/>
            </a:endParaRPr>
          </a:p>
          <a:p>
            <a:r>
              <a:rPr lang="en-TT" sz="24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gas-phase reactions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, we can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calculate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amounts of substances present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equilibrium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 using either </a:t>
            </a:r>
            <a:r>
              <a:rPr lang="en-TT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TT" sz="2400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or K</a:t>
            </a:r>
            <a:r>
              <a:rPr lang="en-TT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TT" sz="2400" dirty="0">
              <a:latin typeface="Arial" pitchFamily="34" charset="0"/>
              <a:cs typeface="Arial" pitchFamily="34" charset="0"/>
            </a:endParaRPr>
          </a:p>
          <a:p>
            <a:r>
              <a:rPr lang="en-TT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results are the same by either method 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(when they are both expressed in the same terms).</a:t>
            </a:r>
            <a:endParaRPr lang="en-TT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1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256" y="260647"/>
            <a:ext cx="9036496" cy="576065"/>
          </a:xfrm>
        </p:spPr>
        <p:txBody>
          <a:bodyPr>
            <a:noAutofit/>
          </a:bodyPr>
          <a:lstStyle/>
          <a:p>
            <a:r>
              <a:rPr lang="en-TT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Group Calculations – Calculations with </a:t>
            </a:r>
            <a:r>
              <a:rPr lang="en-TT" sz="40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TT" sz="4000" b="1" baseline="-2500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TT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TT" sz="40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TT" sz="4000" b="1" baseline="-2500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</a:t>
            </a:r>
            <a:endParaRPr lang="en-TT" sz="3800" b="1" spc="-100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96" y="5541039"/>
            <a:ext cx="9025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TT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Review Examples 17-14</a:t>
            </a:r>
          </a:p>
          <a:p>
            <a:pPr lvl="0">
              <a:buFont typeface="Arial" pitchFamily="34" charset="0"/>
              <a:buChar char="•"/>
            </a:pPr>
            <a:endParaRPr lang="en-TT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TT" sz="2400" dirty="0" smtClean="0">
                <a:latin typeface="Arial" pitchFamily="34" charset="0"/>
                <a:cs typeface="Arial" pitchFamily="34" charset="0"/>
              </a:rPr>
              <a:t> Work on Exercises 75 &amp; 78</a:t>
            </a:r>
            <a:endParaRPr lang="en-TT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Animated calculato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1295400"/>
            <a:ext cx="3141106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08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8928992" cy="720080"/>
          </a:xfrm>
        </p:spPr>
        <p:txBody>
          <a:bodyPr>
            <a:noAutofit/>
          </a:bodyPr>
          <a:lstStyle/>
          <a:p>
            <a:r>
              <a:rPr lang="en-TT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Heterogeneous </a:t>
            </a:r>
            <a:r>
              <a:rPr lang="en-TT" sz="48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Equilibria</a:t>
            </a:r>
            <a:endParaRPr lang="en-TT" sz="4800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1881" y="764704"/>
            <a:ext cx="88569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Heterogeneous </a:t>
            </a:r>
            <a:r>
              <a:rPr lang="en-TT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equilibria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involve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species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more than one phase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TT" sz="2400" dirty="0">
              <a:latin typeface="Arial" pitchFamily="34" charset="0"/>
              <a:cs typeface="Arial" pitchFamily="34" charset="0"/>
            </a:endParaRPr>
          </a:p>
          <a:p>
            <a:r>
              <a:rPr lang="en-TT" sz="2400" b="1" u="sng" dirty="0" smtClean="0">
                <a:latin typeface="Arial" pitchFamily="34" charset="0"/>
                <a:cs typeface="Arial" pitchFamily="34" charset="0"/>
              </a:rPr>
              <a:t>Example: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 Consider the following reversible reaction at 25</a:t>
            </a:r>
            <a:r>
              <a:rPr lang="en-TT" sz="2400" baseline="30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C:</a:t>
            </a:r>
          </a:p>
          <a:p>
            <a:endParaRPr lang="en-TT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TT" sz="2400" dirty="0" smtClean="0">
                <a:latin typeface="Arial" pitchFamily="34" charset="0"/>
                <a:cs typeface="Arial" pitchFamily="34" charset="0"/>
              </a:rPr>
              <a:t>2HgO(s)            2Hg(l) + O</a:t>
            </a:r>
            <a:r>
              <a:rPr lang="en-TT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(g)</a:t>
            </a:r>
          </a:p>
          <a:p>
            <a:pPr algn="ctr"/>
            <a:endParaRPr lang="en-TT" sz="2400" dirty="0">
              <a:latin typeface="Arial" pitchFamily="34" charset="0"/>
              <a:cs typeface="Arial" pitchFamily="34" charset="0"/>
            </a:endParaRPr>
          </a:p>
          <a:p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Neither solids nor liquids 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are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affected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 by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changes 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pressure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TT" sz="2400" dirty="0">
              <a:latin typeface="Arial" pitchFamily="34" charset="0"/>
              <a:cs typeface="Arial" pitchFamily="34" charset="0"/>
            </a:endParaRPr>
          </a:p>
          <a:p>
            <a:r>
              <a:rPr lang="en-TT" sz="2400" dirty="0" smtClean="0">
                <a:latin typeface="Arial" pitchFamily="34" charset="0"/>
                <a:cs typeface="Arial" pitchFamily="34" charset="0"/>
              </a:rPr>
              <a:t>For any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pure solid or pure liquid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, the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activity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 is taken as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, so terms for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pure liquids 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pure solids 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 appear 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in the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expressions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 for heterogeneous </a:t>
            </a:r>
            <a:r>
              <a:rPr lang="en-TT" sz="2400" dirty="0" err="1" smtClean="0">
                <a:latin typeface="Arial" pitchFamily="34" charset="0"/>
                <a:cs typeface="Arial" pitchFamily="34" charset="0"/>
              </a:rPr>
              <a:t>equilibria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TT" sz="2400" dirty="0">
              <a:latin typeface="Arial" pitchFamily="34" charset="0"/>
              <a:cs typeface="Arial" pitchFamily="34" charset="0"/>
            </a:endParaRPr>
          </a:p>
          <a:p>
            <a:r>
              <a:rPr lang="en-TT" sz="2400" dirty="0" smtClean="0">
                <a:latin typeface="Arial" pitchFamily="34" charset="0"/>
                <a:cs typeface="Arial" pitchFamily="34" charset="0"/>
              </a:rPr>
              <a:t>Thus, for the example above,</a:t>
            </a:r>
          </a:p>
          <a:p>
            <a:endParaRPr lang="en-TT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TT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TT" sz="2400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[O</a:t>
            </a:r>
            <a:r>
              <a:rPr lang="en-TT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] 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TT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TT" sz="2400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P</a:t>
            </a:r>
            <a:r>
              <a:rPr lang="en-TT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O2</a:t>
            </a:r>
            <a:endParaRPr lang="en-TT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423" y="2743200"/>
            <a:ext cx="742950" cy="190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2084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789</Words>
  <Application>Microsoft Office PowerPoint</Application>
  <PresentationFormat>On-screen Show (4:3)</PresentationFormat>
  <Paragraphs>123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Chemical Equilibrium</vt:lpstr>
      <vt:lpstr>Lessons 3 &amp; 4 Objectives</vt:lpstr>
      <vt:lpstr>Slide 3</vt:lpstr>
      <vt:lpstr>Partial Pressures &amp; The Equilibrium Constant</vt:lpstr>
      <vt:lpstr>Kp</vt:lpstr>
      <vt:lpstr>Group Calculations – Calculation of Kp</vt:lpstr>
      <vt:lpstr>Relationship Between Kp &amp; Kc</vt:lpstr>
      <vt:lpstr>Group Calculations – Calculations with Kc and Kp</vt:lpstr>
      <vt:lpstr>Heterogeneous Equilibria</vt:lpstr>
      <vt:lpstr>Group Calculations – Kc and Kp for Heterogenous Equilibria</vt:lpstr>
      <vt:lpstr>Relationship Between DG0rxn &amp; Equilibrium Constant</vt:lpstr>
      <vt:lpstr>Relationship Between DG0rxn &amp; Equilibrium Constant</vt:lpstr>
      <vt:lpstr>Group Calculations – K Versus DGorxn</vt:lpstr>
      <vt:lpstr>Evaluation of Equilibrium Constants at Different Temperatures</vt:lpstr>
      <vt:lpstr>Group Calculations – K Versus DGorxn</vt:lpstr>
      <vt:lpstr>Gibbs Free Energy: Temperature &amp; Pressure Dependance</vt:lpstr>
      <vt:lpstr>Phase Equilibria</vt:lpstr>
      <vt:lpstr>Phase Equilibria</vt:lpstr>
      <vt:lpstr>   Assignment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Equilibrium</dc:title>
  <dc:creator>rolton</dc:creator>
  <cp:lastModifiedBy>rolton</cp:lastModifiedBy>
  <cp:revision>21</cp:revision>
  <dcterms:created xsi:type="dcterms:W3CDTF">2013-01-11T13:25:00Z</dcterms:created>
  <dcterms:modified xsi:type="dcterms:W3CDTF">2013-01-22T00:43:56Z</dcterms:modified>
</cp:coreProperties>
</file>