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282" r:id="rId5"/>
    <p:sldId id="283" r:id="rId6"/>
    <p:sldId id="284" r:id="rId7"/>
    <p:sldId id="306" r:id="rId8"/>
    <p:sldId id="285" r:id="rId9"/>
    <p:sldId id="286" r:id="rId10"/>
    <p:sldId id="287" r:id="rId11"/>
    <p:sldId id="307" r:id="rId12"/>
    <p:sldId id="288" r:id="rId13"/>
    <p:sldId id="30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1" r:id="rId26"/>
    <p:sldId id="300" r:id="rId27"/>
    <p:sldId id="302" r:id="rId28"/>
    <p:sldId id="303" r:id="rId29"/>
    <p:sldId id="304" r:id="rId30"/>
    <p:sldId id="30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9E2-4085-48CE-A713-FC1D3FD03D11}" type="datetimeFigureOut">
              <a:rPr lang="en-TT" smtClean="0"/>
              <a:t>13/11/2011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D94-5061-4DF1-B29E-4C43EB8CE3E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004227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9E2-4085-48CE-A713-FC1D3FD03D11}" type="datetimeFigureOut">
              <a:rPr lang="en-TT" smtClean="0"/>
              <a:t>13/11/2011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D94-5061-4DF1-B29E-4C43EB8CE3E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55026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9E2-4085-48CE-A713-FC1D3FD03D11}" type="datetimeFigureOut">
              <a:rPr lang="en-TT" smtClean="0"/>
              <a:t>13/11/2011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D94-5061-4DF1-B29E-4C43EB8CE3E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49393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9E2-4085-48CE-A713-FC1D3FD03D11}" type="datetimeFigureOut">
              <a:rPr lang="en-TT" smtClean="0"/>
              <a:t>13/11/2011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D94-5061-4DF1-B29E-4C43EB8CE3E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095311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9E2-4085-48CE-A713-FC1D3FD03D11}" type="datetimeFigureOut">
              <a:rPr lang="en-TT" smtClean="0"/>
              <a:t>13/11/2011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D94-5061-4DF1-B29E-4C43EB8CE3E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660058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9E2-4085-48CE-A713-FC1D3FD03D11}" type="datetimeFigureOut">
              <a:rPr lang="en-TT" smtClean="0"/>
              <a:t>13/11/2011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D94-5061-4DF1-B29E-4C43EB8CE3E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1779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9E2-4085-48CE-A713-FC1D3FD03D11}" type="datetimeFigureOut">
              <a:rPr lang="en-TT" smtClean="0"/>
              <a:t>13/11/2011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D94-5061-4DF1-B29E-4C43EB8CE3E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39490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9E2-4085-48CE-A713-FC1D3FD03D11}" type="datetimeFigureOut">
              <a:rPr lang="en-TT" smtClean="0"/>
              <a:t>13/11/2011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D94-5061-4DF1-B29E-4C43EB8CE3E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815266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9E2-4085-48CE-A713-FC1D3FD03D11}" type="datetimeFigureOut">
              <a:rPr lang="en-TT" smtClean="0"/>
              <a:t>13/11/2011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D94-5061-4DF1-B29E-4C43EB8CE3E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297585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9E2-4085-48CE-A713-FC1D3FD03D11}" type="datetimeFigureOut">
              <a:rPr lang="en-TT" smtClean="0"/>
              <a:t>13/11/2011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D94-5061-4DF1-B29E-4C43EB8CE3E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588777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9E2-4085-48CE-A713-FC1D3FD03D11}" type="datetimeFigureOut">
              <a:rPr lang="en-TT" smtClean="0"/>
              <a:t>13/11/2011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D94-5061-4DF1-B29E-4C43EB8CE3E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60475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989E2-4085-48CE-A713-FC1D3FD03D11}" type="datetimeFigureOut">
              <a:rPr lang="en-TT" smtClean="0"/>
              <a:t>13/11/2011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5BD94-5061-4DF1-B29E-4C43EB8CE3E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51311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864096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Giant Ionic Structures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441" y="1556792"/>
            <a:ext cx="5207000" cy="468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12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3" y="116632"/>
            <a:ext cx="9144000" cy="864096"/>
          </a:xfrm>
        </p:spPr>
        <p:txBody>
          <a:bodyPr>
            <a:no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structure of magnesium oxide, </a:t>
            </a:r>
            <a:r>
              <a:rPr lang="en-TT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MgO</a:t>
            </a: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277" y="902862"/>
            <a:ext cx="5472608" cy="5379259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038" y="1801669"/>
            <a:ext cx="160972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961037" y="1795031"/>
            <a:ext cx="1609725" cy="104298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96552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3" y="116632"/>
            <a:ext cx="9144000" cy="864096"/>
          </a:xfrm>
        </p:spPr>
        <p:txBody>
          <a:bodyPr>
            <a:no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structure of magnesium oxide, </a:t>
            </a:r>
            <a:r>
              <a:rPr lang="en-TT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MgO</a:t>
            </a: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301208"/>
            <a:ext cx="8784976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Magnesium oxide, </a:t>
            </a:r>
            <a:r>
              <a:rPr lang="en-TT" sz="2800" dirty="0" err="1" smtClean="0">
                <a:latin typeface="Arial" pitchFamily="34" charset="0"/>
                <a:cs typeface="Arial" pitchFamily="34" charset="0"/>
              </a:rPr>
              <a:t>MgO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contains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magnesium ions, Mg</a:t>
            </a:r>
            <a:r>
              <a:rPr lang="en-TT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oxide ions, O</a:t>
            </a:r>
            <a:r>
              <a:rPr lang="en-TT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2-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It has exactly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same structure as sodium chloride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69148"/>
            <a:ext cx="4467225" cy="4391025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63726"/>
            <a:ext cx="160972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156176" y="1863726"/>
            <a:ext cx="1609725" cy="104298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839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3" y="116632"/>
            <a:ext cx="9144000" cy="864096"/>
          </a:xfrm>
        </p:spPr>
        <p:txBody>
          <a:bodyPr>
            <a:no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structure of magnesium oxide, </a:t>
            </a:r>
            <a:r>
              <a:rPr lang="en-TT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MgO</a:t>
            </a: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733256"/>
            <a:ext cx="8784976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only difference is that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magnesium oxide lattice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held together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by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stronger forces of attraction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38" y="910888"/>
            <a:ext cx="4982371" cy="4606343"/>
          </a:xfrm>
          <a:prstGeom prst="rect">
            <a:avLst/>
          </a:prstGeom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32098"/>
            <a:ext cx="160972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590068" y="1484783"/>
            <a:ext cx="1609725" cy="119030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82648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3" y="116632"/>
            <a:ext cx="9144000" cy="864096"/>
          </a:xfrm>
        </p:spPr>
        <p:txBody>
          <a:bodyPr>
            <a:no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structure of magnesium oxide, </a:t>
            </a:r>
            <a:r>
              <a:rPr lang="en-TT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MgO</a:t>
            </a: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869160"/>
            <a:ext cx="8784976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This is because 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magnesium oxide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2+ ions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attracting 2- ions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sodium chloride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attractions are weaker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because they are only between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1+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1- ions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10889"/>
            <a:ext cx="4392488" cy="4060979"/>
          </a:xfrm>
          <a:prstGeom prst="rect">
            <a:avLst/>
          </a:prstGeom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1624380"/>
            <a:ext cx="160972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99897" y="1535882"/>
            <a:ext cx="1609725" cy="119030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58626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5" y="476672"/>
            <a:ext cx="9144000" cy="864096"/>
          </a:xfrm>
        </p:spPr>
        <p:txBody>
          <a:bodyPr>
            <a:noAutofit/>
          </a:bodyPr>
          <a:lstStyle/>
          <a:p>
            <a:r>
              <a:rPr lang="en-TT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Simple Physical Properties of Ionic Substances</a:t>
            </a:r>
            <a:endParaRPr lang="en-TT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3382"/>
            <a:ext cx="4752528" cy="489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61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64096"/>
          </a:xfrm>
        </p:spPr>
        <p:txBody>
          <a:bodyPr>
            <a:no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Ionic Compounds have High Melting Points &amp; Boiling Points</a:t>
            </a: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56" y="5229200"/>
            <a:ext cx="8784976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Ionic compounds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have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 melting and boiling points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because of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strong forces holding the lattices together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9" y="1362840"/>
            <a:ext cx="504825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355976" y="4721498"/>
            <a:ext cx="2649885" cy="31375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50695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640960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Magnesium oxide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has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much higher melting and boiling points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than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sodium chloride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because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attractive forces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much stronger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74951"/>
            <a:ext cx="3902107" cy="3210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688073"/>
            <a:ext cx="3332476" cy="32756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84396" y="3356992"/>
            <a:ext cx="1559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dirty="0" smtClean="0">
                <a:latin typeface="Arial" pitchFamily="34" charset="0"/>
                <a:cs typeface="Arial" pitchFamily="34" charset="0"/>
              </a:rPr>
              <a:t>Red – Mg</a:t>
            </a:r>
            <a:r>
              <a:rPr lang="en-TT" baseline="30000" dirty="0" smtClean="0">
                <a:latin typeface="Arial" pitchFamily="34" charset="0"/>
                <a:cs typeface="Arial" pitchFamily="34" charset="0"/>
              </a:rPr>
              <a:t>2+</a:t>
            </a:r>
          </a:p>
          <a:p>
            <a:endParaRPr lang="en-TT" dirty="0">
              <a:latin typeface="Arial" pitchFamily="34" charset="0"/>
              <a:cs typeface="Arial" pitchFamily="34" charset="0"/>
            </a:endParaRPr>
          </a:p>
          <a:p>
            <a:r>
              <a:rPr lang="en-TT" dirty="0" smtClean="0">
                <a:latin typeface="Arial" pitchFamily="34" charset="0"/>
                <a:cs typeface="Arial" pitchFamily="34" charset="0"/>
              </a:rPr>
              <a:t>Green – O</a:t>
            </a:r>
            <a:r>
              <a:rPr lang="en-TT" baseline="30000" dirty="0" smtClean="0">
                <a:latin typeface="Arial" pitchFamily="34" charset="0"/>
                <a:cs typeface="Arial" pitchFamily="34" charset="0"/>
              </a:rPr>
              <a:t>2-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84396" y="3356992"/>
            <a:ext cx="1452100" cy="9233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13107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64096"/>
          </a:xfrm>
        </p:spPr>
        <p:txBody>
          <a:bodyPr>
            <a:no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Ionic Compounds tend to be Crystalline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733256"/>
            <a:ext cx="8784976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This reflects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regular arrangement of ions in the lattice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5040560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0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437112"/>
            <a:ext cx="8784976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Sometimes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crystals are too small to be seen except under powerful microscopes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Magnesium oxide, for example, is always seen as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white powder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because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individual crystals are too small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to be seen with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naked eye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7703"/>
            <a:ext cx="4235767" cy="408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05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64096"/>
          </a:xfrm>
        </p:spPr>
        <p:txBody>
          <a:bodyPr>
            <a:no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Ionic Crystals tend to be Brittle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842493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2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64096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are ions?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661248"/>
            <a:ext cx="8784976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is an atom or group of atoms which carries 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electrical charge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– either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positive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or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negative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197674" cy="464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41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941168"/>
            <a:ext cx="8784976" cy="18002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This is because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any small distortion of a crystal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will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bring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ions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with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same charge alongside each other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Like charges repel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so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crystal splits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itself apart.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63284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65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64096"/>
          </a:xfrm>
        </p:spPr>
        <p:txBody>
          <a:bodyPr>
            <a:no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Ionic Substances tend to be Soluble in Water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060" y="4509120"/>
            <a:ext cx="8856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Although water is a covalent molecule,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in the bond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attracted towards the oxygen end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of the bond. This makes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oxygen slightly negative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It leaves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hydrogen slightly short of electrons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and therefore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slightly positive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374441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9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11" y="4869160"/>
            <a:ext cx="88569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Because of this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electrical distortion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water is described as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polar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molecule. There are quite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strong attractions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between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polar water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molecules and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in the lattice.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71" y="164803"/>
            <a:ext cx="7776864" cy="470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2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11" y="5301208"/>
            <a:ext cx="8856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slightly positive </a:t>
            </a:r>
            <a:r>
              <a:rPr lang="en-T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hydrogens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in the water molecules cluster around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negative ions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and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slightly negative </a:t>
            </a:r>
            <a:r>
              <a:rPr lang="en-T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oxygens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are attracted to the </a:t>
            </a:r>
            <a:r>
              <a:rPr lang="en-TT" sz="2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positive ions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8020063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9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11" y="6165304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water molecules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then literally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pull the crystal apart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496944" cy="581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4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142" y="4653136"/>
            <a:ext cx="88569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Magnesium oxide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 soluble in water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because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attractions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between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water molecules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and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 strong enough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break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very powerful ionic bonds between magnesium and oxide ions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410089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45895"/>
            <a:ext cx="160972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724128" y="1268761"/>
            <a:ext cx="1872208" cy="13681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06070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64096"/>
          </a:xfrm>
        </p:spPr>
        <p:txBody>
          <a:bodyPr>
            <a:no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 Ionic Substances tend to be Insoluble in Organic Solvents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508" y="5382417"/>
            <a:ext cx="8856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Organic solvents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contain molecules which have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much less electrical distortion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than there is 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water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– their molecules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less polar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340768"/>
            <a:ext cx="5238750" cy="388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61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508" y="5390800"/>
            <a:ext cx="8856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There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 enough attraction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between these molecules and the ions in the crystal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break the strong forces holding the lattice together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656"/>
            <a:ext cx="7632847" cy="505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4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64096"/>
          </a:xfrm>
        </p:spPr>
        <p:txBody>
          <a:bodyPr>
            <a:no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6. The Electrical Behaviour of Ionic Substances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508" y="5382417"/>
            <a:ext cx="8856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Ionic compounds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 not conduct electricity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when they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solid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because they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 not contain any mobile electrons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28" y="1556792"/>
            <a:ext cx="803240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10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508" y="5382417"/>
            <a:ext cx="8856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They do, however,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conduct electricity when they melt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or if they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dissolved in water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This happens because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ions then become free to move around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74897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7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3" y="116632"/>
            <a:ext cx="9144000" cy="864096"/>
          </a:xfrm>
        </p:spPr>
        <p:txBody>
          <a:bodyPr>
            <a:no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are Giant Ionic Structures?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661248"/>
            <a:ext cx="8784976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All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ionic compounds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consist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huge lattices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positive and negative ions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packed together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in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regular way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328" y="1052736"/>
            <a:ext cx="4393911" cy="441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4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64096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401" y="3959883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In this lesson we learnt about the following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giant structures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Metallic</a:t>
            </a:r>
          </a:p>
          <a:p>
            <a:pPr marL="457200" indent="-457200">
              <a:buFont typeface="Arial" pitchFamily="34" charset="0"/>
              <a:buChar char="•"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Ionic: Lattice Structures</a:t>
            </a:r>
            <a:endParaRPr lang="en-TT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9749" y="1052736"/>
            <a:ext cx="446449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23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3" y="116632"/>
            <a:ext cx="9144000" cy="864096"/>
          </a:xfrm>
        </p:spPr>
        <p:txBody>
          <a:bodyPr>
            <a:no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is a lattice?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021288"/>
            <a:ext cx="8784976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lattice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regular array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particles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52736"/>
            <a:ext cx="4392488" cy="440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1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3" y="116632"/>
            <a:ext cx="9144000" cy="864096"/>
          </a:xfrm>
        </p:spPr>
        <p:txBody>
          <a:bodyPr>
            <a:no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How is the lattice held together?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517232"/>
            <a:ext cx="8784976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lattice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held together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by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strong attractions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between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positively and negatively charged ions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305" y="836712"/>
            <a:ext cx="4392488" cy="440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6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3" y="116632"/>
            <a:ext cx="9144000" cy="864096"/>
          </a:xfrm>
        </p:spPr>
        <p:txBody>
          <a:bodyPr>
            <a:no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structure of sodium chloride, </a:t>
            </a:r>
            <a:r>
              <a:rPr lang="en-TT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NaCl</a:t>
            </a: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43356"/>
            <a:ext cx="7128792" cy="558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1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3" y="116632"/>
            <a:ext cx="9144000" cy="864096"/>
          </a:xfrm>
        </p:spPr>
        <p:txBody>
          <a:bodyPr>
            <a:no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structure of sodium chloride, </a:t>
            </a:r>
            <a:r>
              <a:rPr lang="en-TT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NaCl</a:t>
            </a: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661248"/>
            <a:ext cx="8784976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Only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ions joined by lines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in the diagram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actually touching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43356"/>
            <a:ext cx="7056784" cy="450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5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3" y="116632"/>
            <a:ext cx="9144000" cy="864096"/>
          </a:xfrm>
        </p:spPr>
        <p:txBody>
          <a:bodyPr>
            <a:no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structure of sodium chloride, </a:t>
            </a:r>
            <a:r>
              <a:rPr lang="en-TT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NaCl</a:t>
            </a: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869160"/>
            <a:ext cx="8784976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Each sodium ion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touched by six chloride ions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In turn,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each chloride ion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touched by six sodium ions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You have to remember that this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structure repeats itself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over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vast numbers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of ions.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43356"/>
            <a:ext cx="6048672" cy="399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3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3" y="116632"/>
            <a:ext cx="9144000" cy="864096"/>
          </a:xfrm>
        </p:spPr>
        <p:txBody>
          <a:bodyPr>
            <a:no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structure of sodium chloride, </a:t>
            </a:r>
            <a:r>
              <a:rPr lang="en-TT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NaCl</a:t>
            </a: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797152"/>
            <a:ext cx="8784976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Important Note: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lines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in the diagram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 covalent bonds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They are just there to help to show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arrangement of the ions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Those ions joined by the lines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touching each other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43356"/>
            <a:ext cx="5472608" cy="378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764</Words>
  <Application>Microsoft Office PowerPoint</Application>
  <PresentationFormat>On-screen Show (4:3)</PresentationFormat>
  <Paragraphs>53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Giant Ionic Structures</vt:lpstr>
      <vt:lpstr>What are ions?</vt:lpstr>
      <vt:lpstr>What are Giant Ionic Structures?</vt:lpstr>
      <vt:lpstr>What is a lattice?</vt:lpstr>
      <vt:lpstr>How is the lattice held together?</vt:lpstr>
      <vt:lpstr>The structure of sodium chloride, NaCl</vt:lpstr>
      <vt:lpstr>The structure of sodium chloride, NaCl</vt:lpstr>
      <vt:lpstr>The structure of sodium chloride, NaCl</vt:lpstr>
      <vt:lpstr>The structure of sodium chloride, NaCl</vt:lpstr>
      <vt:lpstr>The structure of magnesium oxide, MgO</vt:lpstr>
      <vt:lpstr>The structure of magnesium oxide, MgO</vt:lpstr>
      <vt:lpstr>The structure of magnesium oxide, MgO</vt:lpstr>
      <vt:lpstr>The structure of magnesium oxide, MgO</vt:lpstr>
      <vt:lpstr>The Simple Physical Properties of Ionic Substances</vt:lpstr>
      <vt:lpstr>1. Ionic Compounds have High Melting Points &amp; Boiling Points</vt:lpstr>
      <vt:lpstr>PowerPoint Presentation</vt:lpstr>
      <vt:lpstr>2. Ionic Compounds tend to be Crystalline</vt:lpstr>
      <vt:lpstr>PowerPoint Presentation</vt:lpstr>
      <vt:lpstr>3. Ionic Crystals tend to be Brittle</vt:lpstr>
      <vt:lpstr>PowerPoint Presentation</vt:lpstr>
      <vt:lpstr>4. Ionic Substances tend to be Soluble in Water</vt:lpstr>
      <vt:lpstr>PowerPoint Presentation</vt:lpstr>
      <vt:lpstr>PowerPoint Presentation</vt:lpstr>
      <vt:lpstr>PowerPoint Presentation</vt:lpstr>
      <vt:lpstr>PowerPoint Presentation</vt:lpstr>
      <vt:lpstr>5. Ionic Substances tend to be Insoluble in Organic Solvents</vt:lpstr>
      <vt:lpstr>PowerPoint Presentation</vt:lpstr>
      <vt:lpstr>6. The Electrical Behaviour of Ionic Substances</vt:lpstr>
      <vt:lpstr>PowerPoint Presentation</vt:lpstr>
      <vt:lpstr>Summary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Giant Structures</dc:title>
  <dc:creator>Romona</dc:creator>
  <cp:lastModifiedBy>Romona</cp:lastModifiedBy>
  <cp:revision>32</cp:revision>
  <dcterms:created xsi:type="dcterms:W3CDTF">2011-11-12T22:03:06Z</dcterms:created>
  <dcterms:modified xsi:type="dcterms:W3CDTF">2011-11-13T23:35:53Z</dcterms:modified>
</cp:coreProperties>
</file>