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75" r:id="rId15"/>
    <p:sldId id="280" r:id="rId16"/>
    <p:sldId id="281" r:id="rId17"/>
    <p:sldId id="268" r:id="rId18"/>
    <p:sldId id="269" r:id="rId19"/>
    <p:sldId id="270" r:id="rId20"/>
    <p:sldId id="271" r:id="rId21"/>
    <p:sldId id="276" r:id="rId22"/>
    <p:sldId id="273" r:id="rId23"/>
    <p:sldId id="274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8A1"/>
    <a:srgbClr val="328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A579F-9ABD-48D7-A194-3D9974BA3F73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94DB6-81F9-46B2-8B0F-7DE55C0B12F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3138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4DB6-81F9-46B2-8B0F-7DE55C0B12FB}" type="slidenum">
              <a:rPr lang="en-TT" smtClean="0"/>
              <a:t>18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2982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9968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3826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9032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4985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7183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1808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1972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6688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1828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350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387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1B2BD-BF27-429D-A6B4-EB77B2BDC6F2}" type="datetimeFigureOut">
              <a:rPr lang="en-TT" smtClean="0"/>
              <a:t>20/03/2011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165A-B80D-4A36-9E5D-0054AAEEA73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522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../../../You%20Tube%20Science%20Videos/Electrochemistry/Cool+Science_+Restore+Silver+with+Electrochemistry_wmv2.av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orblearning.com/media/attachment.action?quick=1td&amp;att=41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Electrochemistry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13690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94519"/>
          </a:xfrm>
        </p:spPr>
        <p:txBody>
          <a:bodyPr/>
          <a:lstStyle/>
          <a:p>
            <a:r>
              <a:rPr lang="en-T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Anions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616624"/>
          </a:xfrm>
        </p:spPr>
        <p:txBody>
          <a:bodyPr/>
          <a:lstStyle/>
          <a:p>
            <a:pPr algn="l"/>
            <a:r>
              <a:rPr lang="en-TT" dirty="0" smtClean="0">
                <a:solidFill>
                  <a:schemeClr val="tx1"/>
                </a:solidFill>
              </a:rPr>
              <a:t>Anions are negative ions.</a:t>
            </a:r>
          </a:p>
          <a:p>
            <a:pPr algn="l"/>
            <a:r>
              <a:rPr lang="en-TT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TT" dirty="0">
              <a:solidFill>
                <a:schemeClr val="tx1"/>
              </a:solidFill>
            </a:endParaRPr>
          </a:p>
          <a:p>
            <a:pPr algn="l"/>
            <a:endParaRPr lang="en-TT" dirty="0" smtClean="0">
              <a:solidFill>
                <a:schemeClr val="tx1"/>
              </a:solidFill>
            </a:endParaRPr>
          </a:p>
          <a:p>
            <a:pPr algn="l"/>
            <a:endParaRPr lang="en-TT" dirty="0">
              <a:solidFill>
                <a:schemeClr val="tx1"/>
              </a:solidFill>
            </a:endParaRPr>
          </a:p>
          <a:p>
            <a:pPr algn="l"/>
            <a:endParaRPr lang="en-TT" dirty="0" smtClean="0">
              <a:solidFill>
                <a:schemeClr val="tx1"/>
              </a:solidFill>
            </a:endParaRPr>
          </a:p>
          <a:p>
            <a:pPr algn="l"/>
            <a:endParaRPr lang="en-TT" dirty="0">
              <a:solidFill>
                <a:schemeClr val="tx1"/>
              </a:solidFill>
            </a:endParaRPr>
          </a:p>
          <a:p>
            <a:pPr algn="l"/>
            <a:r>
              <a:rPr lang="en-TT" dirty="0" smtClean="0">
                <a:solidFill>
                  <a:schemeClr val="tx1"/>
                </a:solidFill>
              </a:rPr>
              <a:t>Which electrode would the anions be attracted to? (Remember: </a:t>
            </a:r>
            <a:r>
              <a:rPr lang="en-TT" dirty="0" smtClean="0">
                <a:solidFill>
                  <a:srgbClr val="0070C0"/>
                </a:solidFill>
              </a:rPr>
              <a:t>Cathode (-)</a:t>
            </a:r>
            <a:r>
              <a:rPr lang="en-TT" dirty="0" smtClean="0">
                <a:solidFill>
                  <a:schemeClr val="tx1"/>
                </a:solidFill>
              </a:rPr>
              <a:t>; </a:t>
            </a:r>
            <a:r>
              <a:rPr lang="en-TT" dirty="0" smtClean="0">
                <a:solidFill>
                  <a:srgbClr val="FF0000"/>
                </a:solidFill>
              </a:rPr>
              <a:t>Anode (+)</a:t>
            </a:r>
            <a:r>
              <a:rPr lang="en-TT" dirty="0" smtClean="0">
                <a:solidFill>
                  <a:schemeClr val="tx1"/>
                </a:solidFill>
              </a:rPr>
              <a:t>)</a:t>
            </a:r>
            <a:endParaRPr lang="en-TT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670243"/>
            <a:ext cx="4896543" cy="32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794519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Anions</a:t>
            </a:r>
            <a:endParaRPr lang="en-T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76064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(negative ions) move towards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anode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(positive electrode).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anions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electrons</a:t>
            </a: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anode to form ions.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ions undergo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oxidation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are said to have been discharged: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TT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 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+ ne</a:t>
            </a:r>
            <a:r>
              <a:rPr lang="en-TT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l"/>
            <a:endParaRPr lang="en-TT" sz="2800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electrons travel through the electric circuit from the anode to the cathode.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20080"/>
          </a:xfrm>
        </p:spPr>
        <p:txBody>
          <a:bodyPr>
            <a:noAutofit/>
          </a:bodyPr>
          <a:lstStyle/>
          <a:p>
            <a:r>
              <a:rPr lang="en-TT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Cations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616624"/>
          </a:xfrm>
        </p:spPr>
        <p:txBody>
          <a:bodyPr/>
          <a:lstStyle/>
          <a:p>
            <a:pPr algn="l"/>
            <a:r>
              <a:rPr lang="en-TT" dirty="0" err="1" smtClean="0">
                <a:solidFill>
                  <a:schemeClr val="tx1"/>
                </a:solidFill>
              </a:rPr>
              <a:t>Cations</a:t>
            </a:r>
            <a:r>
              <a:rPr lang="en-TT" dirty="0" smtClean="0">
                <a:solidFill>
                  <a:schemeClr val="tx1"/>
                </a:solidFill>
              </a:rPr>
              <a:t> </a:t>
            </a:r>
            <a:r>
              <a:rPr lang="en-TT" dirty="0">
                <a:solidFill>
                  <a:schemeClr val="tx1"/>
                </a:solidFill>
              </a:rPr>
              <a:t>are </a:t>
            </a:r>
            <a:r>
              <a:rPr lang="en-TT" dirty="0" smtClean="0">
                <a:solidFill>
                  <a:schemeClr val="tx1"/>
                </a:solidFill>
              </a:rPr>
              <a:t>positive </a:t>
            </a:r>
            <a:r>
              <a:rPr lang="en-TT" dirty="0">
                <a:solidFill>
                  <a:schemeClr val="tx1"/>
                </a:solidFill>
              </a:rPr>
              <a:t>ions.</a:t>
            </a:r>
          </a:p>
          <a:p>
            <a:pPr algn="l"/>
            <a:r>
              <a:rPr lang="en-TT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TT" dirty="0">
              <a:solidFill>
                <a:schemeClr val="tx1"/>
              </a:solidFill>
            </a:endParaRPr>
          </a:p>
          <a:p>
            <a:pPr algn="l"/>
            <a:endParaRPr lang="en-TT" dirty="0">
              <a:solidFill>
                <a:schemeClr val="tx1"/>
              </a:solidFill>
            </a:endParaRPr>
          </a:p>
          <a:p>
            <a:pPr algn="l"/>
            <a:endParaRPr lang="en-TT" dirty="0">
              <a:solidFill>
                <a:schemeClr val="tx1"/>
              </a:solidFill>
            </a:endParaRPr>
          </a:p>
          <a:p>
            <a:pPr algn="l"/>
            <a:endParaRPr lang="en-TT" dirty="0">
              <a:solidFill>
                <a:schemeClr val="tx1"/>
              </a:solidFill>
            </a:endParaRPr>
          </a:p>
          <a:p>
            <a:pPr algn="l"/>
            <a:endParaRPr lang="en-TT" dirty="0">
              <a:solidFill>
                <a:schemeClr val="tx1"/>
              </a:solidFill>
            </a:endParaRPr>
          </a:p>
          <a:p>
            <a:pPr algn="l"/>
            <a:r>
              <a:rPr lang="en-TT" dirty="0">
                <a:solidFill>
                  <a:schemeClr val="tx1"/>
                </a:solidFill>
              </a:rPr>
              <a:t>Which electrode would the </a:t>
            </a:r>
            <a:r>
              <a:rPr lang="en-TT" dirty="0" err="1" smtClean="0">
                <a:solidFill>
                  <a:schemeClr val="tx1"/>
                </a:solidFill>
              </a:rPr>
              <a:t>cations</a:t>
            </a:r>
            <a:r>
              <a:rPr lang="en-TT" dirty="0" smtClean="0">
                <a:solidFill>
                  <a:schemeClr val="tx1"/>
                </a:solidFill>
              </a:rPr>
              <a:t> </a:t>
            </a:r>
            <a:r>
              <a:rPr lang="en-TT" dirty="0">
                <a:solidFill>
                  <a:schemeClr val="tx1"/>
                </a:solidFill>
              </a:rPr>
              <a:t>be attracted to? (Remember: </a:t>
            </a:r>
            <a:r>
              <a:rPr lang="en-TT" dirty="0">
                <a:solidFill>
                  <a:srgbClr val="0070C0"/>
                </a:solidFill>
              </a:rPr>
              <a:t>Cathode (-)</a:t>
            </a:r>
            <a:r>
              <a:rPr lang="en-TT" dirty="0">
                <a:solidFill>
                  <a:schemeClr val="tx1"/>
                </a:solidFill>
              </a:rPr>
              <a:t>; </a:t>
            </a:r>
            <a:r>
              <a:rPr lang="en-TT" dirty="0">
                <a:solidFill>
                  <a:srgbClr val="FF0000"/>
                </a:solidFill>
              </a:rPr>
              <a:t>Anode (+)</a:t>
            </a:r>
            <a:r>
              <a:rPr lang="en-TT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09" y="1700808"/>
            <a:ext cx="36724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20080"/>
          </a:xfrm>
        </p:spPr>
        <p:txBody>
          <a:bodyPr>
            <a:noAutofit/>
          </a:bodyPr>
          <a:lstStyle/>
          <a:p>
            <a:r>
              <a:rPr lang="en-TT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Cations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68863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(positive ions) move towards the </a:t>
            </a: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cathode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(negative electrode).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cations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gain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the cathode forming atoms. The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cations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undergo </a:t>
            </a: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reduction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have also been discharged:</a:t>
            </a:r>
          </a:p>
          <a:p>
            <a:pPr algn="l"/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en-TT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 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470025"/>
          </a:xfrm>
        </p:spPr>
        <p:txBody>
          <a:bodyPr>
            <a:normAutofit/>
          </a:bodyPr>
          <a:lstStyle/>
          <a:p>
            <a: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Movement of ions during electrolysis</a:t>
            </a:r>
            <a:endParaRPr lang="en-TT" sz="3600" dirty="0"/>
          </a:p>
        </p:txBody>
      </p:sp>
      <p:pic>
        <p:nvPicPr>
          <p:cNvPr id="1026" name="Picture 2" descr="http://www.bbc.co.uk/schools/gcsebitesize/science/images/addgateway_electrolysis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electrochemical series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series is another way to compare metals. Each metal is placed in a circuit and combined with a standard electrode called the hydrogen electrode. The voltages produced give an order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electrochemical series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71" y="32849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576064"/>
          </a:xfrm>
        </p:spPr>
        <p:txBody>
          <a:bodyPr>
            <a:normAutofit/>
          </a:bodyPr>
          <a:lstStyle/>
          <a:p>
            <a:r>
              <a:rPr lang="en-TT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electrochemical series</a:t>
            </a:r>
            <a:endParaRPr lang="en-TT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83328"/>
              </p:ext>
            </p:extLst>
          </p:nvPr>
        </p:nvGraphicFramePr>
        <p:xfrm>
          <a:off x="1763688" y="836712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Metal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Voltage/</a:t>
                      </a:r>
                      <a:r>
                        <a:rPr lang="en-TT" sz="1800" baseline="0" dirty="0" smtClean="0">
                          <a:latin typeface="Arial" pitchFamily="34" charset="0"/>
                          <a:cs typeface="Arial" pitchFamily="34" charset="0"/>
                        </a:rPr>
                        <a:t> volts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-2.92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err="1" smtClean="0"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-2.87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-2.71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Mg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-2.37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-1.66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Zn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-0.76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-0.44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err="1" smtClean="0">
                          <a:latin typeface="Arial" pitchFamily="34" charset="0"/>
                          <a:cs typeface="Arial" pitchFamily="34" charset="0"/>
                        </a:rPr>
                        <a:t>Pb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-0.13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H (not</a:t>
                      </a:r>
                      <a:r>
                        <a:rPr lang="en-TT" sz="1800" baseline="0" dirty="0" smtClean="0">
                          <a:latin typeface="Arial" pitchFamily="34" charset="0"/>
                          <a:cs typeface="Arial" pitchFamily="34" charset="0"/>
                        </a:rPr>
                        <a:t> a metal)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+0.34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Au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+1.50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016" y="5301208"/>
            <a:ext cx="8856984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reactive 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metals are at the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 that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calcium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have changed places when compared to the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reactivity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series of metals.</a:t>
            </a:r>
          </a:p>
          <a:p>
            <a:pPr lvl="0">
              <a:spcBef>
                <a:spcPct val="20000"/>
              </a:spcBef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082551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Electrolysis of a molten salt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 the electrolysis of a molten salt, the only ions present are those of the molten salt.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28092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8856984" cy="147002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– Electrolysing molten anhydrous lead bromide, PbBr</a:t>
            </a:r>
            <a:r>
              <a:rPr lang="en-TT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TT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47260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Molten lead(II) bromide consists of Pb</a:t>
            </a:r>
            <a:r>
              <a:rPr lang="en-TT" sz="2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ions and Br</a:t>
            </a:r>
            <a:r>
              <a:rPr lang="en-TT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ions:</a:t>
            </a:r>
          </a:p>
          <a:p>
            <a:pPr algn="l"/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PbBr</a:t>
            </a:r>
            <a:r>
              <a:rPr lang="en-TT" sz="26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2(l)</a:t>
            </a:r>
            <a:r>
              <a:rPr lang="en-TT" sz="2800" baseline="-25000" dirty="0">
                <a:solidFill>
                  <a:srgbClr val="FF0000"/>
                </a:solidFill>
                <a:latin typeface="Symbol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Symbol"/>
              </a:rPr>
              <a:t>®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Pb</a:t>
            </a:r>
            <a:r>
              <a:rPr lang="en-TT" sz="26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6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(l)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+ 2Br</a:t>
            </a:r>
            <a:r>
              <a:rPr lang="en-TT" sz="36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6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(l)</a:t>
            </a:r>
          </a:p>
          <a:p>
            <a:pPr algn="l"/>
            <a:endParaRPr lang="en-TT" sz="2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40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an electric current is passed through the molten lead(II) bromide, the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en-TT" sz="26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6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ions (</a:t>
            </a:r>
            <a:r>
              <a:rPr lang="en-TT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cations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migrate towards the negative electrode (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cathode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and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TT" sz="36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3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ions (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anions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migrate to the positive electrode (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anode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19268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347" y="116632"/>
            <a:ext cx="7772400" cy="821903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Background Information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640960" cy="5760640"/>
          </a:xfrm>
        </p:spPr>
        <p:txBody>
          <a:bodyPr>
            <a:normAutofit/>
          </a:bodyPr>
          <a:lstStyle/>
          <a:p>
            <a:pPr algn="l"/>
            <a:r>
              <a:rPr lang="en-TT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Conductors and non-conductors</a:t>
            </a: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Conductors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materials that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 electricity.</a:t>
            </a:r>
          </a:p>
          <a:p>
            <a:pPr algn="l"/>
            <a:r>
              <a:rPr lang="en-T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Non-conductors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T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insulators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materials that </a:t>
            </a:r>
            <a:r>
              <a:rPr lang="en-T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not conduct electricity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7" y="2924944"/>
            <a:ext cx="770485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TT" sz="36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36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give up their electrons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anode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i.e. the bromide ions undergo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oxidation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2Br</a:t>
            </a:r>
            <a:r>
              <a:rPr lang="en-TT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(l) 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</a:t>
            </a:r>
            <a:r>
              <a:rPr lang="en-TT" sz="2800" dirty="0" smtClean="0">
                <a:latin typeface="Symbol"/>
              </a:rPr>
              <a:t>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+ 2e</a:t>
            </a:r>
            <a:r>
              <a:rPr lang="en-TT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Brown fumes of </a:t>
            </a:r>
            <a:r>
              <a:rPr lang="en-TT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bomine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seen forming at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anode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electrons travel through the electric circuit from the anode to the cathode.</a:t>
            </a: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en-TT" sz="26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ions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accept electrons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cathode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i.e. the lead ions undergo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reduction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en-TT" sz="2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(l)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+ 2e</a:t>
            </a:r>
            <a:r>
              <a:rPr lang="en-TT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</a:t>
            </a:r>
            <a:r>
              <a:rPr lang="en-TT" sz="2800" dirty="0" smtClean="0">
                <a:latin typeface="Symbol"/>
              </a:rPr>
              <a:t> </a:t>
            </a:r>
            <a:r>
              <a:rPr lang="en-TT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(l)</a:t>
            </a: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Molten lead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seen forming at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cathode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59" y="332656"/>
            <a:ext cx="8856984" cy="936104"/>
          </a:xfrm>
        </p:spPr>
        <p:txBody>
          <a:bodyPr>
            <a:normAutofit fontScale="90000"/>
          </a:bodyPr>
          <a:lstStyle/>
          <a:p>
            <a: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Electrolysing molten anhydrous lead bromide, PbBr</a:t>
            </a:r>
            <a:r>
              <a:rPr lang="en-TT" b="1" baseline="-25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92087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12" y="116632"/>
            <a:ext cx="8928992" cy="1470025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electrolysis of other molten substances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5256584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each case,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ions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attracted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cathode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where they are discharged by gaining electrons. 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ions are known as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cations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 they are attracted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cathode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ions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move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anode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where they are discharged by giving electrons to the electrode.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ions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known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because they are attracted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anode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all ionic compounds can be electrolysed molten. Some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 up into simpler substances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before their melting point.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76" y="1700808"/>
            <a:ext cx="6408712" cy="3456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160" y="530120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 ionic compounds have such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melting points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that it isn’t possible to melt them in the lab, although it can be done industrially.</a:t>
            </a:r>
          </a:p>
        </p:txBody>
      </p:sp>
    </p:spTree>
    <p:extLst>
      <p:ext uri="{BB962C8B-B14F-4D97-AF65-F5344CB8AC3E}">
        <p14:creationId xmlns:p14="http://schemas.microsoft.com/office/powerpoint/2010/main" val="36852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122413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18A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 ions are discharged from a molten substance during electrolysis?</a:t>
            </a:r>
            <a:b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18A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418A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/>
          </a:bodyPr>
          <a:lstStyle/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Reactive metals lose electrons easily and are less likely to be discharged in electrolysis. The discharge reaction involves gain of electrons:</a:t>
            </a: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 ion + electron/electrons </a:t>
            </a:r>
            <a:r>
              <a:rPr lang="en-TT" sz="2600" dirty="0" smtClean="0">
                <a:solidFill>
                  <a:schemeClr val="tx1"/>
                </a:solidFill>
                <a:latin typeface="Symbol"/>
              </a:rPr>
              <a:t>®</a:t>
            </a:r>
            <a:r>
              <a:rPr lang="en-TT" sz="2600" dirty="0" smtClean="0">
                <a:latin typeface="Symbol"/>
              </a:rPr>
              <a:t>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metal atom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41543"/>
            <a:ext cx="4104456" cy="34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T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that are </a:t>
            </a:r>
            <a:r>
              <a:rPr lang="en-T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en-T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electrochemical series gain electrons more easily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 those near the top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concentration of the ions in solution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makes a difference. Ions present in </a:t>
            </a:r>
            <a:r>
              <a:rPr lang="en-T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concentrations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be </a:t>
            </a:r>
            <a:r>
              <a:rPr lang="en-T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discharged more easily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 others that are lower in the electrochemical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series. </a:t>
            </a:r>
          </a:p>
          <a:p>
            <a:pPr algn="l"/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nature of the electrodes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change the products of electrolysis. In the electrolysis of copper sulphate, carbon electrodes give oxygen at the anode but copper anodes dissolve.</a:t>
            </a:r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4463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470025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Mobile Outer Shell Electrons in Metals &amp; Carbon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967832" cy="496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7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226567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conduction of electricity by metals and carbon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 metal or carbon, electricity is simply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flow of 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movement of the electrons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doesn’t produce any chemical change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metal or the carbon.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Metals and carbon contain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mobile 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it is these that move.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electrical circuit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you can think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battery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a power pack as an ‘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 pump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’, pushing the electrons through the various bits of metal or carbon.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76" y="116632"/>
            <a:ext cx="8928992" cy="147002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Passing electricity through compounds - electrolysis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511256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Hardly any solid compounds conduct electricity.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the other hand, lots of compounds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will conduct electricity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when they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molten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when they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dissolved in water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of these show signs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reaction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when they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conducting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 of Electrolysis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passage of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electric current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through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electrolyte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resulting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change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electrolyte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electrolysis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59046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Electrodes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Electrodes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electrical conductors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connect the battery to the electrolyte for conduction of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electric current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Electrodes are usually made out of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inert material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e.g.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graphite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(carbon)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platinum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3617979" cy="2713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20305"/>
            <a:ext cx="4203068" cy="24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116632"/>
            <a:ext cx="7772400" cy="650503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Cathode (-</a:t>
            </a:r>
            <a:r>
              <a:rPr lang="en-TT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Anode(+</a:t>
            </a:r>
            <a:r>
              <a:rPr lang="en-TT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electrode which is attached to the </a:t>
            </a: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negative terminal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battery, and which </a:t>
            </a: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supplies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electrolyte, is called the </a:t>
            </a: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cathode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electrode which is attached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terminal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battery, and which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removes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the electrolyte, is called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anode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an electric current passes through an electrolyte, the ions move towards the electrodes.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98736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Cathode 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Anode</a:t>
            </a: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1052736"/>
            <a:ext cx="4216400" cy="55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1012</Words>
  <Application>Microsoft Office PowerPoint</Application>
  <PresentationFormat>On-screen Show (4:3)</PresentationFormat>
  <Paragraphs>146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Electrochemistry</vt:lpstr>
      <vt:lpstr>Important Background Information</vt:lpstr>
      <vt:lpstr>Mobile Outer Shell Electrons in Metals &amp; Carbon</vt:lpstr>
      <vt:lpstr>The conduction of electricity by metals and carbon</vt:lpstr>
      <vt:lpstr>Passing electricity through compounds - electrolysis</vt:lpstr>
      <vt:lpstr>Definition of Electrolysis</vt:lpstr>
      <vt:lpstr>Electrodes</vt:lpstr>
      <vt:lpstr>Cathode (-ve) &amp; Anode(+ve)</vt:lpstr>
      <vt:lpstr>Cathode &amp; Anode</vt:lpstr>
      <vt:lpstr>Anions</vt:lpstr>
      <vt:lpstr>Anions</vt:lpstr>
      <vt:lpstr>Cations</vt:lpstr>
      <vt:lpstr>Cations</vt:lpstr>
      <vt:lpstr>Movement of ions during electrolysis</vt:lpstr>
      <vt:lpstr>The electrochemical series</vt:lpstr>
      <vt:lpstr>The electrochemical series</vt:lpstr>
      <vt:lpstr>Electrolysis of a molten salt</vt:lpstr>
      <vt:lpstr>Example – Electrolysing molten anhydrous lead bromide, PbBr2</vt:lpstr>
      <vt:lpstr>PowerPoint Presentation</vt:lpstr>
      <vt:lpstr>PowerPoint Presentation</vt:lpstr>
      <vt:lpstr>Electrolysing molten anhydrous lead bromide, PbBr2</vt:lpstr>
      <vt:lpstr>The electrolysis of other molten substances</vt:lpstr>
      <vt:lpstr>PowerPoint Presentation</vt:lpstr>
      <vt:lpstr>Which ions are discharged from a molten substance during electrolysis?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Electrochemistry</dc:title>
  <dc:creator>Romona</dc:creator>
  <cp:lastModifiedBy>Romona</cp:lastModifiedBy>
  <cp:revision>50</cp:revision>
  <dcterms:created xsi:type="dcterms:W3CDTF">2010-10-25T22:28:23Z</dcterms:created>
  <dcterms:modified xsi:type="dcterms:W3CDTF">2011-03-20T21:38:28Z</dcterms:modified>
</cp:coreProperties>
</file>