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6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E855-743D-4586-BA8A-161F9169AF61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C4A5-CB42-4F5A-ABC7-07CDDEDFF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tt/url?sa=i&amp;rct=j&amp;q=&amp;esrc=s&amp;frm=1&amp;source=images&amp;cd=&amp;cad=rja&amp;docid=DDlPPSsnldH88M&amp;tbnid=X7IF5XHcPlIU2M:&amp;ved=0CAUQjRw&amp;url=http://www.vias.org/science_cartoons/fluorescence_spectroscopy.html&amp;ei=JIRUUYnoPJSM9ATj2IGQBw&amp;bvm=bv.44442042,d.eWU&amp;psig=AFQjCNH0zxSNYMFzIdbxjgsU_j34wcHxjg&amp;ust=136457973472010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tt/url?sa=i&amp;rct=j&amp;q=&amp;esrc=s&amp;frm=1&amp;source=images&amp;cd=&amp;cad=rja&amp;docid=4qxuspGTw63fIM&amp;tbnid=-7mm_tXbIuCrfM:&amp;ved=0CAUQjRw&amp;url=http://commons.wikimedia.org/wiki/File:IR_spectrometer.jpg&amp;ei=dFlcUdKMFpPk9gS5-oHQDQ&amp;bvm=bv.44697112,d.eWU&amp;psig=AFQjCNEHxojm1pGYc-gdMsLSzQd3cWeuQg&amp;ust=136509306853860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Infrared%20spectroscopy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Solutions%20to%20exam%20Questions%20on%20infrared%20spectroscopy%20AQA%20unit%202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tt/url?sa=i&amp;rct=j&amp;q=&amp;esrc=s&amp;frm=1&amp;source=images&amp;cd=&amp;cad=rja&amp;docid=LWEeGFFblGH3QM&amp;tbnid=gTCah3Fu8NWbDM:&amp;ved=0CAUQjRw&amp;url=http://chemwiki.ucdavis.edu/Physical_Chemistry/Spectroscopy/Vibrational_Spectroscopy/Infrared_Spectroscopy/Infrared:_Interpretation&amp;ei=v1pcUcDHD4yw8ASk64DICQ&amp;psig=AFQjCNHcrb-CYAv7abGxYBACrVQBJw--Ow&amp;ust=136509343642608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tt/url?sa=i&amp;rct=j&amp;q=&amp;esrc=s&amp;frm=1&amp;source=images&amp;cd=&amp;cad=rja&amp;docid=pVR5pCVndnGO5M&amp;tbnid=plGG5-4RJ2zoyM:&amp;ved=0CAUQjRw&amp;url=http://en.wikipedia.org/wiki/Energy_level&amp;ei=0ohUUbieL4-y8ASa6YCICQ&amp;bvm=bv.44442042,d.eWU&amp;psig=AFQjCNF1Tb9GNG_zIklvEF39wHaBpg0i7Q&amp;ust=13645809302394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tt/url?sa=i&amp;rct=j&amp;q=&amp;esrc=s&amp;frm=1&amp;source=images&amp;cd=&amp;cad=rja&amp;docid=mKgLyW5txJo4lM&amp;tbnid=MngXyveOrU1-cM:&amp;ved=0CAUQjRw&amp;url=http://www.lpi.usra.edu/education/fieldtrips/2005/activities/ir_spectrum/&amp;ei=KYpUUcuJEIOA9gSWrIGIAQ&amp;bvm=bv.44442042,d.eWU&amp;psig=AFQjCNGEjnvs-9xgjYFMFjuMJkIbJ6uHdw&amp;ust=136458120958700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tt/url?sa=i&amp;rct=j&amp;q=&amp;esrc=s&amp;frm=1&amp;source=images&amp;cd=&amp;cad=rja&amp;docid=Rrb3AjibBsiO5M&amp;tbnid=fgLLX6jhC_YXSM:&amp;ved=0CAUQjRw&amp;url=http://scienceprojectideasforkids.com/2010/how-is-visible-light-produced/&amp;ei=74tUUZaFJY_s9ATG8IGoDg&amp;bvm=bv.44442042,d.eWU&amp;psig=AFQjCNEzZ-AnoaNQSN6lfG2H7iVxJ2zPEw&amp;ust=13645816608330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to </a:t>
            </a:r>
            <a:r>
              <a:rPr lang="en-US" sz="5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Spectrochemical</a:t>
            </a:r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Methods</a:t>
            </a:r>
            <a:endParaRPr lang="en-US" sz="5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ww.vias.org/science_cartoons/img/gm_cartoon_spectroscop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8001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Using Beer’s Law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7.25 x 10-5 M solution of potassium permanganate has a transmittance of 44.1% when measured in a 2.10-cm cell at a wavelength of 525 nm.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Calculate </a:t>
            </a: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absorbance of this solution; (b) the molar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absorptivity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KMnO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Answers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(a) A = - log T = - log 0.441 = 0.355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(b) E = A/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0.355 / (2.10 cm x 7.25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-5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mol L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= 2.33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 mol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pPr marL="457200" indent="-457200">
              <a:buAutoNum type="alphaLcParenBoth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Limits to Beer’s Law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There are few exceptions to the linear relationship between absorbance and path length at a fixed concentration.</a:t>
            </a: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Some of these deviations, called real deviations, are fundamental and represent real limitations to the law.</a:t>
            </a: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Others are a result of the method that we use to make absorbance measurements (instrumental deviations) or a result of chemical changes that occur when the concentration changes (chemical deviations).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Limits to Beer’s Law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Activity: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Complete the concept map below to show the limits to Beer’s Law.</a:t>
            </a:r>
            <a:endParaRPr lang="en-US" sz="2400" baseline="30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Both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6600" y="2209800"/>
            <a:ext cx="2362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Limits to Beer’s Law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19200" y="25146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819400" y="22860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3581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867400" y="1676400"/>
            <a:ext cx="2133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Chemical Deviations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3276600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6600" y="4114800"/>
            <a:ext cx="2362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Instrument Deviations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34000" y="22098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5181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10400" y="25908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0" y="259080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occurs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5541" y="510540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occurs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7315200" y="2438400"/>
            <a:ext cx="97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occurs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85800" y="16764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Real Deviations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352800" y="5867400"/>
            <a:ext cx="2209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05600" y="3200400"/>
            <a:ext cx="2209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85800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Ultraviolet-Visible Photometers &amp; Spectrophotometers</a:t>
            </a:r>
            <a:endParaRPr lang="en-US" sz="4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bumc.bu.edu/biomedforensic/files/2008/08/Genesys-10-Scanning-UV-VIS-Spectrophotomete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Ultraviolet-Visible Photometers &amp; Spectrophotometers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Spectrometers are spectroscopic instruments that use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monochromator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polychomator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conjunction with a transducer to convert the radiant intensities into electrical signals.</a:t>
            </a: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Spectrophotometers are spectrometers that allow measurement of the ratio of the radiant powers of two beams, a requirement to measure absorbance.</a:t>
            </a: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Photometers use a filter for wavelength selection in conjunction with a suitable radiation transducer.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Ultraviolet-Visible Photometers &amp; Spectrophotometers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Make short notes on single-beam, double beam and multichannel instruments.</a:t>
            </a: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Include:</a:t>
            </a:r>
          </a:p>
          <a:p>
            <a:pPr marL="0" indent="0"/>
            <a:r>
              <a:rPr lang="en-US" sz="2800" dirty="0" smtClean="0">
                <a:latin typeface="Arial" pitchFamily="34" charset="0"/>
                <a:cs typeface="Arial" pitchFamily="34" charset="0"/>
              </a:rPr>
              <a:t> Spectral Range</a:t>
            </a:r>
          </a:p>
          <a:p>
            <a:pPr marL="0" indent="0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Wavelenth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Accuracy</a:t>
            </a:r>
          </a:p>
          <a:p>
            <a:pPr marL="0" indent="0"/>
            <a:r>
              <a:rPr lang="en-US" sz="2800" dirty="0" smtClean="0">
                <a:latin typeface="Arial" pitchFamily="34" charset="0"/>
                <a:cs typeface="Arial" pitchFamily="34" charset="0"/>
              </a:rPr>
              <a:t> Possibility of instrument being interfaced to computer</a:t>
            </a:r>
          </a:p>
          <a:p>
            <a:pPr marL="0" indent="0"/>
            <a:r>
              <a:rPr lang="en-US" sz="2800" dirty="0" smtClean="0">
                <a:latin typeface="Arial" pitchFamily="34" charset="0"/>
                <a:cs typeface="Arial" pitchFamily="34" charset="0"/>
              </a:rPr>
              <a:t> Type of measurements instrument is suitable for</a:t>
            </a:r>
          </a:p>
          <a:p>
            <a:pPr marL="0" indent="0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Advangates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6858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Infrared Spectrophotometers</a:t>
            </a:r>
            <a:endParaRPr lang="en-US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upload.wikimedia.org/wikipedia/commons/7/78/IR_spectrome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696200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Infrared Spectrophotometers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two types of spectrometers used in IR spectroscopy are the dispersive type and the Fourier transform variety.</a:t>
            </a: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Individual Activity: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Write an essay comparing the dispersive type of infrared spectrophotometers to the Fourier transform variety.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Video: Reading Infrared Spectra</a:t>
            </a:r>
            <a:b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images.tutorvista.com/cms/images/46/IR-spectroscopy-chart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45819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Video: Questions on Reading Infrared Spectra</a:t>
            </a:r>
            <a:b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wwwchem.csustan.edu/Tutorials/images/cychexol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885410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76200"/>
            <a:ext cx="8640960" cy="720080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Lessons 8 Objectives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914400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Students should be able to: </a:t>
            </a:r>
          </a:p>
          <a:p>
            <a:endParaRPr lang="en-US" sz="2400" dirty="0" smtClean="0"/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1. Explain the properties of electromagnetic radiation.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2. Explain the interaction of radiation and matter.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3. Explain radiation absorption and the processes involved.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4. Demonstrate of the limits of Beer’s law.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5. Explain the emission of electromagnetic radiation.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6. Describe the instrument used in optical spectrometry including:  optical materials, spectroscopic sources, wavelength selectors, detecting and measuring radiant energy, signal processors and readout.</a:t>
            </a:r>
          </a:p>
        </p:txBody>
      </p:sp>
    </p:spTree>
    <p:extLst>
      <p:ext uri="{BB962C8B-B14F-4D97-AF65-F5344CB8AC3E}">
        <p14:creationId xmlns:p14="http://schemas.microsoft.com/office/powerpoint/2010/main" xmlns="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6858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Worksheet: Reading Infrared Spectra</a:t>
            </a:r>
            <a:b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5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chemwiki.ucdavis.edu/@api/deki/files/2641/=1-chloro-2-methylpropa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077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Assignment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535031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READ: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Fundamentals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Analytical Chemistry (8th Edition) 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</a:rPr>
              <a:t>Chapter 26: </a:t>
            </a:r>
            <a:r>
              <a:rPr lang="en-US" sz="2800" b="1" dirty="0" smtClean="0"/>
              <a:t>Molecular Absorption Spectrometry, pages 784 – 824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pages 337 – 367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3d_animasi_parrot_reading_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234" y="685800"/>
            <a:ext cx="5022166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Fundamentals of Analytical Chemistry (8th Edition)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Douglas A.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Skoog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Donald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M.West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F. James Holler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Stanley R. Crouch </a:t>
            </a:r>
          </a:p>
        </p:txBody>
      </p:sp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4724400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7. Discuss the ultraviolet-visible photometers and spectrophotometers using a single, double instruments and the multichannel instrument.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8. Discuss the use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infared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spectrometers. 	</a:t>
            </a:r>
          </a:p>
        </p:txBody>
      </p:sp>
      <p:pic>
        <p:nvPicPr>
          <p:cNvPr id="6" name="Picture 5" descr="animted lights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9032"/>
            <a:ext cx="8534400" cy="43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electromagnetic radiation?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Electromagnetic radiation is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 of energy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that is transmitted through space at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enormous velocities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 call electromagnetic radiation in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UV/visible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sometimes in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region as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although strictly speaking the term refers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to visible radiation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Electromagnetic radiation can be described as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with properties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wavelength, frequency, velocity and amplitude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Interaction of Radiation &amp; Matter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686800" cy="144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most interesting types of interactions in spectroscopy involve transitions between different energy levels of chemical species.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upload.wikimedia.org/wikipedia/commons/thumb/d/d9/AtomicLineAb.png/200px-AtomicLineAb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66800"/>
            <a:ext cx="5181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Electromagnetic Spectrum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953000"/>
            <a:ext cx="8915400" cy="144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electromagnetic spectrum covers an enormous range of energies (frequencies) and thus wavelengths. Useful frequencies vary from &gt; 1019 Hz (</a:t>
            </a:r>
            <a:r>
              <a:rPr lang="en-US" sz="2800" dirty="0" smtClean="0">
                <a:latin typeface="Symbol" pitchFamily="18" charset="2"/>
                <a:cs typeface="Arial" pitchFamily="34" charset="0"/>
              </a:rPr>
              <a:t>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-ray) to 103 Hz (radio waves).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www.lpi.usra.edu/education/fieldtrips/2005/activities/ir_spectrum/images/emspect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534400" cy="3929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Spectroscopic Measurement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0"/>
            <a:ext cx="8915400" cy="4191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Spectroscopists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use the interactions of radiation and matter to obtain information about a sample. 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sample is usually stimulated in some way by applying energy in the form of heat, electrical energy, light, particles, or a chemical reaction.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stimulus causes some of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analyte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species to undergo a transition from the ground state to the excited state.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scienceprojectideasforkids.com/wp-content/uploads/2010/04/electron-energy-lo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38654"/>
            <a:ext cx="4619625" cy="1647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Radiation Absorption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581400"/>
            <a:ext cx="8915400" cy="3276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Every molecular species is capable of absorbing its own characteristic frequencies of electromagnetic radiation.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This process transfers energy to the molecule and results in a decrease in the intensity of the incident electromagnetic radiation.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458200" cy="26575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Beer-Lambert Law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495800"/>
            <a:ext cx="8915400" cy="2286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absorption law, also known as the Beer-Lambert law or just Beer’s law, tells us quantitatively how the amount of attenuation depends on the concentration of the absorbing molecules and the path length over which absorption occurs.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N.B. Absorbance = - log Transmittance (A = - log T)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543800" cy="3743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741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Introduction to Spectrochemical Methods</vt:lpstr>
      <vt:lpstr>Lessons 8 Objectives</vt:lpstr>
      <vt:lpstr>Slide 3</vt:lpstr>
      <vt:lpstr>What is electromagnetic radiation?</vt:lpstr>
      <vt:lpstr>Interaction of Radiation &amp; Matter</vt:lpstr>
      <vt:lpstr>The Electromagnetic Spectrum</vt:lpstr>
      <vt:lpstr>Spectroscopic Measurement</vt:lpstr>
      <vt:lpstr>Radiation Absorption</vt:lpstr>
      <vt:lpstr>Beer-Lambert Law</vt:lpstr>
      <vt:lpstr>Using Beer’s Law</vt:lpstr>
      <vt:lpstr>Limits to Beer’s Law</vt:lpstr>
      <vt:lpstr>Limits to Beer’s Law</vt:lpstr>
      <vt:lpstr>Ultraviolet-Visible Photometers &amp; Spectrophotometers</vt:lpstr>
      <vt:lpstr>Ultraviolet-Visible Photometers &amp; Spectrophotometers</vt:lpstr>
      <vt:lpstr>Ultraviolet-Visible Photometers &amp; Spectrophotometers</vt:lpstr>
      <vt:lpstr>Infrared Spectrophotometers</vt:lpstr>
      <vt:lpstr>Infrared Spectrophotometers</vt:lpstr>
      <vt:lpstr> Video: Reading Infrared Spectra </vt:lpstr>
      <vt:lpstr> Video: Questions on Reading Infrared Spectra </vt:lpstr>
      <vt:lpstr>Worksheet: Reading Infrared Spectra </vt:lpstr>
      <vt:lpstr>   Assignment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Spectrochemical Methods</dc:title>
  <dc:creator>rolton</dc:creator>
  <cp:lastModifiedBy>rolton</cp:lastModifiedBy>
  <cp:revision>27</cp:revision>
  <dcterms:created xsi:type="dcterms:W3CDTF">2013-03-28T17:54:28Z</dcterms:created>
  <dcterms:modified xsi:type="dcterms:W3CDTF">2013-04-06T13:43:29Z</dcterms:modified>
</cp:coreProperties>
</file>