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57" r:id="rId5"/>
    <p:sldId id="282" r:id="rId6"/>
    <p:sldId id="283" r:id="rId7"/>
    <p:sldId id="260" r:id="rId8"/>
    <p:sldId id="258" r:id="rId9"/>
    <p:sldId id="261" r:id="rId10"/>
    <p:sldId id="259" r:id="rId11"/>
    <p:sldId id="262" r:id="rId12"/>
    <p:sldId id="263" r:id="rId13"/>
    <p:sldId id="265" r:id="rId14"/>
    <p:sldId id="264" r:id="rId15"/>
    <p:sldId id="268" r:id="rId16"/>
    <p:sldId id="269" r:id="rId17"/>
    <p:sldId id="271" r:id="rId18"/>
    <p:sldId id="272" r:id="rId19"/>
    <p:sldId id="288" r:id="rId20"/>
    <p:sldId id="28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42F0-52AD-4CDF-A18E-773F13102AC7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742F0-52AD-4CDF-A18E-773F13102AC7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9E6FD-C32A-44F8-B886-EAC1BAF93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Ionic </a:t>
            </a:r>
            <a:r>
              <a:rPr lang="en-US" sz="5400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Equilibria</a:t>
            </a:r>
            <a:r>
              <a:rPr lang="en-US" sz="54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II</a:t>
            </a:r>
            <a:r>
              <a:rPr lang="en-US" sz="5400" b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5400" b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b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Buffers </a:t>
            </a:r>
            <a:r>
              <a:rPr lang="en-US" sz="54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&amp; Titration Curves</a:t>
            </a:r>
            <a:endParaRPr lang="en-US" sz="5400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4" name="Picture 2" descr="http://0.tqn.com/d/chemistry/1/0/P/n/litmus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3975" y="1981200"/>
            <a:ext cx="6448425" cy="4314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799"/>
            <a:ext cx="8763000" cy="838201"/>
          </a:xfrm>
        </p:spPr>
        <p:txBody>
          <a:bodyPr>
            <a:noAutofit/>
          </a:bodyPr>
          <a:lstStyle/>
          <a:p>
            <a: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Weak Bases Plus </a:t>
            </a:r>
            <a:b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Salts of Weak Bases</a:t>
            </a:r>
            <a:endParaRPr lang="en-US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763000" cy="5105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Solutions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that contain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weak base plus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salt of the weak base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always less basic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than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solutions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that contain the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same concentration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the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weak base alone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895600"/>
            <a:ext cx="4880508" cy="331946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87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87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762000"/>
            <a:ext cx="8640960" cy="5550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19-3: Weak Base/Salt of Weak Base Buffer Solution</a:t>
            </a:r>
          </a:p>
          <a:p>
            <a:endParaRPr lang="en-TT" sz="2800" baseline="-25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Exercises 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Animated calcula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1905000"/>
            <a:ext cx="2638425" cy="36838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3288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Buffering Action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762000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buffer solution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able to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react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 either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TT" sz="28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OH</a:t>
            </a:r>
            <a:r>
              <a:rPr lang="en-TT" sz="28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ions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whichever is added, to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keep the pH approximately the same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133600"/>
            <a:ext cx="4182341" cy="4333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3288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87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87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908720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19-4: Buffering Action</a:t>
            </a: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Exercises 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Animated calcula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1981200"/>
            <a:ext cx="2409825" cy="33646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94081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Preparation of Buffer Solutions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410355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Buffer solutions can be prepared by mixing other solutions.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When solutions are mixed, the volume in which each solute is contained increases, so solute concentrations change.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These changes in concentration must be considered.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If the solutions are dilute, we may assume that their volumes are additive.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288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87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87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764704"/>
            <a:ext cx="892899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19-5: pH of a Buffer Solution</a:t>
            </a: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19-6: Buffer Preparation by Addition of a Salt</a:t>
            </a:r>
          </a:p>
          <a:p>
            <a:endParaRPr lang="en-TT" sz="2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 </a:t>
            </a:r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 &amp; 39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981200"/>
            <a:ext cx="3235125" cy="3962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58133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961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Buffer Preparation By </a:t>
            </a:r>
            <a:b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Partial Neutralization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practice, a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common method of preparing a buffer solution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is by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partial neutralization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a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weak acid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solution by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adding a strong base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solution.</a:t>
            </a:r>
          </a:p>
          <a:p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 example: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 + </a:t>
            </a:r>
            <a:r>
              <a:rPr lang="en-US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/>
              <a:t>→ </a:t>
            </a:r>
            <a:r>
              <a:rPr lang="en-US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NaF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sz="28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 (partial)</a:t>
            </a:r>
          </a:p>
          <a:p>
            <a:pPr algn="ctr"/>
            <a:endParaRPr lang="en-U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If an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appreciable amount of the weak acid remains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unneutralized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then this solution contains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significant concentrations of a weak acid and its conjugate base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just as though we had added the salt from a separate solution;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thus, it is a buffer solution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288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87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87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500" y="764703"/>
            <a:ext cx="8928992" cy="5929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TT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19-7: Buffer Preparation By Partial Neutralization</a:t>
            </a:r>
          </a:p>
          <a:p>
            <a:endParaRPr lang="en-TT" sz="2600" baseline="-25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Exercises </a:t>
            </a:r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54b – 54f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800"/>
            <a:ext cx="3008026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03272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961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Assignment 2 - Titration Curves (20% of Assignment Mark)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796" y="1461656"/>
            <a:ext cx="5793804" cy="52439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43600" y="1466195"/>
            <a:ext cx="297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1. Write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short notes on the different types of titration curves.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Include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labeled diagrams of the different types of titration curves.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53288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576065"/>
          </a:xfrm>
        </p:spPr>
        <p:txBody>
          <a:bodyPr>
            <a:noAutofit/>
          </a:bodyPr>
          <a:lstStyle/>
          <a:p>
            <a:r>
              <a:rPr lang="en-TT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Assignment</a:t>
            </a:r>
            <a:endParaRPr lang="en-TT" sz="4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4508480"/>
            <a:ext cx="87849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itchFamily="34" charset="0"/>
                <a:cs typeface="Arial" pitchFamily="34" charset="0"/>
              </a:rPr>
              <a:t>READ: 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General Chemistry (9th Edition)</a:t>
            </a:r>
            <a:r>
              <a:rPr lang="en-US" sz="2400" dirty="0" smtClean="0"/>
              <a:t> </a:t>
            </a:r>
          </a:p>
          <a:p>
            <a:pPr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Ionic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Equilibria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II: Buffers and Titration Curves, pages 743 – 770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Chapter 20: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Ionic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Equilibria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III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Solubility Product Principle, pages 771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793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US" sz="2400" dirty="0" smtClean="0"/>
          </a:p>
        </p:txBody>
      </p:sp>
      <p:pic>
        <p:nvPicPr>
          <p:cNvPr id="6" name="Picture 5" descr="3d_animasi_parrot_reading_boo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620688"/>
            <a:ext cx="7272808" cy="395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9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76200"/>
            <a:ext cx="8640960" cy="720080"/>
          </a:xfrm>
        </p:spPr>
        <p:txBody>
          <a:bodyPr>
            <a:noAutofit/>
          </a:bodyPr>
          <a:lstStyle/>
          <a:p>
            <a:r>
              <a:rPr lang="en-TT" sz="5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7 Objectives</a:t>
            </a:r>
            <a:endParaRPr lang="en-TT" sz="5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908720"/>
            <a:ext cx="8856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1"/>
            <a:ext cx="9071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Students should be able to: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52400" y="1143000"/>
            <a:ext cx="8991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Explain the common ion effect and give illustrations of its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operation.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2. Describe buffer solutions and outline their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chemistry.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3. Outline how to prepare a buffer solution of a specified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4. Carry out calculations related to buffer solutions and their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action.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5. Explain what acid-base indicators are and how they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function. 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2694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256" y="260647"/>
            <a:ext cx="9036496" cy="576065"/>
          </a:xfrm>
        </p:spPr>
        <p:txBody>
          <a:bodyPr>
            <a:noAutofit/>
          </a:bodyPr>
          <a:lstStyle/>
          <a:p>
            <a:r>
              <a:rPr lang="en-TT" sz="3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References</a:t>
            </a:r>
            <a:endParaRPr lang="en-TT" sz="3800" b="1" spc="-100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196752"/>
            <a:ext cx="85689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1. General Chemistry (9th Edition)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Kenneth W. Whitten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Raymond E. Davis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M. Larry Peck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George G. Stanley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ISBN-13:978-0-495-39163-0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ISBN-10:0-495-39163-8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408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908720"/>
            <a:ext cx="8856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T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016" y="3242370"/>
            <a:ext cx="89644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6. Identify what species are present at various stages of titration curves for (a) strong acids and strong bases, (b) weak acids and strong basses, and (c) weak acids and weak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bases.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7. Carry out calculations based on titration curves for (a) strong acids and strong bases and (b) weak acids and strong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bases.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pic>
        <p:nvPicPr>
          <p:cNvPr id="6" name="Picture 5" descr="animted lights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16632"/>
            <a:ext cx="7772399" cy="30837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694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399"/>
            <a:ext cx="8763000" cy="838201"/>
          </a:xfrm>
        </p:spPr>
        <p:txBody>
          <a:bodyPr>
            <a:noAutofit/>
          </a:bodyPr>
          <a:lstStyle/>
          <a:p>
            <a: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Buffer Solutions</a:t>
            </a:r>
            <a:endParaRPr lang="en-US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buffer solution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contains a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conjugate acid-base pair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acid and base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reasonable concentrations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l"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acidic component reacts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added strong bases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basic component reacts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added strong acids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endParaRPr lang="en-US" sz="3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US" sz="3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399"/>
            <a:ext cx="8763000" cy="838201"/>
          </a:xfrm>
        </p:spPr>
        <p:txBody>
          <a:bodyPr>
            <a:noAutofit/>
          </a:bodyPr>
          <a:lstStyle/>
          <a:p>
            <a: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 Common Ion Effect</a:t>
            </a:r>
            <a:endParaRPr lang="en-US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When a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 of a weak electrolyte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altered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adding one of its ions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from another source,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ionization of the weak electrolyte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suppressed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This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behaviour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termed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common ion effect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US" sz="3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US" sz="3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657600"/>
            <a:ext cx="3289300" cy="29591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399"/>
            <a:ext cx="9144000" cy="83820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Weak Acids Plus </a:t>
            </a:r>
            <a:br>
              <a:rPr lang="en-US" sz="40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Salts of Weak Acids</a:t>
            </a:r>
            <a:endParaRPr lang="en-US" sz="4000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that contain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weak acid plus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salt of the weak acid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always less acidic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than solutions that contain the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same concentration of the weak acid alone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US" sz="3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US" sz="3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819400"/>
            <a:ext cx="381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113718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B259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B259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908720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19-1: Weak Acid/Salt of Weak Acid Buffer Solution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 </a:t>
            </a:r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Animated calcula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1981200"/>
            <a:ext cx="2638425" cy="36838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043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399"/>
            <a:ext cx="8763000" cy="838201"/>
          </a:xfrm>
        </p:spPr>
        <p:txBody>
          <a:bodyPr>
            <a:noAutofit/>
          </a:bodyPr>
          <a:lstStyle/>
          <a:p>
            <a: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 Henderson-</a:t>
            </a:r>
            <a:r>
              <a:rPr lang="en-US" b="1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Hasselbalch</a:t>
            </a:r>
            <a:r>
              <a:rPr lang="en-US" b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Equation</a:t>
            </a:r>
            <a:endParaRPr lang="en-US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7630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pH = </a:t>
            </a:r>
            <a:r>
              <a:rPr lang="en-US" dirty="0" err="1" smtClean="0">
                <a:solidFill>
                  <a:schemeClr val="tx1"/>
                </a:solidFill>
              </a:rPr>
              <a:t>pka</a:t>
            </a:r>
            <a:r>
              <a:rPr lang="en-US" dirty="0" smtClean="0">
                <a:solidFill>
                  <a:schemeClr val="tx1"/>
                </a:solidFill>
              </a:rPr>
              <a:t> + log </a:t>
            </a:r>
            <a:r>
              <a:rPr lang="en-US" u="sng" dirty="0" smtClean="0">
                <a:solidFill>
                  <a:schemeClr val="tx1"/>
                </a:solidFill>
              </a:rPr>
              <a:t>[conjugate base (salt)]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[acid]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2" name="Picture 2" descr="http://t3.gstatic.com/images?q=tbn:ANd9GcQ-2R2c4Zrq4f2F_xIuAL1v18lFD8aWp_RXvzaX_3W835OyDZU1_Juwoz2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743200"/>
            <a:ext cx="5938978" cy="3593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44624"/>
            <a:ext cx="9099701" cy="650986"/>
          </a:xfrm>
        </p:spPr>
        <p:txBody>
          <a:bodyPr>
            <a:noAutofit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8287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Calculations</a:t>
            </a:r>
            <a:endParaRPr lang="en-TT" b="1" baseline="-25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8287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908720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TT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19-2: Weak Acid/Salt of Weak Acid Buffer Solution (via the Henderson-</a:t>
            </a:r>
            <a:r>
              <a:rPr lang="en-TT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Hasselbalch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Equation)</a:t>
            </a:r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TT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Exercise </a:t>
            </a:r>
            <a:r>
              <a:rPr lang="en-TT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en-TT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Animated calcula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2209800"/>
            <a:ext cx="2486025" cy="34710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470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703</Words>
  <Application>Microsoft Office PowerPoint</Application>
  <PresentationFormat>On-screen Show (4:3)</PresentationFormat>
  <Paragraphs>159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Ionic Equilibria II:  Buffers &amp; Titration Curves</vt:lpstr>
      <vt:lpstr>Lesson 7 Objectives</vt:lpstr>
      <vt:lpstr>Slide 3</vt:lpstr>
      <vt:lpstr>Buffer Solutions</vt:lpstr>
      <vt:lpstr>The Common Ion Effect</vt:lpstr>
      <vt:lpstr>Weak Acids Plus  Salts of Weak Acids</vt:lpstr>
      <vt:lpstr>Example Calculations</vt:lpstr>
      <vt:lpstr>The Henderson-Hasselbalch Equation</vt:lpstr>
      <vt:lpstr>Example Calculations</vt:lpstr>
      <vt:lpstr>Weak Bases Plus  Salts of Weak Bases</vt:lpstr>
      <vt:lpstr>Example Calculations</vt:lpstr>
      <vt:lpstr>Buffering Action</vt:lpstr>
      <vt:lpstr>Example Calculations</vt:lpstr>
      <vt:lpstr>Preparation of Buffer Solutions</vt:lpstr>
      <vt:lpstr>Example Calculations</vt:lpstr>
      <vt:lpstr>Buffer Preparation By  Partial Neutralization</vt:lpstr>
      <vt:lpstr>Example Calculations</vt:lpstr>
      <vt:lpstr>Assignment 2 - Titration Curves (20% of Assignment Mark)</vt:lpstr>
      <vt:lpstr>   Assignment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 Equilibria I: Acids &amp; Bases</dc:title>
  <dc:creator>costaatt</dc:creator>
  <cp:lastModifiedBy>rolton</cp:lastModifiedBy>
  <cp:revision>56</cp:revision>
  <dcterms:created xsi:type="dcterms:W3CDTF">2012-03-02T14:11:47Z</dcterms:created>
  <dcterms:modified xsi:type="dcterms:W3CDTF">2013-03-14T19:51:28Z</dcterms:modified>
</cp:coreProperties>
</file>