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73" r:id="rId10"/>
    <p:sldId id="278" r:id="rId11"/>
    <p:sldId id="274" r:id="rId12"/>
    <p:sldId id="276" r:id="rId13"/>
    <p:sldId id="277" r:id="rId14"/>
    <p:sldId id="263" r:id="rId15"/>
    <p:sldId id="264" r:id="rId16"/>
    <p:sldId id="266" r:id="rId17"/>
    <p:sldId id="265" r:id="rId18"/>
    <p:sldId id="267" r:id="rId19"/>
    <p:sldId id="268" r:id="rId20"/>
    <p:sldId id="269" r:id="rId21"/>
    <p:sldId id="270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B92150"/>
    <a:srgbClr val="005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81" d="100"/>
          <a:sy n="81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BAA06-4596-4C99-B974-454CE7DB8AFB}" type="datetimeFigureOut">
              <a:rPr lang="en-TT" smtClean="0"/>
              <a:t>11/03/2011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A9BB-D29C-4786-B407-8087612B317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96917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BAA06-4596-4C99-B974-454CE7DB8AFB}" type="datetimeFigureOut">
              <a:rPr lang="en-TT" smtClean="0"/>
              <a:t>11/03/2011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A9BB-D29C-4786-B407-8087612B317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075503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BAA06-4596-4C99-B974-454CE7DB8AFB}" type="datetimeFigureOut">
              <a:rPr lang="en-TT" smtClean="0"/>
              <a:t>11/03/2011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A9BB-D29C-4786-B407-8087612B317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04962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BAA06-4596-4C99-B974-454CE7DB8AFB}" type="datetimeFigureOut">
              <a:rPr lang="en-TT" smtClean="0"/>
              <a:t>11/03/2011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A9BB-D29C-4786-B407-8087612B317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86432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BAA06-4596-4C99-B974-454CE7DB8AFB}" type="datetimeFigureOut">
              <a:rPr lang="en-TT" smtClean="0"/>
              <a:t>11/03/2011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A9BB-D29C-4786-B407-8087612B317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32933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BAA06-4596-4C99-B974-454CE7DB8AFB}" type="datetimeFigureOut">
              <a:rPr lang="en-TT" smtClean="0"/>
              <a:t>11/03/2011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A9BB-D29C-4786-B407-8087612B317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24884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BAA06-4596-4C99-B974-454CE7DB8AFB}" type="datetimeFigureOut">
              <a:rPr lang="en-TT" smtClean="0"/>
              <a:t>11/03/2011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A9BB-D29C-4786-B407-8087612B317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649076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BAA06-4596-4C99-B974-454CE7DB8AFB}" type="datetimeFigureOut">
              <a:rPr lang="en-TT" smtClean="0"/>
              <a:t>11/03/2011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A9BB-D29C-4786-B407-8087612B317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332530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BAA06-4596-4C99-B974-454CE7DB8AFB}" type="datetimeFigureOut">
              <a:rPr lang="en-TT" smtClean="0"/>
              <a:t>11/03/2011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A9BB-D29C-4786-B407-8087612B317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08305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BAA06-4596-4C99-B974-454CE7DB8AFB}" type="datetimeFigureOut">
              <a:rPr lang="en-TT" smtClean="0"/>
              <a:t>11/03/2011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A9BB-D29C-4786-B407-8087612B317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07142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BAA06-4596-4C99-B974-454CE7DB8AFB}" type="datetimeFigureOut">
              <a:rPr lang="en-TT" smtClean="0"/>
              <a:t>11/03/2011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A9BB-D29C-4786-B407-8087612B317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82967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BAA06-4596-4C99-B974-454CE7DB8AFB}" type="datetimeFigureOut">
              <a:rPr lang="en-TT" smtClean="0"/>
              <a:t>11/03/2011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DA9BB-D29C-4786-B407-8087612B317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16501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928992" cy="1658615"/>
          </a:xfrm>
        </p:spPr>
        <p:txBody>
          <a:bodyPr>
            <a:norm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Oxidation-reduction reactions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12776"/>
            <a:ext cx="3960440" cy="512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06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84976" cy="6480720"/>
          </a:xfrm>
        </p:spPr>
        <p:txBody>
          <a:bodyPr/>
          <a:lstStyle/>
          <a:p>
            <a:pPr algn="l"/>
            <a:r>
              <a:rPr lang="en-TT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Example 3</a:t>
            </a:r>
          </a:p>
          <a:p>
            <a:pPr algn="l"/>
            <a:r>
              <a:rPr lang="en-T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Determine the oxidation number of </a:t>
            </a:r>
            <a:r>
              <a:rPr lang="en-TT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T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H</a:t>
            </a:r>
            <a:r>
              <a:rPr lang="en-TT" sz="28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TT" sz="28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TT" sz="2800" baseline="30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2(H) + 1(C) + 3(O) = 0</a:t>
            </a:r>
          </a:p>
          <a:p>
            <a:pPr algn="l"/>
            <a:r>
              <a:rPr lang="en-T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(+1</a:t>
            </a:r>
            <a:r>
              <a:rPr lang="en-T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+ 1(C) + 3(-2) = 0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+2 </a:t>
            </a:r>
            <a:r>
              <a:rPr lang="en-T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C + (-6) = 0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+2 </a:t>
            </a:r>
            <a:r>
              <a:rPr lang="en-T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C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- 6 </a:t>
            </a:r>
            <a:r>
              <a:rPr lang="en-T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0</a:t>
            </a:r>
          </a:p>
          <a:p>
            <a:pPr algn="l"/>
            <a:r>
              <a:rPr lang="en-T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 =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+6 </a:t>
            </a:r>
            <a:r>
              <a:rPr lang="en-T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- 2</a:t>
            </a:r>
          </a:p>
          <a:p>
            <a:pPr algn="l"/>
            <a:r>
              <a:rPr lang="en-T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 = </a:t>
            </a:r>
            <a:r>
              <a:rPr lang="en-TT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+4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Therefore the oxidation number of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 = +4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/>
          </a:p>
        </p:txBody>
      </p:sp>
    </p:spTree>
    <p:extLst>
      <p:ext uri="{BB962C8B-B14F-4D97-AF65-F5344CB8AC3E}">
        <p14:creationId xmlns:p14="http://schemas.microsoft.com/office/powerpoint/2010/main" val="216797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12968" cy="6408712"/>
          </a:xfrm>
        </p:spPr>
        <p:txBody>
          <a:bodyPr>
            <a:normAutofit lnSpcReduction="10000"/>
          </a:bodyPr>
          <a:lstStyle/>
          <a:p>
            <a:pPr algn="l"/>
            <a:r>
              <a:rPr lang="en-TT" sz="2800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Example </a:t>
            </a:r>
            <a:r>
              <a:rPr lang="en-TT" sz="28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TT" sz="2800" u="sng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Determine the oxidation number of </a:t>
            </a:r>
            <a:r>
              <a:rPr lang="en-TT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Mn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MnO</a:t>
            </a:r>
            <a:r>
              <a:rPr lang="en-TT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TT" sz="2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TT" sz="2800" baseline="30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1(</a:t>
            </a:r>
            <a:r>
              <a:rPr lang="en-T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Mn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+ 4(O</a:t>
            </a:r>
            <a:r>
              <a:rPr lang="en-T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=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Mn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4(-2) = -1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Mn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(-8) </a:t>
            </a:r>
            <a:r>
              <a:rPr lang="en-T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Mn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- 8 </a:t>
            </a:r>
            <a:r>
              <a:rPr lang="en-T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Mn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-1 + 8</a:t>
            </a:r>
          </a:p>
          <a:p>
            <a:pPr algn="l"/>
            <a:r>
              <a:rPr lang="en-T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Mn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TT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+7</a:t>
            </a:r>
            <a:endParaRPr lang="en-TT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Therefore the oxidation number of </a:t>
            </a:r>
            <a:r>
              <a:rPr lang="en-T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Mn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+7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name of this ion is the </a:t>
            </a:r>
            <a:r>
              <a:rPr lang="en-T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manganate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(VII)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ion because of the oxidation state of manganese in this ion.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26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TT" sz="3000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Example </a:t>
            </a:r>
            <a:r>
              <a:rPr lang="en-TT" sz="30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TT" sz="3000" u="sng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Determine the oxidation number of </a:t>
            </a:r>
            <a:r>
              <a:rPr lang="en-TT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</a:t>
            </a:r>
            <a:r>
              <a:rPr lang="en-TT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TT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TT" sz="30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</a:t>
            </a:r>
            <a:r>
              <a:rPr lang="en-TT" sz="30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TT" sz="30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TT" sz="30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(K) </a:t>
            </a:r>
            <a:r>
              <a:rPr lang="en-TT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TT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2(Cr) + 7(O) = 0</a:t>
            </a:r>
            <a:endParaRPr lang="en-TT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2(+1) </a:t>
            </a:r>
            <a:r>
              <a:rPr lang="en-TT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+ 2(Cr) + 7</a:t>
            </a:r>
            <a:r>
              <a:rPr lang="en-TT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(-2) </a:t>
            </a:r>
            <a:r>
              <a:rPr lang="en-TT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0</a:t>
            </a:r>
          </a:p>
          <a:p>
            <a:pPr algn="l"/>
            <a:r>
              <a:rPr lang="en-TT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+2 + 2Cr </a:t>
            </a:r>
            <a:r>
              <a:rPr lang="en-TT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TT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(-14) </a:t>
            </a:r>
            <a:r>
              <a:rPr lang="en-TT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0</a:t>
            </a:r>
          </a:p>
          <a:p>
            <a:pPr algn="l"/>
            <a:r>
              <a:rPr lang="en-TT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+2 + 2Cr – 14 = 0</a:t>
            </a:r>
            <a:endParaRPr lang="en-TT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2Cr = +14 – 2 = +12</a:t>
            </a:r>
          </a:p>
          <a:p>
            <a:pPr algn="l"/>
            <a:r>
              <a:rPr lang="en-TT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 = </a:t>
            </a:r>
            <a:r>
              <a:rPr lang="en-TT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+6</a:t>
            </a:r>
            <a:endParaRPr lang="en-TT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Therefore the oxidation number of </a:t>
            </a:r>
            <a:r>
              <a:rPr lang="en-TT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 = +6</a:t>
            </a:r>
            <a:endParaRPr lang="en-TT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name of this compound is potassium dichromate(VI) because of the oxidation state of the chromium.</a:t>
            </a:r>
            <a:endParaRPr lang="en-TT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84498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568952" cy="648072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TT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Example </a:t>
            </a:r>
            <a:r>
              <a:rPr lang="en-TT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TT" u="sng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Determine the oxidation number of </a:t>
            </a:r>
            <a:r>
              <a:rPr lang="en-T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Mg</a:t>
            </a:r>
            <a:r>
              <a:rPr lang="en-TT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(PO</a:t>
            </a:r>
            <a:r>
              <a:rPr lang="en-TT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TT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TT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3(Mg) </a:t>
            </a:r>
            <a:r>
              <a:rPr lang="en-T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2(P) </a:t>
            </a:r>
            <a:r>
              <a:rPr lang="en-T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8(O</a:t>
            </a:r>
            <a:r>
              <a:rPr lang="en-T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= 0</a:t>
            </a:r>
          </a:p>
          <a:p>
            <a:pPr algn="l"/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3(+2) </a:t>
            </a:r>
            <a:r>
              <a:rPr lang="en-T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2(P) </a:t>
            </a:r>
            <a:r>
              <a:rPr lang="en-T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8(-</a:t>
            </a:r>
            <a:r>
              <a:rPr lang="en-T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2) = 0</a:t>
            </a:r>
          </a:p>
          <a:p>
            <a:pPr algn="l"/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+6 </a:t>
            </a:r>
            <a:r>
              <a:rPr lang="en-T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2P </a:t>
            </a:r>
            <a:r>
              <a:rPr lang="en-T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(-16) </a:t>
            </a:r>
            <a:r>
              <a:rPr lang="en-T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0</a:t>
            </a:r>
          </a:p>
          <a:p>
            <a:pPr algn="l"/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+6 </a:t>
            </a:r>
            <a:r>
              <a:rPr lang="en-T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2P </a:t>
            </a:r>
            <a:r>
              <a:rPr lang="en-T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 </a:t>
            </a:r>
            <a:r>
              <a:rPr lang="en-T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0</a:t>
            </a:r>
          </a:p>
          <a:p>
            <a:pPr algn="l"/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2P </a:t>
            </a:r>
            <a:r>
              <a:rPr lang="en-T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+</a:t>
            </a:r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 </a:t>
            </a:r>
            <a:r>
              <a:rPr lang="en-T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T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+</a:t>
            </a:r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T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en-T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T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+5</a:t>
            </a:r>
            <a:endParaRPr lang="en-TT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Therefore the oxidation number of </a:t>
            </a:r>
            <a:r>
              <a:rPr lang="en-T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en-TT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T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+5</a:t>
            </a:r>
            <a:endParaRPr lang="en-TT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19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722511"/>
          </a:xfrm>
        </p:spPr>
        <p:txBody>
          <a:bodyPr>
            <a:normAutofit fontScale="90000"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B921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B921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908720"/>
            <a:ext cx="8784976" cy="5760640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Reaction between magnesium and copper(II) oxide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Mg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(s) 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TT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CuO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(s) </a:t>
            </a:r>
            <a:r>
              <a:rPr lang="en-TT" sz="2400" dirty="0" smtClean="0">
                <a:solidFill>
                  <a:schemeClr val="tx1"/>
                </a:solidFill>
              </a:rPr>
              <a:t>→ </a:t>
            </a:r>
            <a:r>
              <a:rPr lang="en-TT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MgO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(s) 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Cu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(s)</a:t>
            </a:r>
          </a:p>
          <a:p>
            <a:pPr algn="l"/>
            <a:endParaRPr lang="en-TT" sz="2400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Ionic Equation: </a:t>
            </a:r>
          </a:p>
          <a:p>
            <a:pPr algn="l"/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Mg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(s) 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Cu</a:t>
            </a:r>
            <a:r>
              <a:rPr lang="en-TT" sz="24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(s) 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O</a:t>
            </a:r>
            <a:r>
              <a:rPr lang="en-TT" sz="24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2-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en-TT" sz="2400" baseline="-25000" dirty="0" smtClean="0"/>
              <a:t> </a:t>
            </a:r>
            <a:r>
              <a:rPr lang="en-TT" sz="2400" dirty="0" smtClean="0">
                <a:solidFill>
                  <a:schemeClr val="tx1"/>
                </a:solidFill>
              </a:rPr>
              <a:t>→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Mg</a:t>
            </a:r>
            <a:r>
              <a:rPr lang="en-TT" sz="24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O</a:t>
            </a:r>
            <a:r>
              <a:rPr lang="en-TT" sz="24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2-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(s) 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Cu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(s)</a:t>
            </a:r>
          </a:p>
          <a:p>
            <a:pPr algn="l"/>
            <a:endParaRPr lang="en-TT" sz="2400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Removing spectator ions, we get:</a:t>
            </a:r>
          </a:p>
          <a:p>
            <a:pPr algn="l"/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Mg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(s) 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Cu</a:t>
            </a:r>
            <a:r>
              <a:rPr lang="en-TT" sz="24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(s) </a:t>
            </a:r>
            <a:r>
              <a:rPr lang="en-TT" sz="2400" baseline="-25000" dirty="0" smtClean="0"/>
              <a:t> </a:t>
            </a:r>
            <a:r>
              <a:rPr lang="en-TT" sz="2400" dirty="0" smtClean="0">
                <a:solidFill>
                  <a:schemeClr val="tx1"/>
                </a:solidFill>
              </a:rPr>
              <a:t>→ 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Mg</a:t>
            </a:r>
            <a:r>
              <a:rPr lang="en-TT" sz="24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Cu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(s)</a:t>
            </a:r>
          </a:p>
          <a:p>
            <a:pPr algn="l"/>
            <a:endParaRPr lang="en-TT" sz="2400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ionic equation shows that the reaction has nothing to do with oxygen.</a:t>
            </a:r>
          </a:p>
          <a:p>
            <a:pPr algn="l"/>
            <a:endParaRPr lang="en-TT" sz="2400" dirty="0">
              <a:solidFill>
                <a:schemeClr val="tx1"/>
              </a:solidFill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15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640960" cy="6264696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is actually happening is that magnesium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atoms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are turning into magnesium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magnesium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atoms lose electrons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form magnesium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Mg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en-TT" sz="2400" baseline="-25000" dirty="0" smtClean="0">
                <a:solidFill>
                  <a:schemeClr val="tx1"/>
                </a:solidFill>
              </a:rPr>
              <a:t> </a:t>
            </a:r>
            <a:r>
              <a:rPr lang="en-TT" sz="2400" dirty="0" smtClean="0">
                <a:solidFill>
                  <a:schemeClr val="tx1"/>
                </a:solidFill>
              </a:rPr>
              <a:t>→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Mg</a:t>
            </a:r>
            <a:r>
              <a:rPr lang="en-TT" sz="24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+ 2e</a:t>
            </a:r>
            <a:r>
              <a:rPr lang="en-TT" sz="24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      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(Mg is </a:t>
            </a:r>
            <a:r>
              <a:rPr lang="en-TT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oxidised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TT" sz="2400" baseline="30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Those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electrons have been gained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by the copper(II)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make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atoms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present in metallic copper.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en-TT" sz="24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+ 2e</a:t>
            </a:r>
            <a:r>
              <a:rPr lang="en-TT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TT" sz="2400" dirty="0" smtClean="0">
                <a:solidFill>
                  <a:schemeClr val="tx1"/>
                </a:solidFill>
              </a:rPr>
              <a:t>→ 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en-TT" sz="2400" baseline="-25000" dirty="0" smtClean="0">
                <a:solidFill>
                  <a:schemeClr val="tx1"/>
                </a:solidFill>
              </a:rPr>
              <a:t>(s)           </a:t>
            </a:r>
            <a:r>
              <a:rPr lang="en-TT" sz="2400" dirty="0" smtClean="0">
                <a:solidFill>
                  <a:srgbClr val="FF0000"/>
                </a:solidFill>
              </a:rPr>
              <a:t>(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en-TT" sz="24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TT" sz="2400" dirty="0" smtClean="0">
                <a:solidFill>
                  <a:srgbClr val="FF0000"/>
                </a:solidFill>
              </a:rPr>
              <a:t>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TT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reduced</a:t>
            </a:r>
            <a:r>
              <a:rPr lang="en-TT" sz="2400" dirty="0" smtClean="0">
                <a:solidFill>
                  <a:srgbClr val="FF0000"/>
                </a:solidFill>
              </a:rPr>
              <a:t>)</a:t>
            </a:r>
            <a:endParaRPr lang="en-TT" sz="2400" dirty="0">
              <a:solidFill>
                <a:srgbClr val="FF0000"/>
              </a:solidFill>
            </a:endParaRPr>
          </a:p>
          <a:p>
            <a:pPr algn="l"/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(Remember: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OIL</a:t>
            </a:r>
            <a:r>
              <a:rPr lang="en-T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RIG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42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12968" cy="6552728"/>
          </a:xfrm>
        </p:spPr>
      </p:pic>
    </p:spTree>
    <p:extLst>
      <p:ext uri="{BB962C8B-B14F-4D97-AF65-F5344CB8AC3E}">
        <p14:creationId xmlns:p14="http://schemas.microsoft.com/office/powerpoint/2010/main" val="237716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22" y="7462"/>
            <a:ext cx="9144000" cy="648072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Using hydrogen as a reducing agent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764704"/>
            <a:ext cx="8856984" cy="6093296"/>
          </a:xfrm>
        </p:spPr>
        <p:txBody>
          <a:bodyPr>
            <a:normAutofit/>
          </a:bodyPr>
          <a:lstStyle/>
          <a:p>
            <a:pPr algn="l"/>
            <a:r>
              <a:rPr lang="en-TT" sz="26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reduction of copper(II) oxide to copper</a:t>
            </a:r>
          </a:p>
          <a:p>
            <a:pPr algn="l"/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Copper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won’t react with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water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because copper is </a:t>
            </a:r>
            <a:r>
              <a:rPr lang="en-TT" sz="2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below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hydrogen in the Reactivity Series, but that means that you </a:t>
            </a:r>
            <a:r>
              <a:rPr lang="en-TT" sz="2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get a reaction between hydrogen and copper(II) oxide.</a:t>
            </a:r>
          </a:p>
          <a:p>
            <a:pPr algn="l"/>
            <a:endParaRPr lang="en-TT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hydrogen removes the oxygen from the copper(II) oxide, so that hydrogen is a reducing agent.</a:t>
            </a:r>
            <a:endParaRPr lang="en-TT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9" y="2708920"/>
            <a:ext cx="9144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1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722511"/>
          </a:xfrm>
        </p:spPr>
        <p:txBody>
          <a:bodyPr>
            <a:normAutofit fontScale="90000"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Experiment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764704"/>
            <a:ext cx="8712968" cy="5976664"/>
          </a:xfrm>
        </p:spPr>
        <p:txBody>
          <a:bodyPr>
            <a:normAutofit/>
          </a:bodyPr>
          <a:lstStyle/>
          <a:p>
            <a:pPr algn="l"/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Hydrogen is passed over hot copper(II) oxide. The oxide glows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 hot 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continues glowing, even if you remove the Bunsen burner. Lots of heat is released during the reaction.</a:t>
            </a:r>
          </a:p>
          <a:p>
            <a:pPr algn="l"/>
            <a:endParaRPr lang="en-TT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Colourless liquid – water</a:t>
            </a:r>
          </a:p>
          <a:p>
            <a:pPr algn="l"/>
            <a:r>
              <a:rPr lang="en-TT" sz="2600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Pinky</a:t>
            </a:r>
            <a:r>
              <a:rPr lang="en-TT" sz="26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brown solid – copper</a:t>
            </a:r>
          </a:p>
          <a:p>
            <a:pPr algn="l"/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Small flame at end – excess hydrogen being burned off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8712968" cy="242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2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298575"/>
          </a:xfrm>
        </p:spPr>
        <p:txBody>
          <a:bodyPr>
            <a:normAutofit fontScale="90000"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Displacement reactions involving solutions of salts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856984" cy="5400600"/>
          </a:xfrm>
        </p:spPr>
        <p:txBody>
          <a:bodyPr>
            <a:normAutofit/>
          </a:bodyPr>
          <a:lstStyle/>
          <a:p>
            <a:pPr algn="l"/>
            <a:r>
              <a:rPr lang="en-TT" sz="26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reaction between zinc and copper(II) sulphate solution</a:t>
            </a:r>
          </a:p>
          <a:p>
            <a:pPr algn="l"/>
            <a:endParaRPr lang="en-TT" sz="2400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CuSO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4(</a:t>
            </a:r>
            <a:r>
              <a:rPr lang="en-TT" sz="240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TT" sz="2400" dirty="0">
                <a:solidFill>
                  <a:schemeClr val="tx1"/>
                </a:solidFill>
              </a:rPr>
              <a:t>→ 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ZnSO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4(</a:t>
            </a:r>
            <a:r>
              <a:rPr lang="en-TT" sz="240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Cu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(s)</a:t>
            </a:r>
          </a:p>
          <a:p>
            <a:pPr algn="l"/>
            <a:endParaRPr lang="en-TT" sz="2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Ionic Equation:</a:t>
            </a:r>
          </a:p>
          <a:p>
            <a:pPr algn="l"/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(s) 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Cu</a:t>
            </a:r>
            <a:r>
              <a:rPr lang="en-TT" sz="24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4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TT" sz="2400" baseline="-25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SO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TT" sz="24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2-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TT" sz="240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TT" sz="2400" dirty="0">
                <a:solidFill>
                  <a:schemeClr val="tx1"/>
                </a:solidFill>
              </a:rPr>
              <a:t> </a:t>
            </a:r>
            <a:r>
              <a:rPr lang="en-TT" sz="2400" dirty="0" smtClean="0">
                <a:solidFill>
                  <a:schemeClr val="tx1"/>
                </a:solidFill>
              </a:rPr>
              <a:t>→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en-TT" sz="24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TT" sz="240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SO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TT" sz="24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2-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TT" sz="240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Cu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(s)</a:t>
            </a:r>
          </a:p>
          <a:p>
            <a:pPr algn="l"/>
            <a:endParaRPr lang="en-TT" sz="2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Removing Spectator Ions:</a:t>
            </a:r>
          </a:p>
          <a:p>
            <a:pPr algn="l"/>
            <a:r>
              <a:rPr lang="en-TT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en-TT" sz="24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(s) </a:t>
            </a:r>
            <a:r>
              <a:rPr lang="en-TT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Cu</a:t>
            </a:r>
            <a:r>
              <a:rPr lang="en-TT" sz="2400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4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TT" sz="2400" baseline="-25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TT" sz="2400" dirty="0" smtClean="0">
                <a:solidFill>
                  <a:schemeClr val="tx1"/>
                </a:solidFill>
              </a:rPr>
              <a:t> </a:t>
            </a:r>
            <a:r>
              <a:rPr lang="en-TT" sz="2400" dirty="0">
                <a:solidFill>
                  <a:schemeClr val="tx1"/>
                </a:solidFill>
              </a:rPr>
              <a:t>→</a:t>
            </a:r>
            <a:r>
              <a:rPr lang="en-TT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en-TT" sz="2400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TT" sz="24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TT" sz="2400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TT" sz="24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TT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en-TT" sz="24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/>
            <a:endParaRPr lang="en-TT" sz="24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 is a </a:t>
            </a:r>
            <a:r>
              <a:rPr lang="en-TT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redox reaction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18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938535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Oxidation and reduction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8712968" cy="5544616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Oxidation and reduction – oxygen </a:t>
            </a:r>
            <a:r>
              <a:rPr lang="en-T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transer</a:t>
            </a: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substance has been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oxidised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if it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gains oxygen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Oxidation is gain of oxygen.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substance has been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reduced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if it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loses oxygen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Reduction is loss of oxygen.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4" y="3731397"/>
            <a:ext cx="9144000" cy="309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7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712968" cy="6336704"/>
          </a:xfrm>
        </p:spPr>
        <p:txBody>
          <a:bodyPr/>
          <a:lstStyle/>
          <a:p>
            <a:pPr algn="l"/>
            <a:r>
              <a:rPr lang="en-TT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reaction between zinc and copper(II) sulphate solution</a:t>
            </a:r>
          </a:p>
          <a:p>
            <a:endParaRPr lang="en-T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392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8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640960" cy="6336704"/>
          </a:xfrm>
        </p:spPr>
        <p:txBody>
          <a:bodyPr>
            <a:normAutofit/>
          </a:bodyPr>
          <a:lstStyle/>
          <a:p>
            <a:pPr algn="l"/>
            <a:r>
              <a:rPr lang="en-TT" sz="26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reaction between </a:t>
            </a:r>
            <a:r>
              <a:rPr lang="en-TT" sz="26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copper </a:t>
            </a:r>
            <a:r>
              <a:rPr lang="en-TT" sz="26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TT" sz="26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silver nitrate solution</a:t>
            </a:r>
            <a:endParaRPr lang="en-TT" sz="26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en-TT" sz="26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</a:t>
            </a:r>
            <a:r>
              <a:rPr lang="en-TT" sz="26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TT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2AgNO</a:t>
            </a:r>
            <a:r>
              <a:rPr lang="en-TT" sz="26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3(</a:t>
            </a:r>
            <a:r>
              <a:rPr lang="en-TT" sz="260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TT" sz="26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TT" sz="2600" dirty="0">
                <a:solidFill>
                  <a:schemeClr val="tx1"/>
                </a:solidFill>
              </a:rPr>
              <a:t>→ 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Cu(NO</a:t>
            </a:r>
            <a:r>
              <a:rPr lang="en-TT" sz="26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TT" sz="26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2(</a:t>
            </a:r>
            <a:r>
              <a:rPr lang="en-TT" sz="260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TT" sz="26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TT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2Ag</a:t>
            </a:r>
            <a:r>
              <a:rPr lang="en-TT" sz="26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</a:t>
            </a:r>
            <a:r>
              <a:rPr lang="en-TT" sz="26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/>
            <a:endParaRPr lang="en-TT" sz="2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Ionic Equation:</a:t>
            </a:r>
          </a:p>
          <a:p>
            <a:pPr algn="l"/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en-TT" sz="26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</a:t>
            </a:r>
            <a:r>
              <a:rPr lang="en-TT" sz="26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TT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2Ag</a:t>
            </a:r>
            <a:r>
              <a:rPr lang="en-TT" sz="26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TT" sz="26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TT" sz="26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s) </a:t>
            </a:r>
            <a:r>
              <a:rPr lang="en-TT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2NO</a:t>
            </a:r>
            <a:r>
              <a:rPr lang="en-TT" sz="26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TT" sz="36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TT" sz="26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TT" sz="2600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TT" sz="26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TT" sz="2600" dirty="0">
                <a:solidFill>
                  <a:schemeClr val="tx1"/>
                </a:solidFill>
              </a:rPr>
              <a:t> </a:t>
            </a:r>
            <a:r>
              <a:rPr lang="en-TT" sz="2600" dirty="0" smtClean="0">
                <a:solidFill>
                  <a:schemeClr val="tx1"/>
                </a:solidFill>
              </a:rPr>
              <a:t>→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en-TT" sz="26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600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TT" sz="26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TT" sz="2600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TT" sz="26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TT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+ 2NO</a:t>
            </a:r>
            <a:r>
              <a:rPr lang="en-TT" sz="26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TT" sz="3600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TT" sz="26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TT" sz="2600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TT" sz="26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TT" sz="2600" dirty="0">
                <a:solidFill>
                  <a:schemeClr val="tx1"/>
                </a:solidFill>
              </a:rPr>
              <a:t> 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+ 2Ag</a:t>
            </a:r>
            <a:r>
              <a:rPr lang="en-TT" sz="26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</a:t>
            </a:r>
            <a:r>
              <a:rPr lang="en-TT" sz="26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/>
            <a:endParaRPr lang="en-TT" sz="2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Removing Spectator Ions:</a:t>
            </a:r>
          </a:p>
          <a:p>
            <a:pPr algn="l"/>
            <a:r>
              <a:rPr lang="en-TT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en-TT" sz="26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(s) </a:t>
            </a:r>
            <a:r>
              <a:rPr lang="en-TT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+ 2Ag</a:t>
            </a:r>
            <a:r>
              <a:rPr lang="en-TT" sz="2600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TT" sz="26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(s) </a:t>
            </a:r>
            <a:r>
              <a:rPr lang="en-TT" sz="2600" dirty="0" smtClean="0">
                <a:solidFill>
                  <a:schemeClr val="tx1"/>
                </a:solidFill>
              </a:rPr>
              <a:t> → 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en-TT" sz="26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600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TT" sz="26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TT" sz="2600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TT" sz="26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TT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2Ag</a:t>
            </a:r>
            <a:r>
              <a:rPr lang="en-TT" sz="26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</a:t>
            </a:r>
            <a:r>
              <a:rPr lang="en-TT" sz="26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/>
            <a:endParaRPr lang="en-TT" sz="26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 is a </a:t>
            </a:r>
            <a:r>
              <a:rPr lang="en-TT" sz="26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redox reaction</a:t>
            </a:r>
            <a:r>
              <a:rPr lang="en-TT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413574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188640"/>
            <a:ext cx="8856984" cy="6480720"/>
          </a:xfrm>
        </p:spPr>
        <p:txBody>
          <a:bodyPr>
            <a:normAutofit/>
          </a:bodyPr>
          <a:lstStyle/>
          <a:p>
            <a:pPr algn="l"/>
            <a:r>
              <a:rPr lang="en-TT" sz="26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reaction between copper and silver nitrate solution</a:t>
            </a:r>
          </a:p>
          <a:p>
            <a:endParaRPr lang="en-TT" sz="2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780"/>
            <a:ext cx="9144000" cy="392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7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866527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</a:t>
            </a:r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ox</a:t>
            </a:r>
            <a:r>
              <a:rPr lang="en-T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Reactions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784976" cy="5544616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en-TT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reaction is one in which both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reduction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oxidation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are occurring.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Oxidation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reduction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always go hand-in-hand.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68960"/>
            <a:ext cx="5544616" cy="358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2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794519"/>
          </a:xfrm>
        </p:spPr>
        <p:txBody>
          <a:bodyPr>
            <a:normAutofit fontScale="90000"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Reducing &amp; Oxidising Agents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8856984" cy="5688632"/>
          </a:xfrm>
        </p:spPr>
        <p:txBody>
          <a:bodyPr>
            <a:normAutofit fontScale="92500"/>
          </a:bodyPr>
          <a:lstStyle/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reducing agent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a substance that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reduces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something else. In this case the </a:t>
            </a:r>
            <a:r>
              <a:rPr lang="en-TT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magnesium is the reducing agent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oxidising agent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a substance that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oxidises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something else. The </a:t>
            </a:r>
            <a:r>
              <a:rPr lang="en-TT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copper(II) oxide is the oxidising agent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this reaction.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0642"/>
            <a:ext cx="9144000" cy="309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1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Hydrogen Peroxide (H</a:t>
            </a:r>
            <a:r>
              <a:rPr lang="en-TT" b="1" baseline="-25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TT" b="1" baseline="-25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620688"/>
            <a:ext cx="8784976" cy="6048672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rgbClr val="005C2A"/>
                </a:solidFill>
                <a:latin typeface="Arial" pitchFamily="34" charset="0"/>
                <a:cs typeface="Arial" pitchFamily="34" charset="0"/>
              </a:rPr>
              <a:t>Hydrogen peroxide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unusual. It can act as </a:t>
            </a:r>
            <a:r>
              <a:rPr lang="en-TT" sz="2800" u="sng" dirty="0" smtClean="0">
                <a:solidFill>
                  <a:srgbClr val="005C2A"/>
                </a:solidFill>
                <a:latin typeface="Arial" pitchFamily="34" charset="0"/>
                <a:cs typeface="Arial" pitchFamily="34" charset="0"/>
              </a:rPr>
              <a:t>both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TT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oxidising agent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as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reducing agent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800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1: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en-TT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TT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as an oxidising agent</a:t>
            </a:r>
          </a:p>
          <a:p>
            <a:pPr algn="l"/>
            <a:r>
              <a:rPr lang="en-TT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PbS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+ 4H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400" dirty="0" smtClean="0">
                <a:solidFill>
                  <a:schemeClr val="tx1"/>
                </a:solidFill>
              </a:rPr>
              <a:t>→ 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PbSO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+ 4H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</a:p>
          <a:p>
            <a:pPr algn="l"/>
            <a:endParaRPr lang="en-T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 1: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as a reducing agent</a:t>
            </a:r>
          </a:p>
          <a:p>
            <a:pPr algn="l"/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2MnO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TT" sz="24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+ 5H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6H</a:t>
            </a:r>
            <a:r>
              <a:rPr lang="en-TT" sz="24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400" dirty="0" smtClean="0">
                <a:solidFill>
                  <a:schemeClr val="tx1"/>
                </a:solidFill>
              </a:rPr>
              <a:t>→ 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2Mn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4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+ 8H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+ 5O</a:t>
            </a:r>
            <a:r>
              <a:rPr lang="en-TT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algn="l"/>
            <a:endParaRPr lang="en-T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385198"/>
            <a:ext cx="4824536" cy="247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7772400" cy="722511"/>
          </a:xfrm>
        </p:spPr>
        <p:txBody>
          <a:bodyPr>
            <a:normAutofit fontScale="90000"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Oxidation and reduction</a:t>
            </a:r>
            <a:endParaRPr lang="en-T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908720"/>
            <a:ext cx="8784976" cy="5760640"/>
          </a:xfrm>
        </p:spPr>
        <p:txBody>
          <a:bodyPr>
            <a:normAutofit/>
          </a:bodyPr>
          <a:lstStyle/>
          <a:p>
            <a:pPr algn="l"/>
            <a:r>
              <a:rPr lang="en-TT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Oxidation and reduction – electron transfer</a:t>
            </a:r>
          </a:p>
          <a:p>
            <a:pPr algn="l"/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xidation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oss of electrons</a:t>
            </a:r>
          </a:p>
          <a:p>
            <a:pPr algn="l"/>
            <a:r>
              <a:rPr lang="en-TT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eduction </a:t>
            </a:r>
            <a:r>
              <a:rPr lang="en-TT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en-TT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ain of </a:t>
            </a:r>
            <a:r>
              <a:rPr lang="en-T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electons</a:t>
            </a: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(Remember: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OIL</a:t>
            </a:r>
            <a:r>
              <a:rPr lang="en-TT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RIG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993536"/>
            <a:ext cx="5476031" cy="384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Oxidation and reduction – electron transfer</a:t>
            </a:r>
            <a:r>
              <a:rPr lang="en-TT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TT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T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691276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3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794519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Oxidation Numbers</a:t>
            </a:r>
            <a:endParaRPr lang="en-TT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640960" cy="561662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TT" sz="28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Example 1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Determine the oxidation number of </a:t>
            </a:r>
            <a:r>
              <a:rPr lang="en-TT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SO</a:t>
            </a:r>
            <a:r>
              <a:rPr lang="en-TT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 + 2(O) = 0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 + 2(-2) = 0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 + (-4) = 0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 – 4 = 0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 = </a:t>
            </a:r>
            <a:r>
              <a:rPr lang="en-TT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+4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Therefore the oxidation number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 = +4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compound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TT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can be called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sulphur(IV) oxide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because of the </a:t>
            </a:r>
            <a:r>
              <a:rPr lang="en-T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oxidatioin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state of the sulphur in the compound.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76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712968" cy="633670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TT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Example </a:t>
            </a:r>
            <a:r>
              <a:rPr lang="en-TT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TT" u="sng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Determine the oxidation number of </a:t>
            </a:r>
            <a:r>
              <a:rPr lang="en-T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TT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TT" sz="39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TT" sz="3900" baseline="30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T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3(O</a:t>
            </a:r>
            <a:r>
              <a:rPr lang="en-T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= </a:t>
            </a:r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en-T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3(-</a:t>
            </a:r>
            <a:r>
              <a:rPr lang="en-T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2) = </a:t>
            </a:r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en-T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T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(-</a:t>
            </a:r>
            <a:r>
              <a:rPr lang="en-T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T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en-T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T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T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en-T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T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-1 + 6 = </a:t>
            </a:r>
            <a:r>
              <a:rPr lang="en-T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+5</a:t>
            </a:r>
            <a:endParaRPr lang="en-TT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Therefore the oxidation number of </a:t>
            </a:r>
            <a:r>
              <a:rPr lang="en-T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TT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T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+5</a:t>
            </a:r>
            <a:endParaRPr lang="en-TT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name of this ion is the </a:t>
            </a:r>
            <a:r>
              <a:rPr lang="en-T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nitrate(V) ion</a:t>
            </a:r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because of the oxidation state of nitrogen in the ion.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228693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1117</Words>
  <Application>Microsoft Office PowerPoint</Application>
  <PresentationFormat>On-screen Show (4:3)</PresentationFormat>
  <Paragraphs>172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Oxidation-reduction reactions</vt:lpstr>
      <vt:lpstr>Oxidation and reduction</vt:lpstr>
      <vt:lpstr>Redox Reactions</vt:lpstr>
      <vt:lpstr>Reducing &amp; Oxidising Agents</vt:lpstr>
      <vt:lpstr>Hydrogen Peroxide (H2O2)</vt:lpstr>
      <vt:lpstr>Oxidation and reduction</vt:lpstr>
      <vt:lpstr>Oxidation and reduction – electron transfer </vt:lpstr>
      <vt:lpstr>Oxidation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  <vt:lpstr>PowerPoint Presentation</vt:lpstr>
      <vt:lpstr>PowerPoint Presentation</vt:lpstr>
      <vt:lpstr>Using hydrogen as a reducing agent</vt:lpstr>
      <vt:lpstr>Experiment</vt:lpstr>
      <vt:lpstr>Displacement reactions involving solutions of salts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Oxidation-reduction reactions</dc:title>
  <dc:creator>Romona</dc:creator>
  <cp:lastModifiedBy>Romona</cp:lastModifiedBy>
  <cp:revision>37</cp:revision>
  <dcterms:created xsi:type="dcterms:W3CDTF">2010-10-12T19:43:19Z</dcterms:created>
  <dcterms:modified xsi:type="dcterms:W3CDTF">2011-03-11T23:36:14Z</dcterms:modified>
</cp:coreProperties>
</file>