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59" r:id="rId5"/>
    <p:sldId id="282" r:id="rId6"/>
    <p:sldId id="260" r:id="rId7"/>
    <p:sldId id="283" r:id="rId8"/>
    <p:sldId id="284" r:id="rId9"/>
    <p:sldId id="261" r:id="rId10"/>
    <p:sldId id="262" r:id="rId11"/>
    <p:sldId id="263" r:id="rId12"/>
    <p:sldId id="264" r:id="rId13"/>
    <p:sldId id="265" r:id="rId14"/>
    <p:sldId id="293" r:id="rId15"/>
    <p:sldId id="266" r:id="rId16"/>
    <p:sldId id="267" r:id="rId17"/>
    <p:sldId id="294" r:id="rId18"/>
    <p:sldId id="268" r:id="rId19"/>
    <p:sldId id="269" r:id="rId20"/>
    <p:sldId id="295" r:id="rId21"/>
    <p:sldId id="270" r:id="rId22"/>
    <p:sldId id="271" r:id="rId23"/>
    <p:sldId id="296" r:id="rId24"/>
    <p:sldId id="272" r:id="rId25"/>
    <p:sldId id="273" r:id="rId26"/>
    <p:sldId id="274" r:id="rId27"/>
    <p:sldId id="275" r:id="rId28"/>
    <p:sldId id="276" r:id="rId29"/>
    <p:sldId id="277" r:id="rId30"/>
    <p:sldId id="278" r:id="rId31"/>
    <p:sldId id="279" r:id="rId32"/>
    <p:sldId id="280" r:id="rId33"/>
    <p:sldId id="281" r:id="rId34"/>
    <p:sldId id="285" r:id="rId35"/>
    <p:sldId id="286" r:id="rId36"/>
    <p:sldId id="287" r:id="rId37"/>
    <p:sldId id="288" r:id="rId38"/>
    <p:sldId id="289" r:id="rId39"/>
    <p:sldId id="290" r:id="rId40"/>
    <p:sldId id="291" r:id="rId41"/>
    <p:sldId id="292" r:id="rId42"/>
    <p:sldId id="297" r:id="rId43"/>
    <p:sldId id="29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55DA"/>
    <a:srgbClr val="CC3399"/>
    <a:srgbClr val="008000"/>
    <a:srgbClr val="80008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615" autoAdjust="0"/>
    <p:restoredTop sz="86391" autoAdjust="0"/>
  </p:normalViewPr>
  <p:slideViewPr>
    <p:cSldViewPr>
      <p:cViewPr>
        <p:scale>
          <a:sx n="70" d="100"/>
          <a:sy n="70" d="100"/>
        </p:scale>
        <p:origin x="-894" y="-624"/>
      </p:cViewPr>
      <p:guideLst>
        <p:guide orient="horz" pos="2160"/>
        <p:guide pos="2880"/>
      </p:guideLst>
    </p:cSldViewPr>
  </p:slideViewPr>
  <p:outlineViewPr>
    <p:cViewPr>
      <p:scale>
        <a:sx n="33" d="100"/>
        <a:sy n="33" d="100"/>
      </p:scale>
      <p:origin x="228" y="1774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51126-32FC-43A2-9322-74AD83CC7682}" type="datetimeFigureOut">
              <a:rPr lang="en-US" smtClean="0"/>
              <a:pPr/>
              <a:t>2/14/2012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9E709F-9C28-4EA6-AEBE-1ED39765590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A235E2-D809-4E94-94BF-CBDC087D41C9}" type="datetimeFigureOut">
              <a:rPr lang="en-US" smtClean="0"/>
              <a:pPr/>
              <a:t>2/14/2012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A3A77-DC0B-4CC7-9123-0309C94136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A235E2-D809-4E94-94BF-CBDC087D41C9}" type="datetimeFigureOut">
              <a:rPr lang="en-US" smtClean="0"/>
              <a:pPr/>
              <a:t>2/14/2012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A3A77-DC0B-4CC7-9123-0309C94136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A235E2-D809-4E94-94BF-CBDC087D41C9}" type="datetimeFigureOut">
              <a:rPr lang="en-US" smtClean="0"/>
              <a:pPr/>
              <a:t>2/14/2012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A3A77-DC0B-4CC7-9123-0309C94136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A235E2-D809-4E94-94BF-CBDC087D41C9}" type="datetimeFigureOut">
              <a:rPr lang="en-US" smtClean="0"/>
              <a:pPr/>
              <a:t>2/14/2012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A3A77-DC0B-4CC7-9123-0309C94136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A235E2-D809-4E94-94BF-CBDC087D41C9}" type="datetimeFigureOut">
              <a:rPr lang="en-US" smtClean="0"/>
              <a:pPr/>
              <a:t>2/14/2012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A3A77-DC0B-4CC7-9123-0309C941364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A235E2-D809-4E94-94BF-CBDC087D41C9}" type="datetimeFigureOut">
              <a:rPr lang="en-US" smtClean="0"/>
              <a:pPr/>
              <a:t>2/14/2012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DA3A77-DC0B-4CC7-9123-0309C94136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A235E2-D809-4E94-94BF-CBDC087D41C9}" type="datetimeFigureOut">
              <a:rPr lang="en-US" smtClean="0"/>
              <a:pPr/>
              <a:t>2/14/2012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DA3A77-DC0B-4CC7-9123-0309C94136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A235E2-D809-4E94-94BF-CBDC087D41C9}" type="datetimeFigureOut">
              <a:rPr lang="en-US" smtClean="0"/>
              <a:pPr/>
              <a:t>2/14/2012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DA3A77-DC0B-4CC7-9123-0309C94136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235E2-D809-4E94-94BF-CBDC087D41C9}" type="datetimeFigureOut">
              <a:rPr lang="en-US" smtClean="0"/>
              <a:pPr/>
              <a:t>2/14/2012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DA3A77-DC0B-4CC7-9123-0309C94136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A235E2-D809-4E94-94BF-CBDC087D41C9}" type="datetimeFigureOut">
              <a:rPr lang="en-US" smtClean="0"/>
              <a:pPr/>
              <a:t>2/14/2012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DA3A77-DC0B-4CC7-9123-0309C94136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A235E2-D809-4E94-94BF-CBDC087D41C9}" type="datetimeFigureOut">
              <a:rPr lang="en-US" smtClean="0"/>
              <a:pPr/>
              <a:t>2/14/2012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DA3A77-DC0B-4CC7-9123-0309C94136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A235E2-D809-4E94-94BF-CBDC087D41C9}" type="datetimeFigureOut">
              <a:rPr lang="en-US" smtClean="0"/>
              <a:pPr/>
              <a:t>2/14/2012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DA3A77-DC0B-4CC7-9123-0309C94136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You%20Tube%20Science%20Videos/pH/The+PH+Scale_wmv2.av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1295400"/>
          </a:xfrm>
        </p:spPr>
        <p:txBody>
          <a:bodyPr>
            <a:noAutofit/>
          </a:bodyPr>
          <a:lstStyle/>
          <a:p>
            <a:r>
              <a:rPr lang="en-US" sz="9600" b="1" dirty="0" smtClean="0">
                <a:ln w="12700">
                  <a:solidFill>
                    <a:srgbClr val="FF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pH</a:t>
            </a:r>
            <a:endParaRPr lang="en-US" sz="9600" b="1" dirty="0">
              <a:ln w="12700">
                <a:solidFill>
                  <a:srgbClr val="FF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5" name="Picture 4" descr="phscale3.gif">
            <a:hlinkClick r:id="rId2" action="ppaction://hlinkfile"/>
          </p:cNvPr>
          <p:cNvPicPr>
            <a:picLocks noChangeAspect="1"/>
          </p:cNvPicPr>
          <p:nvPr/>
        </p:nvPicPr>
        <p:blipFill>
          <a:blip r:embed="rId3"/>
          <a:stretch>
            <a:fillRect/>
          </a:stretch>
        </p:blipFill>
        <p:spPr>
          <a:xfrm>
            <a:off x="152400" y="1905000"/>
            <a:ext cx="8839200" cy="45720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
            <a:ext cx="7772400" cy="761999"/>
          </a:xfrm>
        </p:spPr>
        <p:txBody>
          <a:bodyPr>
            <a:normAutofit fontScale="90000"/>
          </a:bodyPr>
          <a:lstStyle/>
          <a:p>
            <a:r>
              <a:rPr lang="en-TT" b="1" dirty="0" smtClean="0">
                <a:ln w="12700">
                  <a:solidFill>
                    <a:schemeClr val="tx1"/>
                  </a:solidFill>
                  <a:prstDash val="solid"/>
                </a:ln>
                <a:solidFill>
                  <a:schemeClr val="accent6"/>
                </a:solidFill>
                <a:effectLst>
                  <a:outerShdw blurRad="41275" dist="20320" dir="1800000" algn="tl" rotWithShape="0">
                    <a:srgbClr val="000000">
                      <a:alpha val="40000"/>
                    </a:srgbClr>
                  </a:outerShdw>
                </a:effectLst>
                <a:latin typeface="Arial" pitchFamily="34" charset="0"/>
                <a:cs typeface="Arial" pitchFamily="34" charset="0"/>
              </a:rPr>
              <a:t>Salts</a:t>
            </a:r>
            <a:endParaRPr lang="en-TT" b="1" dirty="0">
              <a:ln w="12700">
                <a:solidFill>
                  <a:schemeClr val="tx1"/>
                </a:solidFill>
                <a:prstDash val="solid"/>
              </a:ln>
              <a:solidFill>
                <a:schemeClr val="accent6"/>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81000" y="762000"/>
            <a:ext cx="8610600" cy="5943600"/>
          </a:xfrm>
        </p:spPr>
        <p:txBody>
          <a:bodyPr>
            <a:normAutofit/>
          </a:bodyPr>
          <a:lstStyle/>
          <a:p>
            <a:pPr algn="l"/>
            <a:r>
              <a:rPr lang="en-TT" sz="2800" dirty="0" smtClean="0">
                <a:solidFill>
                  <a:schemeClr val="tx1"/>
                </a:solidFill>
                <a:latin typeface="Arial" pitchFamily="34" charset="0"/>
                <a:cs typeface="Arial" pitchFamily="34" charset="0"/>
              </a:rPr>
              <a:t>All simple </a:t>
            </a:r>
            <a:r>
              <a:rPr lang="en-TT" sz="2800" dirty="0" smtClean="0">
                <a:solidFill>
                  <a:srgbClr val="FF0000"/>
                </a:solidFill>
                <a:latin typeface="Arial" pitchFamily="34" charset="0"/>
                <a:cs typeface="Arial" pitchFamily="34" charset="0"/>
              </a:rPr>
              <a:t>acids</a:t>
            </a:r>
            <a:r>
              <a:rPr lang="en-TT" sz="2800" dirty="0" smtClean="0">
                <a:solidFill>
                  <a:schemeClr val="tx1"/>
                </a:solidFill>
                <a:latin typeface="Arial" pitchFamily="34" charset="0"/>
                <a:cs typeface="Arial" pitchFamily="34" charset="0"/>
              </a:rPr>
              <a:t> contain </a:t>
            </a:r>
            <a:r>
              <a:rPr lang="en-TT" sz="2800" dirty="0" smtClean="0">
                <a:solidFill>
                  <a:srgbClr val="FF0000"/>
                </a:solidFill>
                <a:latin typeface="Arial" pitchFamily="34" charset="0"/>
                <a:cs typeface="Arial" pitchFamily="34" charset="0"/>
              </a:rPr>
              <a:t>hydrogen</a:t>
            </a:r>
            <a:r>
              <a:rPr lang="en-TT" sz="2800" dirty="0" smtClean="0">
                <a:solidFill>
                  <a:schemeClr val="tx1"/>
                </a:solidFill>
                <a:latin typeface="Arial" pitchFamily="34" charset="0"/>
                <a:cs typeface="Arial" pitchFamily="34" charset="0"/>
              </a:rPr>
              <a:t>. When that </a:t>
            </a:r>
            <a:r>
              <a:rPr lang="en-TT" sz="2800" dirty="0" smtClean="0">
                <a:solidFill>
                  <a:srgbClr val="FF0000"/>
                </a:solidFill>
                <a:latin typeface="Arial" pitchFamily="34" charset="0"/>
                <a:cs typeface="Arial" pitchFamily="34" charset="0"/>
              </a:rPr>
              <a:t>hydrogen</a:t>
            </a:r>
            <a:r>
              <a:rPr lang="en-TT" sz="2800" dirty="0" smtClean="0">
                <a:solidFill>
                  <a:schemeClr val="tx1"/>
                </a:solidFill>
                <a:latin typeface="Arial" pitchFamily="34" charset="0"/>
                <a:cs typeface="Arial" pitchFamily="34" charset="0"/>
              </a:rPr>
              <a:t> is replaced by a </a:t>
            </a:r>
            <a:r>
              <a:rPr lang="en-TT" sz="2800" dirty="0" smtClean="0">
                <a:solidFill>
                  <a:srgbClr val="FF0000"/>
                </a:solidFill>
                <a:latin typeface="Arial" pitchFamily="34" charset="0"/>
                <a:cs typeface="Arial" pitchFamily="34" charset="0"/>
              </a:rPr>
              <a:t>metal</a:t>
            </a:r>
            <a:r>
              <a:rPr lang="en-TT" sz="2800" dirty="0" smtClean="0">
                <a:solidFill>
                  <a:schemeClr val="tx1"/>
                </a:solidFill>
                <a:latin typeface="Arial" pitchFamily="34" charset="0"/>
                <a:cs typeface="Arial" pitchFamily="34" charset="0"/>
              </a:rPr>
              <a:t>, the compound formed is called a </a:t>
            </a:r>
            <a:r>
              <a:rPr lang="en-TT" sz="2800" dirty="0" smtClean="0">
                <a:solidFill>
                  <a:srgbClr val="FF0000"/>
                </a:solidFill>
                <a:latin typeface="Arial" pitchFamily="34" charset="0"/>
                <a:cs typeface="Arial" pitchFamily="34" charset="0"/>
              </a:rPr>
              <a:t>salt</a:t>
            </a:r>
            <a:r>
              <a:rPr lang="en-TT" sz="2800" dirty="0" smtClean="0">
                <a:solidFill>
                  <a:schemeClr val="tx1"/>
                </a:solidFill>
                <a:latin typeface="Arial" pitchFamily="34" charset="0"/>
                <a:cs typeface="Arial" pitchFamily="34" charset="0"/>
              </a:rPr>
              <a:t>.</a:t>
            </a:r>
          </a:p>
          <a:p>
            <a:pPr algn="l"/>
            <a:endParaRPr lang="en-TT" sz="2800" dirty="0">
              <a:solidFill>
                <a:schemeClr val="tx1"/>
              </a:solidFill>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1723763256"/>
              </p:ext>
            </p:extLst>
          </p:nvPr>
        </p:nvGraphicFramePr>
        <p:xfrm>
          <a:off x="762000" y="2285999"/>
          <a:ext cx="8077200" cy="4343402"/>
        </p:xfrm>
        <a:graphic>
          <a:graphicData uri="http://schemas.openxmlformats.org/drawingml/2006/table">
            <a:tbl>
              <a:tblPr firstRow="1" bandRow="1">
                <a:tableStyleId>{5C22544A-7EE6-4342-B048-85BDC9FD1C3A}</a:tableStyleId>
              </a:tblPr>
              <a:tblGrid>
                <a:gridCol w="4038600"/>
                <a:gridCol w="4038600"/>
              </a:tblGrid>
              <a:tr h="620486">
                <a:tc>
                  <a:txBody>
                    <a:bodyPr/>
                    <a:lstStyle/>
                    <a:p>
                      <a:r>
                        <a:rPr lang="en-TT" dirty="0" smtClean="0"/>
                        <a:t>Parent Acid</a:t>
                      </a:r>
                      <a:endParaRPr lang="en-TT" dirty="0"/>
                    </a:p>
                  </a:txBody>
                  <a:tcPr/>
                </a:tc>
                <a:tc>
                  <a:txBody>
                    <a:bodyPr/>
                    <a:lstStyle/>
                    <a:p>
                      <a:r>
                        <a:rPr lang="en-TT" dirty="0" smtClean="0"/>
                        <a:t>Salt</a:t>
                      </a:r>
                      <a:endParaRPr lang="en-TT" dirty="0"/>
                    </a:p>
                  </a:txBody>
                  <a:tcPr/>
                </a:tc>
              </a:tr>
              <a:tr h="620486">
                <a:tc>
                  <a:txBody>
                    <a:bodyPr/>
                    <a:lstStyle/>
                    <a:p>
                      <a:r>
                        <a:rPr lang="en-TT" dirty="0" smtClean="0"/>
                        <a:t>sulphuric</a:t>
                      </a:r>
                      <a:r>
                        <a:rPr lang="en-TT" baseline="0" dirty="0" smtClean="0"/>
                        <a:t> acid</a:t>
                      </a:r>
                      <a:endParaRPr lang="en-TT" dirty="0"/>
                    </a:p>
                  </a:txBody>
                  <a:tcPr/>
                </a:tc>
                <a:tc>
                  <a:txBody>
                    <a:bodyPr/>
                    <a:lstStyle/>
                    <a:p>
                      <a:r>
                        <a:rPr lang="en-TT" dirty="0" smtClean="0"/>
                        <a:t>sulphates</a:t>
                      </a:r>
                      <a:endParaRPr lang="en-TT" dirty="0"/>
                    </a:p>
                  </a:txBody>
                  <a:tcPr/>
                </a:tc>
              </a:tr>
              <a:tr h="620486">
                <a:tc>
                  <a:txBody>
                    <a:bodyPr/>
                    <a:lstStyle/>
                    <a:p>
                      <a:r>
                        <a:rPr lang="en-TT" dirty="0" smtClean="0"/>
                        <a:t>hydrochloric acid</a:t>
                      </a:r>
                      <a:endParaRPr lang="en-TT" dirty="0"/>
                    </a:p>
                  </a:txBody>
                  <a:tcPr/>
                </a:tc>
                <a:tc>
                  <a:txBody>
                    <a:bodyPr/>
                    <a:lstStyle/>
                    <a:p>
                      <a:r>
                        <a:rPr lang="en-TT" dirty="0" smtClean="0"/>
                        <a:t>chlorides</a:t>
                      </a:r>
                      <a:endParaRPr lang="en-TT" dirty="0"/>
                    </a:p>
                  </a:txBody>
                  <a:tcPr/>
                </a:tc>
              </a:tr>
              <a:tr h="620486">
                <a:tc>
                  <a:txBody>
                    <a:bodyPr/>
                    <a:lstStyle/>
                    <a:p>
                      <a:r>
                        <a:rPr lang="en-TT" dirty="0" smtClean="0"/>
                        <a:t>nitric</a:t>
                      </a:r>
                      <a:r>
                        <a:rPr lang="en-TT" baseline="0" dirty="0" smtClean="0"/>
                        <a:t> acid</a:t>
                      </a:r>
                      <a:endParaRPr lang="en-TT" dirty="0"/>
                    </a:p>
                  </a:txBody>
                  <a:tcPr/>
                </a:tc>
                <a:tc>
                  <a:txBody>
                    <a:bodyPr/>
                    <a:lstStyle/>
                    <a:p>
                      <a:r>
                        <a:rPr lang="en-TT" dirty="0" smtClean="0"/>
                        <a:t>nitrates</a:t>
                      </a:r>
                      <a:endParaRPr lang="en-TT" dirty="0"/>
                    </a:p>
                  </a:txBody>
                  <a:tcPr/>
                </a:tc>
              </a:tr>
              <a:tr h="620486">
                <a:tc>
                  <a:txBody>
                    <a:bodyPr/>
                    <a:lstStyle/>
                    <a:p>
                      <a:r>
                        <a:rPr lang="en-TT" dirty="0" smtClean="0"/>
                        <a:t>phosphoric acid</a:t>
                      </a:r>
                      <a:endParaRPr lang="en-TT" dirty="0"/>
                    </a:p>
                  </a:txBody>
                  <a:tcPr/>
                </a:tc>
                <a:tc>
                  <a:txBody>
                    <a:bodyPr/>
                    <a:lstStyle/>
                    <a:p>
                      <a:r>
                        <a:rPr lang="en-TT" dirty="0" smtClean="0"/>
                        <a:t>phosphates</a:t>
                      </a:r>
                      <a:endParaRPr lang="en-TT" dirty="0"/>
                    </a:p>
                  </a:txBody>
                  <a:tcPr/>
                </a:tc>
              </a:tr>
              <a:tr h="620486">
                <a:tc>
                  <a:txBody>
                    <a:bodyPr/>
                    <a:lstStyle/>
                    <a:p>
                      <a:r>
                        <a:rPr lang="en-TT" dirty="0" err="1" smtClean="0"/>
                        <a:t>ethanoic</a:t>
                      </a:r>
                      <a:r>
                        <a:rPr lang="en-TT" baseline="0" dirty="0" smtClean="0"/>
                        <a:t> acid</a:t>
                      </a:r>
                      <a:endParaRPr lang="en-TT" dirty="0"/>
                    </a:p>
                  </a:txBody>
                  <a:tcPr/>
                </a:tc>
                <a:tc>
                  <a:txBody>
                    <a:bodyPr/>
                    <a:lstStyle/>
                    <a:p>
                      <a:r>
                        <a:rPr lang="en-TT" dirty="0" err="1" smtClean="0"/>
                        <a:t>ethanoates</a:t>
                      </a:r>
                      <a:endParaRPr lang="en-TT" dirty="0"/>
                    </a:p>
                  </a:txBody>
                  <a:tcPr/>
                </a:tc>
              </a:tr>
              <a:tr h="620486">
                <a:tc>
                  <a:txBody>
                    <a:bodyPr/>
                    <a:lstStyle/>
                    <a:p>
                      <a:r>
                        <a:rPr lang="en-TT" dirty="0" smtClean="0"/>
                        <a:t>carbonic acid</a:t>
                      </a:r>
                      <a:endParaRPr lang="en-TT" dirty="0"/>
                    </a:p>
                  </a:txBody>
                  <a:tcPr/>
                </a:tc>
                <a:tc>
                  <a:txBody>
                    <a:bodyPr/>
                    <a:lstStyle/>
                    <a:p>
                      <a:r>
                        <a:rPr lang="en-TT" dirty="0" smtClean="0"/>
                        <a:t>carbonates</a:t>
                      </a:r>
                      <a:endParaRPr lang="en-TT" dirty="0"/>
                    </a:p>
                  </a:txBody>
                  <a:tcPr/>
                </a:tc>
              </a:tr>
            </a:tbl>
          </a:graphicData>
        </a:graphic>
      </p:graphicFrame>
    </p:spTree>
    <p:extLst>
      <p:ext uri="{BB962C8B-B14F-4D97-AF65-F5344CB8AC3E}">
        <p14:creationId xmlns="" xmlns:p14="http://schemas.microsoft.com/office/powerpoint/2010/main" val="263869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686800" cy="993775"/>
          </a:xfrm>
        </p:spPr>
        <p:txBody>
          <a:bodyPr>
            <a:normAutofit fontScale="90000"/>
          </a:bodyPr>
          <a:lstStyle/>
          <a:p>
            <a:r>
              <a:rPr lang="en-TT" b="1" dirty="0" smtClean="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Reaction of magnesium with acids</a:t>
            </a:r>
            <a:endParaRPr lang="en-TT" b="1" dirty="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152400" y="1219200"/>
            <a:ext cx="8839200" cy="5410200"/>
          </a:xfrm>
        </p:spPr>
        <p:txBody>
          <a:bodyPr>
            <a:normAutofit/>
          </a:bodyPr>
          <a:lstStyle/>
          <a:p>
            <a:pPr algn="l"/>
            <a:r>
              <a:rPr lang="en-TT" sz="2800" dirty="0" smtClean="0">
                <a:solidFill>
                  <a:srgbClr val="0070C0"/>
                </a:solidFill>
                <a:latin typeface="Arial" pitchFamily="34" charset="0"/>
                <a:cs typeface="Arial" pitchFamily="34" charset="0"/>
              </a:rPr>
              <a:t>1. Magnesium + dilute sulphuric acid</a:t>
            </a:r>
          </a:p>
          <a:p>
            <a:pPr algn="l"/>
            <a:r>
              <a:rPr lang="en-TT" sz="2400" dirty="0" smtClean="0">
                <a:solidFill>
                  <a:schemeClr val="tx1"/>
                </a:solidFill>
                <a:latin typeface="Arial" pitchFamily="34" charset="0"/>
                <a:cs typeface="Arial" pitchFamily="34" charset="0"/>
              </a:rPr>
              <a:t>Mg</a:t>
            </a:r>
            <a:r>
              <a:rPr lang="en-TT" sz="2400" baseline="-25000" dirty="0" smtClean="0">
                <a:solidFill>
                  <a:schemeClr val="tx1"/>
                </a:solidFill>
                <a:latin typeface="Arial" pitchFamily="34" charset="0"/>
                <a:cs typeface="Arial" pitchFamily="34" charset="0"/>
              </a:rPr>
              <a:t>(s) </a:t>
            </a:r>
            <a:r>
              <a:rPr lang="en-TT" sz="2400" dirty="0" smtClean="0">
                <a:solidFill>
                  <a:schemeClr val="tx1"/>
                </a:solidFill>
                <a:latin typeface="Arial" pitchFamily="34" charset="0"/>
                <a:cs typeface="Arial" pitchFamily="34" charset="0"/>
              </a:rPr>
              <a:t>+ H</a:t>
            </a:r>
            <a:r>
              <a:rPr lang="en-TT" sz="2400" baseline="-25000" dirty="0" smtClean="0">
                <a:solidFill>
                  <a:schemeClr val="tx1"/>
                </a:solidFill>
                <a:latin typeface="Arial" pitchFamily="34" charset="0"/>
                <a:cs typeface="Arial" pitchFamily="34" charset="0"/>
              </a:rPr>
              <a:t>2</a:t>
            </a:r>
            <a:r>
              <a:rPr lang="en-TT" sz="2400" dirty="0" smtClean="0">
                <a:solidFill>
                  <a:schemeClr val="tx1"/>
                </a:solidFill>
                <a:latin typeface="Arial" pitchFamily="34" charset="0"/>
                <a:cs typeface="Arial" pitchFamily="34" charset="0"/>
              </a:rPr>
              <a:t>SO</a:t>
            </a:r>
            <a:r>
              <a:rPr lang="en-TT" sz="2400" baseline="-25000" dirty="0" smtClean="0">
                <a:solidFill>
                  <a:schemeClr val="tx1"/>
                </a:solidFill>
                <a:latin typeface="Arial" pitchFamily="34" charset="0"/>
                <a:cs typeface="Arial" pitchFamily="34" charset="0"/>
              </a:rPr>
              <a:t>4(</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rPr>
              <a:t>→ </a:t>
            </a:r>
            <a:r>
              <a:rPr lang="en-TT" sz="2400" dirty="0" smtClean="0">
                <a:solidFill>
                  <a:schemeClr val="tx1"/>
                </a:solidFill>
                <a:latin typeface="Arial" pitchFamily="34" charset="0"/>
                <a:cs typeface="Arial" pitchFamily="34" charset="0"/>
              </a:rPr>
              <a:t>MgSO</a:t>
            </a:r>
            <a:r>
              <a:rPr lang="en-TT" sz="2400" baseline="-25000" dirty="0" smtClean="0">
                <a:solidFill>
                  <a:schemeClr val="tx1"/>
                </a:solidFill>
                <a:latin typeface="Arial" pitchFamily="34" charset="0"/>
                <a:cs typeface="Arial" pitchFamily="34" charset="0"/>
              </a:rPr>
              <a:t>4(</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 H</a:t>
            </a:r>
            <a:r>
              <a:rPr lang="en-TT" sz="2400" baseline="-25000" dirty="0" smtClean="0">
                <a:solidFill>
                  <a:schemeClr val="tx1"/>
                </a:solidFill>
                <a:latin typeface="Arial" pitchFamily="34" charset="0"/>
                <a:cs typeface="Arial" pitchFamily="34" charset="0"/>
              </a:rPr>
              <a:t>2(g)</a:t>
            </a:r>
            <a:r>
              <a:rPr lang="en-TT" sz="2800" baseline="-25000" dirty="0" smtClean="0">
                <a:solidFill>
                  <a:schemeClr val="tx1"/>
                </a:solidFill>
                <a:latin typeface="Arial" pitchFamily="34" charset="0"/>
                <a:cs typeface="Arial" pitchFamily="34" charset="0"/>
              </a:rPr>
              <a:t> </a:t>
            </a:r>
          </a:p>
          <a:p>
            <a:pPr algn="l"/>
            <a:endParaRPr lang="en-TT" sz="2800" baseline="-25000" dirty="0" smtClean="0">
              <a:solidFill>
                <a:schemeClr val="tx1"/>
              </a:solidFill>
              <a:latin typeface="Arial" pitchFamily="34" charset="0"/>
              <a:cs typeface="Arial" pitchFamily="34" charset="0"/>
            </a:endParaRPr>
          </a:p>
          <a:p>
            <a:pPr algn="l"/>
            <a:r>
              <a:rPr lang="en-TT" sz="2800" u="sng" dirty="0" smtClean="0">
                <a:solidFill>
                  <a:srgbClr val="FF0000"/>
                </a:solidFill>
                <a:latin typeface="Arial" pitchFamily="34" charset="0"/>
                <a:cs typeface="Arial" pitchFamily="34" charset="0"/>
              </a:rPr>
              <a:t>Ionic equation:</a:t>
            </a:r>
          </a:p>
          <a:p>
            <a:pPr algn="l"/>
            <a:r>
              <a:rPr lang="en-TT" sz="2400" dirty="0" smtClean="0">
                <a:solidFill>
                  <a:schemeClr val="tx1"/>
                </a:solidFill>
                <a:latin typeface="Arial" pitchFamily="34" charset="0"/>
                <a:cs typeface="Arial" pitchFamily="34" charset="0"/>
              </a:rPr>
              <a:t>Mg</a:t>
            </a:r>
            <a:r>
              <a:rPr lang="en-TT" sz="2400" baseline="-25000" dirty="0" smtClean="0">
                <a:solidFill>
                  <a:schemeClr val="tx1"/>
                </a:solidFill>
                <a:latin typeface="Arial" pitchFamily="34" charset="0"/>
                <a:cs typeface="Arial" pitchFamily="34" charset="0"/>
              </a:rPr>
              <a:t>(s) </a:t>
            </a:r>
            <a:r>
              <a:rPr lang="en-TT" sz="2400" dirty="0" smtClean="0">
                <a:solidFill>
                  <a:schemeClr val="tx1"/>
                </a:solidFill>
                <a:latin typeface="Arial" pitchFamily="34" charset="0"/>
                <a:cs typeface="Arial" pitchFamily="34" charset="0"/>
              </a:rPr>
              <a:t>+ 2H</a:t>
            </a:r>
            <a:r>
              <a:rPr lang="en-TT" sz="2400" baseline="30000" dirty="0" smtClean="0">
                <a:solidFill>
                  <a:schemeClr val="tx1"/>
                </a:solidFill>
                <a:latin typeface="Arial" pitchFamily="34" charset="0"/>
                <a:cs typeface="Arial" pitchFamily="34" charset="0"/>
              </a:rPr>
              <a:t>+</a:t>
            </a:r>
            <a:r>
              <a:rPr lang="en-TT" sz="2400" baseline="-25000" dirty="0" smtClean="0">
                <a:solidFill>
                  <a:schemeClr val="tx1"/>
                </a:solidFill>
                <a:latin typeface="Arial" pitchFamily="34" charset="0"/>
                <a:cs typeface="Arial" pitchFamily="34" charset="0"/>
              </a:rPr>
              <a:t>(</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a:t>
            </a:r>
            <a:r>
              <a:rPr lang="en-TT" sz="2400" dirty="0" smtClean="0">
                <a:solidFill>
                  <a:schemeClr val="tx1"/>
                </a:solidFill>
                <a:latin typeface="Arial" pitchFamily="34" charset="0"/>
                <a:cs typeface="Arial" pitchFamily="34" charset="0"/>
              </a:rPr>
              <a:t> + SO</a:t>
            </a:r>
            <a:r>
              <a:rPr lang="en-TT" sz="2400" baseline="-25000" dirty="0" smtClean="0">
                <a:solidFill>
                  <a:schemeClr val="tx1"/>
                </a:solidFill>
                <a:latin typeface="Arial" pitchFamily="34" charset="0"/>
                <a:cs typeface="Arial" pitchFamily="34" charset="0"/>
              </a:rPr>
              <a:t>4</a:t>
            </a:r>
            <a:r>
              <a:rPr lang="en-TT" sz="2400" baseline="30000" dirty="0" smtClean="0">
                <a:solidFill>
                  <a:schemeClr val="tx1"/>
                </a:solidFill>
                <a:latin typeface="Arial" pitchFamily="34" charset="0"/>
                <a:cs typeface="Arial" pitchFamily="34" charset="0"/>
              </a:rPr>
              <a:t>2-</a:t>
            </a:r>
            <a:r>
              <a:rPr lang="en-TT" sz="2400" baseline="-25000" dirty="0" smtClean="0">
                <a:solidFill>
                  <a:schemeClr val="tx1"/>
                </a:solidFill>
                <a:latin typeface="Arial" pitchFamily="34" charset="0"/>
                <a:cs typeface="Arial" pitchFamily="34" charset="0"/>
              </a:rPr>
              <a:t>(</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a:t>
            </a:r>
            <a:r>
              <a:rPr lang="en-TT" sz="2400" dirty="0" smtClean="0">
                <a:solidFill>
                  <a:schemeClr val="tx1"/>
                </a:solidFill>
                <a:latin typeface="Arial" pitchFamily="34" charset="0"/>
                <a:cs typeface="Arial" pitchFamily="34" charset="0"/>
              </a:rPr>
              <a:t> </a:t>
            </a:r>
            <a:r>
              <a:rPr lang="en-TT" sz="2400" dirty="0" smtClean="0">
                <a:solidFill>
                  <a:schemeClr val="tx1"/>
                </a:solidFill>
              </a:rPr>
              <a:t>→ </a:t>
            </a:r>
            <a:r>
              <a:rPr lang="en-TT" sz="2400" dirty="0" smtClean="0">
                <a:solidFill>
                  <a:schemeClr val="tx1"/>
                </a:solidFill>
                <a:latin typeface="Arial" pitchFamily="34" charset="0"/>
                <a:cs typeface="Arial" pitchFamily="34" charset="0"/>
              </a:rPr>
              <a:t>Mg</a:t>
            </a:r>
            <a:r>
              <a:rPr lang="en-TT" sz="2400" baseline="30000" dirty="0" smtClean="0">
                <a:solidFill>
                  <a:schemeClr val="tx1"/>
                </a:solidFill>
                <a:latin typeface="Arial" pitchFamily="34" charset="0"/>
                <a:cs typeface="Arial" pitchFamily="34" charset="0"/>
              </a:rPr>
              <a:t>2+</a:t>
            </a:r>
            <a:r>
              <a:rPr lang="en-TT" sz="2400" baseline="-25000" dirty="0" smtClean="0">
                <a:solidFill>
                  <a:schemeClr val="tx1"/>
                </a:solidFill>
                <a:latin typeface="Arial" pitchFamily="34" charset="0"/>
                <a:cs typeface="Arial" pitchFamily="34" charset="0"/>
              </a:rPr>
              <a:t>(</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a:t>
            </a:r>
            <a:r>
              <a:rPr lang="en-TT" sz="2400" dirty="0" smtClean="0">
                <a:solidFill>
                  <a:schemeClr val="tx1"/>
                </a:solidFill>
                <a:latin typeface="Arial" pitchFamily="34" charset="0"/>
                <a:cs typeface="Arial" pitchFamily="34" charset="0"/>
              </a:rPr>
              <a:t> + SO</a:t>
            </a:r>
            <a:r>
              <a:rPr lang="en-TT" sz="2400" baseline="-25000" dirty="0" smtClean="0">
                <a:solidFill>
                  <a:schemeClr val="tx1"/>
                </a:solidFill>
                <a:latin typeface="Arial" pitchFamily="34" charset="0"/>
                <a:cs typeface="Arial" pitchFamily="34" charset="0"/>
              </a:rPr>
              <a:t>4</a:t>
            </a:r>
            <a:r>
              <a:rPr lang="en-TT" sz="2400" baseline="30000" dirty="0" smtClean="0">
                <a:solidFill>
                  <a:schemeClr val="tx1"/>
                </a:solidFill>
                <a:latin typeface="Arial" pitchFamily="34" charset="0"/>
                <a:cs typeface="Arial" pitchFamily="34" charset="0"/>
              </a:rPr>
              <a:t>2-</a:t>
            </a:r>
            <a:r>
              <a:rPr lang="en-TT" sz="2400" baseline="-25000" dirty="0" smtClean="0">
                <a:solidFill>
                  <a:schemeClr val="tx1"/>
                </a:solidFill>
                <a:latin typeface="Arial" pitchFamily="34" charset="0"/>
                <a:cs typeface="Arial" pitchFamily="34" charset="0"/>
              </a:rPr>
              <a:t>(</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a:t>
            </a:r>
            <a:r>
              <a:rPr lang="en-TT" sz="2400" dirty="0" smtClean="0">
                <a:solidFill>
                  <a:schemeClr val="tx1"/>
                </a:solidFill>
                <a:latin typeface="Arial" pitchFamily="34" charset="0"/>
                <a:cs typeface="Arial" pitchFamily="34" charset="0"/>
              </a:rPr>
              <a:t> + H</a:t>
            </a:r>
            <a:r>
              <a:rPr lang="en-TT" sz="2400" baseline="-25000" dirty="0" smtClean="0">
                <a:solidFill>
                  <a:schemeClr val="tx1"/>
                </a:solidFill>
                <a:latin typeface="Arial" pitchFamily="34" charset="0"/>
                <a:cs typeface="Arial" pitchFamily="34" charset="0"/>
              </a:rPr>
              <a:t>2(g)</a:t>
            </a:r>
          </a:p>
          <a:p>
            <a:pPr algn="l"/>
            <a:endParaRPr lang="en-TT" sz="2400" baseline="-25000" dirty="0">
              <a:solidFill>
                <a:schemeClr val="tx1"/>
              </a:solidFill>
              <a:latin typeface="Arial" pitchFamily="34" charset="0"/>
              <a:cs typeface="Arial" pitchFamily="34" charset="0"/>
            </a:endParaRPr>
          </a:p>
          <a:p>
            <a:pPr algn="l"/>
            <a:r>
              <a:rPr lang="en-TT" sz="2400" dirty="0" smtClean="0">
                <a:solidFill>
                  <a:srgbClr val="FF0000"/>
                </a:solidFill>
                <a:latin typeface="Arial" pitchFamily="34" charset="0"/>
                <a:cs typeface="Arial" pitchFamily="34" charset="0"/>
              </a:rPr>
              <a:t>The sulphate ion is a spectator ion. Leaving out the spectator ion gives: </a:t>
            </a:r>
          </a:p>
          <a:p>
            <a:pPr algn="l"/>
            <a:endParaRPr lang="en-TT" sz="2400" dirty="0" smtClean="0">
              <a:solidFill>
                <a:srgbClr val="FF0000"/>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Mg</a:t>
            </a:r>
            <a:r>
              <a:rPr lang="en-TT" sz="2400" baseline="-25000" dirty="0" smtClean="0">
                <a:solidFill>
                  <a:schemeClr val="tx1"/>
                </a:solidFill>
                <a:latin typeface="Arial" pitchFamily="34" charset="0"/>
                <a:cs typeface="Arial" pitchFamily="34" charset="0"/>
              </a:rPr>
              <a:t>(s</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+ 2H</a:t>
            </a:r>
            <a:r>
              <a:rPr lang="en-TT" sz="2400" baseline="30000" dirty="0">
                <a:solidFill>
                  <a:schemeClr val="tx1"/>
                </a:solidFill>
                <a:latin typeface="Arial" pitchFamily="34" charset="0"/>
                <a:cs typeface="Arial" pitchFamily="34" charset="0"/>
              </a:rPr>
              <a:t>+</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a:t>
            </a:r>
            <a:r>
              <a:rPr lang="en-TT" sz="2400" dirty="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 </a:t>
            </a:r>
            <a:r>
              <a:rPr lang="en-TT" sz="2400" dirty="0">
                <a:solidFill>
                  <a:schemeClr val="tx1"/>
                </a:solidFill>
              </a:rPr>
              <a:t>→ </a:t>
            </a:r>
            <a:r>
              <a:rPr lang="en-TT" sz="2400" dirty="0">
                <a:solidFill>
                  <a:schemeClr val="tx1"/>
                </a:solidFill>
                <a:latin typeface="Arial" pitchFamily="34" charset="0"/>
                <a:cs typeface="Arial" pitchFamily="34" charset="0"/>
              </a:rPr>
              <a:t>Mg</a:t>
            </a:r>
            <a:r>
              <a:rPr lang="en-TT" sz="2400" baseline="30000" dirty="0">
                <a:solidFill>
                  <a:schemeClr val="tx1"/>
                </a:solidFill>
                <a:latin typeface="Arial" pitchFamily="34" charset="0"/>
                <a:cs typeface="Arial" pitchFamily="34" charset="0"/>
              </a:rPr>
              <a:t>2+</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a:t>
            </a:r>
            <a:r>
              <a:rPr lang="en-TT" sz="2400" dirty="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H</a:t>
            </a:r>
            <a:r>
              <a:rPr lang="en-TT" sz="2400" baseline="-25000" dirty="0">
                <a:solidFill>
                  <a:schemeClr val="tx1"/>
                </a:solidFill>
                <a:latin typeface="Arial" pitchFamily="34" charset="0"/>
                <a:cs typeface="Arial" pitchFamily="34" charset="0"/>
              </a:rPr>
              <a:t>2(g</a:t>
            </a:r>
            <a:r>
              <a:rPr lang="en-TT" sz="2400" baseline="-25000" dirty="0" smtClean="0">
                <a:solidFill>
                  <a:schemeClr val="tx1"/>
                </a:solidFill>
                <a:latin typeface="Arial" pitchFamily="34" charset="0"/>
                <a:cs typeface="Arial" pitchFamily="34" charset="0"/>
              </a:rPr>
              <a:t>)</a:t>
            </a:r>
            <a:endParaRPr lang="en-TT" sz="2400" baseline="-25000"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138801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610600" cy="6248400"/>
          </a:xfrm>
        </p:spPr>
        <p:txBody>
          <a:bodyPr>
            <a:normAutofit lnSpcReduction="10000"/>
          </a:bodyPr>
          <a:lstStyle/>
          <a:p>
            <a:pPr algn="l"/>
            <a:r>
              <a:rPr lang="en-TT" dirty="0">
                <a:solidFill>
                  <a:srgbClr val="0070C0"/>
                </a:solidFill>
                <a:latin typeface="Arial" pitchFamily="34" charset="0"/>
                <a:cs typeface="Arial" pitchFamily="34" charset="0"/>
              </a:rPr>
              <a:t>2. Magnesium + dilute hydrochloric acid</a:t>
            </a:r>
          </a:p>
          <a:p>
            <a:pPr algn="l"/>
            <a:r>
              <a:rPr lang="en-TT" sz="2400" dirty="0" smtClean="0">
                <a:solidFill>
                  <a:schemeClr val="tx1"/>
                </a:solidFill>
                <a:latin typeface="Arial" pitchFamily="34" charset="0"/>
                <a:cs typeface="Arial" pitchFamily="34" charset="0"/>
              </a:rPr>
              <a:t>Mg</a:t>
            </a:r>
            <a:r>
              <a:rPr lang="en-TT" sz="2400" baseline="-25000" dirty="0" smtClean="0">
                <a:solidFill>
                  <a:schemeClr val="tx1"/>
                </a:solidFill>
                <a:latin typeface="Arial" pitchFamily="34" charset="0"/>
                <a:cs typeface="Arial" pitchFamily="34" charset="0"/>
              </a:rPr>
              <a:t>(s</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+ 2HCl</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 </a:t>
            </a:r>
            <a:r>
              <a:rPr lang="en-TT" sz="2400" dirty="0">
                <a:solidFill>
                  <a:schemeClr val="tx1"/>
                </a:solidFill>
              </a:rPr>
              <a:t>→ </a:t>
            </a:r>
            <a:r>
              <a:rPr lang="en-TT" sz="2400" dirty="0">
                <a:solidFill>
                  <a:schemeClr val="tx1"/>
                </a:solidFill>
                <a:latin typeface="Arial" pitchFamily="34" charset="0"/>
                <a:cs typeface="Arial" pitchFamily="34" charset="0"/>
              </a:rPr>
              <a:t>MgCl</a:t>
            </a:r>
            <a:r>
              <a:rPr lang="en-TT" sz="2400" baseline="-25000" dirty="0">
                <a:solidFill>
                  <a:schemeClr val="tx1"/>
                </a:solidFill>
                <a:latin typeface="Arial" pitchFamily="34" charset="0"/>
                <a:cs typeface="Arial" pitchFamily="34" charset="0"/>
              </a:rPr>
              <a:t>2(</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 H</a:t>
            </a:r>
            <a:r>
              <a:rPr lang="en-TT" sz="2400" baseline="-25000" dirty="0">
                <a:solidFill>
                  <a:schemeClr val="tx1"/>
                </a:solidFill>
                <a:latin typeface="Arial" pitchFamily="34" charset="0"/>
                <a:cs typeface="Arial" pitchFamily="34" charset="0"/>
              </a:rPr>
              <a:t>2(g</a:t>
            </a:r>
            <a:r>
              <a:rPr lang="en-TT" sz="2400" baseline="-25000" dirty="0" smtClean="0">
                <a:solidFill>
                  <a:schemeClr val="tx1"/>
                </a:solidFill>
                <a:latin typeface="Arial" pitchFamily="34" charset="0"/>
                <a:cs typeface="Arial" pitchFamily="34" charset="0"/>
              </a:rPr>
              <a:t>)</a:t>
            </a:r>
            <a:endParaRPr lang="en-TT" sz="2400" baseline="-25000" dirty="0">
              <a:solidFill>
                <a:schemeClr val="tx1"/>
              </a:solidFill>
              <a:latin typeface="Arial" pitchFamily="34" charset="0"/>
              <a:cs typeface="Arial" pitchFamily="34" charset="0"/>
            </a:endParaRPr>
          </a:p>
          <a:p>
            <a:pPr algn="l"/>
            <a:endParaRPr lang="en-TT" sz="2800" u="sng" dirty="0" smtClean="0">
              <a:solidFill>
                <a:srgbClr val="FF0000"/>
              </a:solidFill>
              <a:latin typeface="Arial" pitchFamily="34" charset="0"/>
              <a:cs typeface="Arial" pitchFamily="34" charset="0"/>
            </a:endParaRPr>
          </a:p>
          <a:p>
            <a:pPr algn="l"/>
            <a:r>
              <a:rPr lang="en-TT" sz="2800" u="sng" dirty="0" smtClean="0">
                <a:solidFill>
                  <a:srgbClr val="FF0000"/>
                </a:solidFill>
                <a:latin typeface="Arial" pitchFamily="34" charset="0"/>
                <a:cs typeface="Arial" pitchFamily="34" charset="0"/>
              </a:rPr>
              <a:t>Ionic </a:t>
            </a:r>
            <a:r>
              <a:rPr lang="en-TT" sz="2800" u="sng" dirty="0">
                <a:solidFill>
                  <a:srgbClr val="FF0000"/>
                </a:solidFill>
                <a:latin typeface="Arial" pitchFamily="34" charset="0"/>
                <a:cs typeface="Arial" pitchFamily="34" charset="0"/>
              </a:rPr>
              <a:t>equation:</a:t>
            </a:r>
          </a:p>
          <a:p>
            <a:pPr algn="l"/>
            <a:r>
              <a:rPr lang="en-TT" sz="2400" dirty="0" smtClean="0">
                <a:solidFill>
                  <a:schemeClr val="tx1"/>
                </a:solidFill>
                <a:latin typeface="Arial" pitchFamily="34" charset="0"/>
                <a:cs typeface="Arial" pitchFamily="34" charset="0"/>
              </a:rPr>
              <a:t>Mg</a:t>
            </a:r>
            <a:r>
              <a:rPr lang="en-TT" sz="2400" baseline="-25000" dirty="0" smtClean="0">
                <a:solidFill>
                  <a:schemeClr val="tx1"/>
                </a:solidFill>
                <a:latin typeface="Arial" pitchFamily="34" charset="0"/>
                <a:cs typeface="Arial" pitchFamily="34" charset="0"/>
              </a:rPr>
              <a:t>(s</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+ 2H</a:t>
            </a:r>
            <a:r>
              <a:rPr lang="en-TT" sz="2400" baseline="30000" dirty="0">
                <a:solidFill>
                  <a:schemeClr val="tx1"/>
                </a:solidFill>
                <a:latin typeface="Arial" pitchFamily="34" charset="0"/>
                <a:cs typeface="Arial" pitchFamily="34" charset="0"/>
              </a:rPr>
              <a:t>+</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a:t>
            </a:r>
            <a:r>
              <a:rPr lang="en-TT" sz="2400" dirty="0">
                <a:solidFill>
                  <a:schemeClr val="tx1"/>
                </a:solidFill>
                <a:latin typeface="Arial" pitchFamily="34" charset="0"/>
                <a:cs typeface="Arial" pitchFamily="34" charset="0"/>
              </a:rPr>
              <a:t> + </a:t>
            </a:r>
            <a:r>
              <a:rPr lang="en-TT" sz="2400" dirty="0" smtClean="0">
                <a:solidFill>
                  <a:schemeClr val="tx1"/>
                </a:solidFill>
                <a:latin typeface="Arial" pitchFamily="34" charset="0"/>
                <a:cs typeface="Arial" pitchFamily="34" charset="0"/>
              </a:rPr>
              <a:t>2Cl</a:t>
            </a:r>
            <a:r>
              <a:rPr lang="en-TT" sz="2400" baseline="30000" dirty="0" smtClean="0">
                <a:solidFill>
                  <a:schemeClr val="tx1"/>
                </a:solidFill>
                <a:latin typeface="Arial" pitchFamily="34" charset="0"/>
                <a:cs typeface="Arial" pitchFamily="34" charset="0"/>
              </a:rPr>
              <a:t>-</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a:t>
            </a:r>
            <a:r>
              <a:rPr lang="en-TT" sz="2400" dirty="0">
                <a:solidFill>
                  <a:schemeClr val="tx1"/>
                </a:solidFill>
                <a:latin typeface="Arial" pitchFamily="34" charset="0"/>
                <a:cs typeface="Arial" pitchFamily="34" charset="0"/>
              </a:rPr>
              <a:t> </a:t>
            </a:r>
            <a:r>
              <a:rPr lang="en-TT" sz="2400" dirty="0">
                <a:solidFill>
                  <a:schemeClr val="tx1"/>
                </a:solidFill>
              </a:rPr>
              <a:t>→ </a:t>
            </a:r>
            <a:r>
              <a:rPr lang="en-TT" sz="2400" dirty="0">
                <a:solidFill>
                  <a:schemeClr val="tx1"/>
                </a:solidFill>
                <a:latin typeface="Arial" pitchFamily="34" charset="0"/>
                <a:cs typeface="Arial" pitchFamily="34" charset="0"/>
              </a:rPr>
              <a:t>Mg</a:t>
            </a:r>
            <a:r>
              <a:rPr lang="en-TT" sz="2400" baseline="30000" dirty="0">
                <a:solidFill>
                  <a:schemeClr val="tx1"/>
                </a:solidFill>
                <a:latin typeface="Arial" pitchFamily="34" charset="0"/>
                <a:cs typeface="Arial" pitchFamily="34" charset="0"/>
              </a:rPr>
              <a:t>2+</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a:t>
            </a:r>
            <a:r>
              <a:rPr lang="en-TT" sz="2400" dirty="0">
                <a:solidFill>
                  <a:schemeClr val="tx1"/>
                </a:solidFill>
                <a:latin typeface="Arial" pitchFamily="34" charset="0"/>
                <a:cs typeface="Arial" pitchFamily="34" charset="0"/>
              </a:rPr>
              <a:t> + </a:t>
            </a:r>
            <a:r>
              <a:rPr lang="en-TT" sz="2400" dirty="0" smtClean="0">
                <a:solidFill>
                  <a:schemeClr val="tx1"/>
                </a:solidFill>
                <a:latin typeface="Arial" pitchFamily="34" charset="0"/>
                <a:cs typeface="Arial" pitchFamily="34" charset="0"/>
              </a:rPr>
              <a:t>2Cl</a:t>
            </a:r>
            <a:r>
              <a:rPr lang="en-TT" sz="2400" baseline="30000" dirty="0" smtClean="0">
                <a:solidFill>
                  <a:schemeClr val="tx1"/>
                </a:solidFill>
                <a:latin typeface="Arial" pitchFamily="34" charset="0"/>
                <a:cs typeface="Arial" pitchFamily="34" charset="0"/>
              </a:rPr>
              <a:t>-</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a:t>
            </a:r>
            <a:r>
              <a:rPr lang="en-TT" sz="2400" dirty="0">
                <a:solidFill>
                  <a:schemeClr val="tx1"/>
                </a:solidFill>
                <a:latin typeface="Arial" pitchFamily="34" charset="0"/>
                <a:cs typeface="Arial" pitchFamily="34" charset="0"/>
              </a:rPr>
              <a:t> + H</a:t>
            </a:r>
            <a:r>
              <a:rPr lang="en-TT" sz="2400" baseline="-25000" dirty="0">
                <a:solidFill>
                  <a:schemeClr val="tx1"/>
                </a:solidFill>
                <a:latin typeface="Arial" pitchFamily="34" charset="0"/>
                <a:cs typeface="Arial" pitchFamily="34" charset="0"/>
              </a:rPr>
              <a:t>2(g)</a:t>
            </a:r>
          </a:p>
          <a:p>
            <a:pPr algn="l"/>
            <a:endParaRPr lang="en-TT" sz="2400" baseline="-25000" dirty="0">
              <a:solidFill>
                <a:schemeClr val="tx1"/>
              </a:solidFill>
              <a:latin typeface="Arial" pitchFamily="34" charset="0"/>
              <a:cs typeface="Arial" pitchFamily="34" charset="0"/>
            </a:endParaRPr>
          </a:p>
          <a:p>
            <a:pPr algn="l"/>
            <a:r>
              <a:rPr lang="en-TT" sz="2800" dirty="0">
                <a:solidFill>
                  <a:srgbClr val="FF0000"/>
                </a:solidFill>
                <a:latin typeface="Arial" pitchFamily="34" charset="0"/>
                <a:cs typeface="Arial" pitchFamily="34" charset="0"/>
              </a:rPr>
              <a:t>The </a:t>
            </a:r>
            <a:r>
              <a:rPr lang="en-TT" sz="2800" dirty="0" smtClean="0">
                <a:solidFill>
                  <a:srgbClr val="FF0000"/>
                </a:solidFill>
                <a:latin typeface="Arial" pitchFamily="34" charset="0"/>
                <a:cs typeface="Arial" pitchFamily="34" charset="0"/>
              </a:rPr>
              <a:t>chloride </a:t>
            </a:r>
            <a:r>
              <a:rPr lang="en-TT" sz="2800" dirty="0">
                <a:solidFill>
                  <a:srgbClr val="FF0000"/>
                </a:solidFill>
                <a:latin typeface="Arial" pitchFamily="34" charset="0"/>
                <a:cs typeface="Arial" pitchFamily="34" charset="0"/>
              </a:rPr>
              <a:t>ion is a spectator ion. Leaving out the spectator ion gives: </a:t>
            </a:r>
          </a:p>
          <a:p>
            <a:pPr algn="l"/>
            <a:endParaRPr lang="en-TT" sz="2800" dirty="0">
              <a:solidFill>
                <a:srgbClr val="FF0000"/>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Mg</a:t>
            </a:r>
            <a:r>
              <a:rPr lang="en-TT" sz="2400" baseline="-25000" dirty="0" smtClean="0">
                <a:solidFill>
                  <a:schemeClr val="tx1"/>
                </a:solidFill>
                <a:latin typeface="Arial" pitchFamily="34" charset="0"/>
                <a:cs typeface="Arial" pitchFamily="34" charset="0"/>
              </a:rPr>
              <a:t>(s</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+ 2H</a:t>
            </a:r>
            <a:r>
              <a:rPr lang="en-TT" sz="2400" baseline="30000" dirty="0">
                <a:solidFill>
                  <a:schemeClr val="tx1"/>
                </a:solidFill>
                <a:latin typeface="Arial" pitchFamily="34" charset="0"/>
                <a:cs typeface="Arial" pitchFamily="34" charset="0"/>
              </a:rPr>
              <a:t>+</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a:t>
            </a:r>
            <a:r>
              <a:rPr lang="en-TT" sz="2400" dirty="0">
                <a:solidFill>
                  <a:schemeClr val="tx1"/>
                </a:solidFill>
                <a:latin typeface="Arial" pitchFamily="34" charset="0"/>
                <a:cs typeface="Arial" pitchFamily="34" charset="0"/>
              </a:rPr>
              <a:t>  </a:t>
            </a:r>
            <a:r>
              <a:rPr lang="en-TT" sz="2400" dirty="0">
                <a:solidFill>
                  <a:schemeClr val="tx1"/>
                </a:solidFill>
              </a:rPr>
              <a:t>→ </a:t>
            </a:r>
            <a:r>
              <a:rPr lang="en-TT" sz="2400" dirty="0">
                <a:solidFill>
                  <a:schemeClr val="tx1"/>
                </a:solidFill>
                <a:latin typeface="Arial" pitchFamily="34" charset="0"/>
                <a:cs typeface="Arial" pitchFamily="34" charset="0"/>
              </a:rPr>
              <a:t>Mg</a:t>
            </a:r>
            <a:r>
              <a:rPr lang="en-TT" sz="2400" baseline="30000" dirty="0">
                <a:solidFill>
                  <a:schemeClr val="tx1"/>
                </a:solidFill>
                <a:latin typeface="Arial" pitchFamily="34" charset="0"/>
                <a:cs typeface="Arial" pitchFamily="34" charset="0"/>
              </a:rPr>
              <a:t>2+</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a:t>
            </a:r>
            <a:r>
              <a:rPr lang="en-TT" sz="2400" dirty="0">
                <a:solidFill>
                  <a:schemeClr val="tx1"/>
                </a:solidFill>
                <a:latin typeface="Arial" pitchFamily="34" charset="0"/>
                <a:cs typeface="Arial" pitchFamily="34" charset="0"/>
              </a:rPr>
              <a:t> + H</a:t>
            </a:r>
            <a:r>
              <a:rPr lang="en-TT" sz="2400" baseline="-25000" dirty="0">
                <a:solidFill>
                  <a:schemeClr val="tx1"/>
                </a:solidFill>
                <a:latin typeface="Arial" pitchFamily="34" charset="0"/>
                <a:cs typeface="Arial" pitchFamily="34" charset="0"/>
              </a:rPr>
              <a:t>2(g</a:t>
            </a:r>
            <a:r>
              <a:rPr lang="en-TT" sz="2400" baseline="-25000" dirty="0" smtClean="0">
                <a:solidFill>
                  <a:schemeClr val="tx1"/>
                </a:solidFill>
                <a:latin typeface="Arial" pitchFamily="34" charset="0"/>
                <a:cs typeface="Arial" pitchFamily="34" charset="0"/>
              </a:rPr>
              <a:t>)</a:t>
            </a:r>
          </a:p>
          <a:p>
            <a:pPr algn="l"/>
            <a:endParaRPr lang="en-TT" sz="2400" baseline="-25000" dirty="0">
              <a:solidFill>
                <a:schemeClr val="tx1"/>
              </a:solidFill>
              <a:latin typeface="Arial" pitchFamily="34" charset="0"/>
              <a:cs typeface="Arial" pitchFamily="34" charset="0"/>
            </a:endParaRPr>
          </a:p>
          <a:p>
            <a:pPr algn="l"/>
            <a:r>
              <a:rPr lang="en-TT" sz="2400" dirty="0" smtClean="0">
                <a:solidFill>
                  <a:srgbClr val="FF0000"/>
                </a:solidFill>
                <a:latin typeface="Arial" pitchFamily="34" charset="0"/>
                <a:cs typeface="Arial" pitchFamily="34" charset="0"/>
              </a:rPr>
              <a:t>The simplified ionic equations look the same because the are the same! Magnesium will react with any simple dilute acid in the same way. The sulphate and chloride ions are called  </a:t>
            </a:r>
            <a:r>
              <a:rPr lang="en-TT" sz="2400" u="sng" dirty="0" smtClean="0">
                <a:solidFill>
                  <a:srgbClr val="FF0000"/>
                </a:solidFill>
                <a:latin typeface="Arial" pitchFamily="34" charset="0"/>
                <a:cs typeface="Arial" pitchFamily="34" charset="0"/>
              </a:rPr>
              <a:t>spectator ions </a:t>
            </a:r>
            <a:r>
              <a:rPr lang="en-TT" sz="2400" dirty="0" smtClean="0">
                <a:solidFill>
                  <a:srgbClr val="FF0000"/>
                </a:solidFill>
                <a:latin typeface="Arial" pitchFamily="34" charset="0"/>
                <a:cs typeface="Arial" pitchFamily="34" charset="0"/>
              </a:rPr>
              <a:t>as they are unchanged during the reaction.</a:t>
            </a:r>
          </a:p>
          <a:p>
            <a:pPr algn="l"/>
            <a:endParaRPr lang="en-TT" dirty="0">
              <a:solidFill>
                <a:schemeClr val="tx1"/>
              </a:solidFill>
              <a:latin typeface="Arial" pitchFamily="34" charset="0"/>
              <a:cs typeface="Arial" pitchFamily="34" charset="0"/>
            </a:endParaRPr>
          </a:p>
          <a:p>
            <a:endParaRPr lang="en-TT" dirty="0"/>
          </a:p>
        </p:txBody>
      </p:sp>
    </p:spTree>
    <p:extLst>
      <p:ext uri="{BB962C8B-B14F-4D97-AF65-F5344CB8AC3E}">
        <p14:creationId xmlns="" xmlns:p14="http://schemas.microsoft.com/office/powerpoint/2010/main" val="223648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barn(inVertical)">
                                      <p:cBhvr>
                                        <p:cTn id="2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222375"/>
          </a:xfrm>
        </p:spPr>
        <p:txBody>
          <a:bodyPr/>
          <a:lstStyle/>
          <a:p>
            <a:r>
              <a:rPr lang="en-TT" b="1" dirty="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Reaction </a:t>
            </a:r>
            <a:r>
              <a:rPr lang="en-TT" b="1" dirty="0" smtClean="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of zinc with </a:t>
            </a:r>
            <a:r>
              <a:rPr lang="en-TT" b="1" dirty="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acids</a:t>
            </a:r>
            <a:endParaRPr lang="en-TT" dirty="0"/>
          </a:p>
        </p:txBody>
      </p:sp>
      <p:sp>
        <p:nvSpPr>
          <p:cNvPr id="3" name="Subtitle 2"/>
          <p:cNvSpPr>
            <a:spLocks noGrp="1"/>
          </p:cNvSpPr>
          <p:nvPr>
            <p:ph type="subTitle" idx="1"/>
          </p:nvPr>
        </p:nvSpPr>
        <p:spPr>
          <a:xfrm>
            <a:off x="304800" y="1371600"/>
            <a:ext cx="8534400" cy="5257800"/>
          </a:xfrm>
        </p:spPr>
        <p:txBody>
          <a:bodyPr>
            <a:normAutofit fontScale="92500"/>
          </a:bodyPr>
          <a:lstStyle/>
          <a:p>
            <a:pPr algn="l"/>
            <a:r>
              <a:rPr lang="en-TT" dirty="0" smtClean="0">
                <a:solidFill>
                  <a:srgbClr val="0070C0"/>
                </a:solidFill>
              </a:rPr>
              <a:t>The full equations for the reaction of zinc with sulphuric acid and hydrochloric acid are:</a:t>
            </a:r>
          </a:p>
          <a:p>
            <a:pPr algn="l"/>
            <a:endParaRPr lang="en-TT" dirty="0" smtClean="0">
              <a:solidFill>
                <a:srgbClr val="0070C0"/>
              </a:solidFill>
            </a:endParaRPr>
          </a:p>
          <a:p>
            <a:pPr algn="l"/>
            <a:r>
              <a:rPr lang="en-TT" sz="2400" dirty="0" smtClean="0">
                <a:solidFill>
                  <a:schemeClr val="tx1"/>
                </a:solidFill>
                <a:latin typeface="Arial" pitchFamily="34" charset="0"/>
                <a:cs typeface="Arial" pitchFamily="34" charset="0"/>
              </a:rPr>
              <a:t>Zn</a:t>
            </a:r>
            <a:r>
              <a:rPr lang="en-TT" sz="2400" baseline="-25000" dirty="0" smtClean="0">
                <a:solidFill>
                  <a:schemeClr val="tx1"/>
                </a:solidFill>
                <a:latin typeface="Arial" pitchFamily="34" charset="0"/>
                <a:cs typeface="Arial" pitchFamily="34" charset="0"/>
              </a:rPr>
              <a:t>(s</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 H</a:t>
            </a:r>
            <a:r>
              <a:rPr lang="en-TT" sz="2400" baseline="-25000" dirty="0">
                <a:solidFill>
                  <a:schemeClr val="tx1"/>
                </a:solidFill>
                <a:latin typeface="Arial" pitchFamily="34" charset="0"/>
                <a:cs typeface="Arial" pitchFamily="34" charset="0"/>
              </a:rPr>
              <a:t>2</a:t>
            </a:r>
            <a:r>
              <a:rPr lang="en-TT" sz="2400" dirty="0">
                <a:solidFill>
                  <a:schemeClr val="tx1"/>
                </a:solidFill>
                <a:latin typeface="Arial" pitchFamily="34" charset="0"/>
                <a:cs typeface="Arial" pitchFamily="34" charset="0"/>
              </a:rPr>
              <a:t>SO</a:t>
            </a:r>
            <a:r>
              <a:rPr lang="en-TT" sz="2400" baseline="-25000" dirty="0">
                <a:solidFill>
                  <a:schemeClr val="tx1"/>
                </a:solidFill>
                <a:latin typeface="Arial" pitchFamily="34" charset="0"/>
                <a:cs typeface="Arial" pitchFamily="34" charset="0"/>
              </a:rPr>
              <a:t>4(</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 </a:t>
            </a:r>
            <a:r>
              <a:rPr lang="en-TT" sz="2400" dirty="0">
                <a:solidFill>
                  <a:schemeClr val="tx1"/>
                </a:solidFill>
              </a:rPr>
              <a:t>→ </a:t>
            </a:r>
            <a:r>
              <a:rPr lang="en-TT" sz="2400" dirty="0" smtClean="0">
                <a:solidFill>
                  <a:schemeClr val="tx1"/>
                </a:solidFill>
                <a:latin typeface="Arial" pitchFamily="34" charset="0"/>
                <a:cs typeface="Arial" pitchFamily="34" charset="0"/>
              </a:rPr>
              <a:t>ZnSO</a:t>
            </a:r>
            <a:r>
              <a:rPr lang="en-TT" sz="2400" baseline="-25000" dirty="0" smtClean="0">
                <a:solidFill>
                  <a:schemeClr val="tx1"/>
                </a:solidFill>
                <a:latin typeface="Arial" pitchFamily="34" charset="0"/>
                <a:cs typeface="Arial" pitchFamily="34" charset="0"/>
              </a:rPr>
              <a:t>4(</a:t>
            </a:r>
            <a:r>
              <a:rPr lang="en-TT" sz="2400" baseline="-25000" dirty="0" err="1" smtClean="0">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 H</a:t>
            </a:r>
            <a:r>
              <a:rPr lang="en-TT" sz="2400" baseline="-25000" dirty="0">
                <a:solidFill>
                  <a:schemeClr val="tx1"/>
                </a:solidFill>
                <a:latin typeface="Arial" pitchFamily="34" charset="0"/>
                <a:cs typeface="Arial" pitchFamily="34" charset="0"/>
              </a:rPr>
              <a:t>2(g) </a:t>
            </a:r>
          </a:p>
          <a:p>
            <a:pPr algn="l"/>
            <a:r>
              <a:rPr lang="en-TT" sz="2400" dirty="0" smtClean="0">
                <a:solidFill>
                  <a:schemeClr val="tx1"/>
                </a:solidFill>
                <a:latin typeface="Arial" pitchFamily="34" charset="0"/>
                <a:cs typeface="Arial" pitchFamily="34" charset="0"/>
              </a:rPr>
              <a:t>Zn</a:t>
            </a:r>
            <a:r>
              <a:rPr lang="en-TT" sz="2400" baseline="-25000" dirty="0" smtClean="0">
                <a:solidFill>
                  <a:schemeClr val="tx1"/>
                </a:solidFill>
                <a:latin typeface="Arial" pitchFamily="34" charset="0"/>
                <a:cs typeface="Arial" pitchFamily="34" charset="0"/>
              </a:rPr>
              <a:t>(s</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+ 2HCl</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 </a:t>
            </a:r>
            <a:r>
              <a:rPr lang="en-TT" sz="2400" dirty="0">
                <a:solidFill>
                  <a:schemeClr val="tx1"/>
                </a:solidFill>
              </a:rPr>
              <a:t>→ </a:t>
            </a:r>
            <a:r>
              <a:rPr lang="en-TT" sz="2400" dirty="0" smtClean="0">
                <a:solidFill>
                  <a:schemeClr val="tx1"/>
                </a:solidFill>
                <a:latin typeface="Arial" pitchFamily="34" charset="0"/>
                <a:cs typeface="Arial" pitchFamily="34" charset="0"/>
              </a:rPr>
              <a:t>ZnCl</a:t>
            </a:r>
            <a:r>
              <a:rPr lang="en-TT" sz="2400" baseline="-25000" dirty="0" smtClean="0">
                <a:solidFill>
                  <a:schemeClr val="tx1"/>
                </a:solidFill>
                <a:latin typeface="Arial" pitchFamily="34" charset="0"/>
                <a:cs typeface="Arial" pitchFamily="34" charset="0"/>
              </a:rPr>
              <a:t>2(</a:t>
            </a:r>
            <a:r>
              <a:rPr lang="en-TT" sz="2400" baseline="-25000" dirty="0" err="1" smtClean="0">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 H</a:t>
            </a:r>
            <a:r>
              <a:rPr lang="en-TT" sz="2400" baseline="-25000" dirty="0">
                <a:solidFill>
                  <a:schemeClr val="tx1"/>
                </a:solidFill>
                <a:latin typeface="Arial" pitchFamily="34" charset="0"/>
                <a:cs typeface="Arial" pitchFamily="34" charset="0"/>
              </a:rPr>
              <a:t>2(g</a:t>
            </a:r>
            <a:r>
              <a:rPr lang="en-TT" sz="2400" baseline="-25000" dirty="0" smtClean="0">
                <a:solidFill>
                  <a:schemeClr val="tx1"/>
                </a:solidFill>
                <a:latin typeface="Arial" pitchFamily="34" charset="0"/>
                <a:cs typeface="Arial" pitchFamily="34" charset="0"/>
              </a:rPr>
              <a:t>)</a:t>
            </a:r>
          </a:p>
          <a:p>
            <a:pPr algn="l"/>
            <a:endParaRPr lang="en-TT" sz="2400" baseline="-25000" dirty="0">
              <a:solidFill>
                <a:schemeClr val="tx1"/>
              </a:solidFill>
              <a:latin typeface="Arial" pitchFamily="34" charset="0"/>
              <a:cs typeface="Arial" pitchFamily="34" charset="0"/>
            </a:endParaRPr>
          </a:p>
          <a:p>
            <a:pPr algn="l"/>
            <a:r>
              <a:rPr lang="en-TT" sz="2800" dirty="0">
                <a:solidFill>
                  <a:srgbClr val="FF0000"/>
                </a:solidFill>
                <a:latin typeface="Arial" pitchFamily="34" charset="0"/>
                <a:cs typeface="Arial" pitchFamily="34" charset="0"/>
              </a:rPr>
              <a:t>The sulphate </a:t>
            </a:r>
            <a:r>
              <a:rPr lang="en-TT" sz="2800" dirty="0" smtClean="0">
                <a:solidFill>
                  <a:srgbClr val="FF0000"/>
                </a:solidFill>
                <a:latin typeface="Arial" pitchFamily="34" charset="0"/>
                <a:cs typeface="Arial" pitchFamily="34" charset="0"/>
              </a:rPr>
              <a:t>and chloride ions are </a:t>
            </a:r>
            <a:r>
              <a:rPr lang="en-TT" sz="2800" u="sng" dirty="0">
                <a:solidFill>
                  <a:srgbClr val="FF0000"/>
                </a:solidFill>
                <a:latin typeface="Arial" pitchFamily="34" charset="0"/>
                <a:cs typeface="Arial" pitchFamily="34" charset="0"/>
              </a:rPr>
              <a:t>spectator</a:t>
            </a:r>
            <a:r>
              <a:rPr lang="en-TT" sz="2800" dirty="0">
                <a:solidFill>
                  <a:srgbClr val="FF0000"/>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ions. </a:t>
            </a:r>
            <a:r>
              <a:rPr lang="en-TT" sz="2800" dirty="0">
                <a:solidFill>
                  <a:srgbClr val="FF0000"/>
                </a:solidFill>
                <a:latin typeface="Arial" pitchFamily="34" charset="0"/>
                <a:cs typeface="Arial" pitchFamily="34" charset="0"/>
              </a:rPr>
              <a:t>Leaving out the </a:t>
            </a:r>
            <a:r>
              <a:rPr lang="en-TT" sz="2800" u="sng" dirty="0">
                <a:solidFill>
                  <a:srgbClr val="FF0000"/>
                </a:solidFill>
                <a:latin typeface="Arial" pitchFamily="34" charset="0"/>
                <a:cs typeface="Arial" pitchFamily="34" charset="0"/>
              </a:rPr>
              <a:t>spectator</a:t>
            </a:r>
            <a:r>
              <a:rPr lang="en-TT" sz="2800" dirty="0">
                <a:solidFill>
                  <a:srgbClr val="FF0000"/>
                </a:solidFill>
                <a:latin typeface="Arial" pitchFamily="34" charset="0"/>
                <a:cs typeface="Arial" pitchFamily="34" charset="0"/>
              </a:rPr>
              <a:t> ion gives: </a:t>
            </a:r>
          </a:p>
          <a:p>
            <a:pPr algn="l"/>
            <a:r>
              <a:rPr lang="en-TT" sz="2400" dirty="0" smtClean="0">
                <a:solidFill>
                  <a:schemeClr val="tx1"/>
                </a:solidFill>
                <a:latin typeface="Arial" pitchFamily="34" charset="0"/>
                <a:cs typeface="Arial" pitchFamily="34" charset="0"/>
              </a:rPr>
              <a:t>Zn</a:t>
            </a:r>
            <a:r>
              <a:rPr lang="en-TT" sz="2400" baseline="-25000" dirty="0" smtClean="0">
                <a:solidFill>
                  <a:schemeClr val="tx1"/>
                </a:solidFill>
                <a:latin typeface="Arial" pitchFamily="34" charset="0"/>
                <a:cs typeface="Arial" pitchFamily="34" charset="0"/>
              </a:rPr>
              <a:t>(s</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+ 2H</a:t>
            </a:r>
            <a:r>
              <a:rPr lang="en-TT" sz="2400" baseline="30000" dirty="0">
                <a:solidFill>
                  <a:schemeClr val="tx1"/>
                </a:solidFill>
                <a:latin typeface="Arial" pitchFamily="34" charset="0"/>
                <a:cs typeface="Arial" pitchFamily="34" charset="0"/>
              </a:rPr>
              <a:t>+</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a:t>
            </a:r>
            <a:r>
              <a:rPr lang="en-TT" sz="2400" dirty="0">
                <a:solidFill>
                  <a:schemeClr val="tx1"/>
                </a:solidFill>
                <a:latin typeface="Arial" pitchFamily="34" charset="0"/>
                <a:cs typeface="Arial" pitchFamily="34" charset="0"/>
              </a:rPr>
              <a:t>  </a:t>
            </a:r>
            <a:r>
              <a:rPr lang="en-TT" sz="2400" dirty="0">
                <a:solidFill>
                  <a:schemeClr val="tx1"/>
                </a:solidFill>
              </a:rPr>
              <a:t>→ </a:t>
            </a:r>
            <a:r>
              <a:rPr lang="en-TT" sz="2400" dirty="0" smtClean="0">
                <a:solidFill>
                  <a:schemeClr val="tx1"/>
                </a:solidFill>
                <a:latin typeface="Arial" pitchFamily="34" charset="0"/>
                <a:cs typeface="Arial" pitchFamily="34" charset="0"/>
              </a:rPr>
              <a:t>Zn</a:t>
            </a:r>
            <a:r>
              <a:rPr lang="en-TT" sz="2400" baseline="30000" dirty="0" smtClean="0">
                <a:solidFill>
                  <a:schemeClr val="tx1"/>
                </a:solidFill>
                <a:latin typeface="Arial" pitchFamily="34" charset="0"/>
                <a:cs typeface="Arial" pitchFamily="34" charset="0"/>
              </a:rPr>
              <a:t>2</a:t>
            </a:r>
            <a:r>
              <a:rPr lang="en-TT" sz="2400" baseline="30000" dirty="0">
                <a:solidFill>
                  <a:schemeClr val="tx1"/>
                </a:solidFill>
                <a:latin typeface="Arial" pitchFamily="34" charset="0"/>
                <a:cs typeface="Arial" pitchFamily="34" charset="0"/>
              </a:rPr>
              <a:t>+</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a:t>
            </a:r>
            <a:r>
              <a:rPr lang="en-TT" sz="2400" dirty="0">
                <a:solidFill>
                  <a:schemeClr val="tx1"/>
                </a:solidFill>
                <a:latin typeface="Arial" pitchFamily="34" charset="0"/>
                <a:cs typeface="Arial" pitchFamily="34" charset="0"/>
              </a:rPr>
              <a:t> + H</a:t>
            </a:r>
            <a:r>
              <a:rPr lang="en-TT" sz="2400" baseline="-25000" dirty="0">
                <a:solidFill>
                  <a:schemeClr val="tx1"/>
                </a:solidFill>
                <a:latin typeface="Arial" pitchFamily="34" charset="0"/>
                <a:cs typeface="Arial" pitchFamily="34" charset="0"/>
              </a:rPr>
              <a:t>2(g)</a:t>
            </a:r>
          </a:p>
          <a:p>
            <a:pPr algn="l"/>
            <a:endParaRPr lang="en-TT" sz="2400" dirty="0">
              <a:solidFill>
                <a:srgbClr val="FF0000"/>
              </a:solidFill>
              <a:latin typeface="Arial" pitchFamily="34" charset="0"/>
              <a:cs typeface="Arial" pitchFamily="34" charset="0"/>
            </a:endParaRPr>
          </a:p>
          <a:p>
            <a:pPr algn="l"/>
            <a:r>
              <a:rPr lang="en-TT" sz="2800" dirty="0" smtClean="0">
                <a:solidFill>
                  <a:srgbClr val="FF0000"/>
                </a:solidFill>
                <a:latin typeface="Arial" pitchFamily="34" charset="0"/>
                <a:cs typeface="Arial" pitchFamily="34" charset="0"/>
              </a:rPr>
              <a:t>Again, the ionic equation is the same for both reactions since the sulphate and chloride ions are </a:t>
            </a:r>
            <a:r>
              <a:rPr lang="en-TT" sz="2800" u="sng" dirty="0" smtClean="0">
                <a:solidFill>
                  <a:srgbClr val="FF0000"/>
                </a:solidFill>
                <a:latin typeface="Arial" pitchFamily="34" charset="0"/>
                <a:cs typeface="Arial" pitchFamily="34" charset="0"/>
              </a:rPr>
              <a:t>spectator</a:t>
            </a:r>
            <a:r>
              <a:rPr lang="en-TT" sz="2800" dirty="0" smtClean="0">
                <a:solidFill>
                  <a:srgbClr val="FF0000"/>
                </a:solidFill>
                <a:latin typeface="Arial" pitchFamily="34" charset="0"/>
                <a:cs typeface="Arial" pitchFamily="34" charset="0"/>
              </a:rPr>
              <a:t> ions.</a:t>
            </a:r>
            <a:endParaRPr lang="en-TT" sz="2800" dirty="0">
              <a:solidFill>
                <a:srgbClr val="FF0000"/>
              </a:solidFill>
              <a:latin typeface="Arial" pitchFamily="34" charset="0"/>
              <a:cs typeface="Arial" pitchFamily="34" charset="0"/>
            </a:endParaRPr>
          </a:p>
          <a:p>
            <a:pPr algn="l"/>
            <a:endParaRPr lang="en-TT" sz="2400" dirty="0"/>
          </a:p>
        </p:txBody>
      </p:sp>
    </p:spTree>
    <p:extLst>
      <p:ext uri="{BB962C8B-B14F-4D97-AF65-F5344CB8AC3E}">
        <p14:creationId xmlns="" xmlns:p14="http://schemas.microsoft.com/office/powerpoint/2010/main" val="326937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anim calcmode="lin" valueType="num">
                                      <p:cBhvr>
                                        <p:cTn id="2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838200"/>
          </a:xfrm>
        </p:spPr>
        <p:txBody>
          <a:bodyPr/>
          <a:lstStyle/>
          <a:p>
            <a:r>
              <a:rPr lang="en-TT" b="1" dirty="0" smtClean="0">
                <a:ln w="12700">
                  <a:solidFill>
                    <a:schemeClr val="tx1"/>
                  </a:solidFill>
                  <a:prstDash val="solid"/>
                </a:ln>
                <a:solidFill>
                  <a:srgbClr val="800080"/>
                </a:solidFill>
                <a:effectLst>
                  <a:outerShdw blurRad="41275" dist="20320" dir="1800000" algn="tl" rotWithShape="0">
                    <a:srgbClr val="000000">
                      <a:alpha val="40000"/>
                    </a:srgbClr>
                  </a:outerShdw>
                </a:effectLst>
                <a:latin typeface="Arial" pitchFamily="34" charset="0"/>
                <a:cs typeface="Arial" pitchFamily="34" charset="0"/>
              </a:rPr>
              <a:t>Questions</a:t>
            </a:r>
            <a:endParaRPr lang="en-TT" dirty="0">
              <a:solidFill>
                <a:srgbClr val="800080"/>
              </a:solidFill>
            </a:endParaRPr>
          </a:p>
        </p:txBody>
      </p:sp>
      <p:sp>
        <p:nvSpPr>
          <p:cNvPr id="3" name="Subtitle 2"/>
          <p:cNvSpPr>
            <a:spLocks noGrp="1"/>
          </p:cNvSpPr>
          <p:nvPr>
            <p:ph type="subTitle" idx="1"/>
          </p:nvPr>
        </p:nvSpPr>
        <p:spPr>
          <a:xfrm>
            <a:off x="304800" y="1143000"/>
            <a:ext cx="8534400" cy="5562600"/>
          </a:xfrm>
        </p:spPr>
        <p:txBody>
          <a:bodyPr>
            <a:normAutofit lnSpcReduction="10000"/>
          </a:bodyPr>
          <a:lstStyle/>
          <a:p>
            <a:pPr indent="-514350" algn="l">
              <a:buAutoNum type="arabicPeriod"/>
            </a:pPr>
            <a:r>
              <a:rPr lang="en-TT" sz="2800" dirty="0" smtClean="0">
                <a:solidFill>
                  <a:schemeClr val="tx1"/>
                </a:solidFill>
                <a:latin typeface="Arial" pitchFamily="34" charset="0"/>
                <a:cs typeface="Arial" pitchFamily="34" charset="0"/>
              </a:rPr>
              <a:t>Write </a:t>
            </a:r>
            <a:r>
              <a:rPr lang="en-TT" sz="2800" dirty="0" smtClean="0">
                <a:solidFill>
                  <a:schemeClr val="tx1"/>
                </a:solidFill>
                <a:latin typeface="Arial" pitchFamily="34" charset="0"/>
                <a:cs typeface="Arial" pitchFamily="34" charset="0"/>
              </a:rPr>
              <a:t>balanced chemical equations for </a:t>
            </a:r>
            <a:r>
              <a:rPr lang="en-TT" sz="2800" dirty="0" smtClean="0">
                <a:solidFill>
                  <a:schemeClr val="tx1"/>
                </a:solidFill>
                <a:latin typeface="Arial" pitchFamily="34" charset="0"/>
                <a:cs typeface="Arial" pitchFamily="34" charset="0"/>
              </a:rPr>
              <a:t>the following </a:t>
            </a:r>
            <a:r>
              <a:rPr lang="en-TT" sz="2800" dirty="0" smtClean="0">
                <a:solidFill>
                  <a:schemeClr val="tx1"/>
                </a:solidFill>
                <a:latin typeface="Arial" pitchFamily="34" charset="0"/>
                <a:cs typeface="Arial" pitchFamily="34" charset="0"/>
              </a:rPr>
              <a:t>reactions (</a:t>
            </a:r>
            <a:r>
              <a:rPr lang="en-TT" sz="2800" b="1" dirty="0" smtClean="0">
                <a:solidFill>
                  <a:schemeClr val="tx1"/>
                </a:solidFill>
                <a:latin typeface="Arial" pitchFamily="34" charset="0"/>
                <a:cs typeface="Arial" pitchFamily="34" charset="0"/>
              </a:rPr>
              <a:t>metals with acids</a:t>
            </a:r>
            <a:r>
              <a:rPr lang="en-TT" sz="2800" dirty="0" smtClean="0">
                <a:solidFill>
                  <a:schemeClr val="tx1"/>
                </a:solidFill>
                <a:latin typeface="Arial" pitchFamily="34" charset="0"/>
                <a:cs typeface="Arial" pitchFamily="34" charset="0"/>
              </a:rPr>
              <a:t>):</a:t>
            </a:r>
          </a:p>
          <a:p>
            <a:pPr algn="l"/>
            <a:r>
              <a:rPr lang="en-TT" sz="2800" dirty="0" smtClean="0">
                <a:solidFill>
                  <a:schemeClr val="tx1"/>
                </a:solidFill>
                <a:latin typeface="Arial" pitchFamily="34" charset="0"/>
                <a:cs typeface="Arial" pitchFamily="34" charset="0"/>
              </a:rPr>
              <a:t>(</a:t>
            </a:r>
            <a:r>
              <a:rPr lang="en-TT" sz="2800" dirty="0" smtClean="0">
                <a:solidFill>
                  <a:schemeClr val="tx1"/>
                </a:solidFill>
                <a:latin typeface="Arial" pitchFamily="34" charset="0"/>
                <a:cs typeface="Arial" pitchFamily="34" charset="0"/>
              </a:rPr>
              <a:t>a) The reaction of calcium with hydrochloric acid</a:t>
            </a:r>
            <a:endParaRPr lang="en-US"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(b) The reaction of cobalt with hydrochloric acid</a:t>
            </a:r>
            <a:endParaRPr lang="en-US"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(c) The reaction of iron with sulphuric </a:t>
            </a:r>
            <a:r>
              <a:rPr lang="en-TT" sz="2800" dirty="0" smtClean="0">
                <a:solidFill>
                  <a:schemeClr val="tx1"/>
                </a:solidFill>
                <a:latin typeface="Arial" pitchFamily="34" charset="0"/>
                <a:cs typeface="Arial" pitchFamily="34" charset="0"/>
              </a:rPr>
              <a:t>acid</a:t>
            </a:r>
            <a:endParaRPr lang="en-US" sz="2800" dirty="0" smtClean="0">
              <a:solidFill>
                <a:schemeClr val="tx1"/>
              </a:solidFill>
              <a:latin typeface="Arial" pitchFamily="34" charset="0"/>
              <a:cs typeface="Arial" pitchFamily="34" charset="0"/>
            </a:endParaRPr>
          </a:p>
          <a:p>
            <a:pPr algn="l"/>
            <a:endParaRPr lang="en-US" sz="2800" dirty="0" smtClean="0">
              <a:solidFill>
                <a:schemeClr val="tx1"/>
              </a:solidFill>
              <a:latin typeface="Arial" pitchFamily="34" charset="0"/>
              <a:cs typeface="Arial" pitchFamily="34" charset="0"/>
            </a:endParaRPr>
          </a:p>
          <a:p>
            <a:pPr algn="l"/>
            <a:endParaRPr lang="en-US"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2. </a:t>
            </a:r>
            <a:r>
              <a:rPr lang="en-TT" sz="2800" dirty="0" smtClean="0">
                <a:solidFill>
                  <a:schemeClr val="tx1"/>
                </a:solidFill>
                <a:latin typeface="Arial" pitchFamily="34" charset="0"/>
                <a:cs typeface="Arial" pitchFamily="34" charset="0"/>
              </a:rPr>
              <a:t>Write the </a:t>
            </a:r>
            <a:r>
              <a:rPr lang="en-TT" sz="2800" b="1" dirty="0" smtClean="0">
                <a:solidFill>
                  <a:schemeClr val="tx1"/>
                </a:solidFill>
                <a:latin typeface="Arial" pitchFamily="34" charset="0"/>
                <a:cs typeface="Arial" pitchFamily="34" charset="0"/>
              </a:rPr>
              <a:t>ionic equations</a:t>
            </a:r>
            <a:r>
              <a:rPr lang="en-TT" sz="2800" dirty="0" smtClean="0">
                <a:solidFill>
                  <a:schemeClr val="tx1"/>
                </a:solidFill>
                <a:latin typeface="Arial" pitchFamily="34" charset="0"/>
                <a:cs typeface="Arial" pitchFamily="34" charset="0"/>
              </a:rPr>
              <a:t> for the following reactions (</a:t>
            </a:r>
            <a:r>
              <a:rPr lang="en-TT" sz="2800" b="1" dirty="0" smtClean="0">
                <a:solidFill>
                  <a:schemeClr val="tx1"/>
                </a:solidFill>
                <a:latin typeface="Arial" pitchFamily="34" charset="0"/>
                <a:cs typeface="Arial" pitchFamily="34" charset="0"/>
              </a:rPr>
              <a:t>metals with acids</a:t>
            </a:r>
            <a:r>
              <a:rPr lang="en-TT" sz="2800" dirty="0" smtClean="0">
                <a:solidFill>
                  <a:schemeClr val="tx1"/>
                </a:solidFill>
                <a:latin typeface="Arial" pitchFamily="34" charset="0"/>
                <a:cs typeface="Arial" pitchFamily="34" charset="0"/>
              </a:rPr>
              <a:t>):</a:t>
            </a:r>
          </a:p>
          <a:p>
            <a:pPr algn="l"/>
            <a:r>
              <a:rPr lang="en-TT" sz="2800" dirty="0" smtClean="0">
                <a:solidFill>
                  <a:schemeClr val="tx1"/>
                </a:solidFill>
                <a:latin typeface="Arial" pitchFamily="34" charset="0"/>
                <a:cs typeface="Arial" pitchFamily="34" charset="0"/>
              </a:rPr>
              <a:t>(</a:t>
            </a:r>
            <a:r>
              <a:rPr lang="en-TT" sz="2800" dirty="0" smtClean="0">
                <a:solidFill>
                  <a:schemeClr val="tx1"/>
                </a:solidFill>
                <a:latin typeface="Arial" pitchFamily="34" charset="0"/>
                <a:cs typeface="Arial" pitchFamily="34" charset="0"/>
              </a:rPr>
              <a:t>a) The reaction of calcium with hydrochloric acid</a:t>
            </a:r>
            <a:endParaRPr lang="en-US"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(b) The reaction of cobalt with hydrochloric acid</a:t>
            </a:r>
            <a:endParaRPr lang="en-US"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(c) The reaction of iron with sulphuric acid</a:t>
            </a:r>
            <a:endParaRPr lang="en-US"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326937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90" y="152400"/>
            <a:ext cx="8991600" cy="1470025"/>
          </a:xfrm>
        </p:spPr>
        <p:txBody>
          <a:bodyPr>
            <a:normAutofit/>
          </a:bodyPr>
          <a:lstStyle/>
          <a:p>
            <a:r>
              <a:rPr lang="en-TT" sz="4000" b="1" dirty="0">
                <a:ln w="12700">
                  <a:solidFill>
                    <a:schemeClr val="tx1"/>
                  </a:solidFill>
                  <a:prstDash val="solid"/>
                </a:ln>
                <a:solidFill>
                  <a:srgbClr val="00B0F0"/>
                </a:solidFill>
                <a:effectLst>
                  <a:outerShdw blurRad="41275" dist="20320" dir="1800000" algn="tl" rotWithShape="0">
                    <a:srgbClr val="000000">
                      <a:alpha val="40000"/>
                    </a:srgbClr>
                  </a:outerShdw>
                </a:effectLst>
                <a:latin typeface="Arial" pitchFamily="34" charset="0"/>
                <a:cs typeface="Arial" pitchFamily="34" charset="0"/>
              </a:rPr>
              <a:t>Reaction of </a:t>
            </a:r>
            <a:r>
              <a:rPr lang="en-TT" sz="4000" b="1" dirty="0" smtClean="0">
                <a:ln w="12700">
                  <a:solidFill>
                    <a:schemeClr val="tx1"/>
                  </a:solidFill>
                  <a:prstDash val="solid"/>
                </a:ln>
                <a:solidFill>
                  <a:srgbClr val="00B0F0"/>
                </a:solidFill>
                <a:effectLst>
                  <a:outerShdw blurRad="41275" dist="20320" dir="1800000" algn="tl" rotWithShape="0">
                    <a:srgbClr val="000000">
                      <a:alpha val="40000"/>
                    </a:srgbClr>
                  </a:outerShdw>
                </a:effectLst>
                <a:latin typeface="Arial" pitchFamily="34" charset="0"/>
                <a:cs typeface="Arial" pitchFamily="34" charset="0"/>
              </a:rPr>
              <a:t>metal oxides with acids </a:t>
            </a:r>
            <a:endParaRPr lang="en-TT" sz="4000" dirty="0"/>
          </a:p>
        </p:txBody>
      </p:sp>
      <p:sp>
        <p:nvSpPr>
          <p:cNvPr id="3" name="Subtitle 2"/>
          <p:cNvSpPr>
            <a:spLocks noGrp="1"/>
          </p:cNvSpPr>
          <p:nvPr>
            <p:ph type="subTitle" idx="1"/>
          </p:nvPr>
        </p:nvSpPr>
        <p:spPr>
          <a:xfrm>
            <a:off x="1524000" y="1371600"/>
            <a:ext cx="6400800" cy="750194"/>
          </a:xfrm>
        </p:spPr>
        <p:txBody>
          <a:bodyPr/>
          <a:lstStyle/>
          <a:p>
            <a:r>
              <a:rPr lang="en-TT" dirty="0">
                <a:solidFill>
                  <a:schemeClr val="tx1"/>
                </a:solidFill>
                <a:latin typeface="Arial" pitchFamily="34" charset="0"/>
                <a:cs typeface="Arial" pitchFamily="34" charset="0"/>
              </a:rPr>
              <a:t>metal </a:t>
            </a:r>
            <a:r>
              <a:rPr lang="en-TT" dirty="0" smtClean="0">
                <a:solidFill>
                  <a:schemeClr val="tx1"/>
                </a:solidFill>
                <a:latin typeface="Arial" pitchFamily="34" charset="0"/>
                <a:cs typeface="Arial" pitchFamily="34" charset="0"/>
              </a:rPr>
              <a:t>oxide + </a:t>
            </a:r>
            <a:r>
              <a:rPr lang="en-TT" dirty="0">
                <a:solidFill>
                  <a:schemeClr val="tx1"/>
                </a:solidFill>
                <a:latin typeface="Arial" pitchFamily="34" charset="0"/>
                <a:cs typeface="Arial" pitchFamily="34" charset="0"/>
              </a:rPr>
              <a:t>acid → salt + </a:t>
            </a:r>
            <a:r>
              <a:rPr lang="en-TT" dirty="0" smtClean="0">
                <a:solidFill>
                  <a:schemeClr val="tx1"/>
                </a:solidFill>
                <a:latin typeface="Arial" pitchFamily="34" charset="0"/>
                <a:cs typeface="Arial" pitchFamily="34" charset="0"/>
              </a:rPr>
              <a:t>water</a:t>
            </a:r>
            <a:endParaRPr lang="en-TT" dirty="0">
              <a:solidFill>
                <a:schemeClr val="tx1"/>
              </a:solidFill>
              <a:latin typeface="Arial" pitchFamily="34" charset="0"/>
              <a:cs typeface="Arial" pitchFamily="34" charset="0"/>
            </a:endParaRPr>
          </a:p>
          <a:p>
            <a:endParaRPr lang="en-TT"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209800" y="2209800"/>
            <a:ext cx="4876800" cy="4433455"/>
          </a:xfrm>
          <a:prstGeom prst="rect">
            <a:avLst/>
          </a:prstGeom>
        </p:spPr>
      </p:pic>
    </p:spTree>
    <p:extLst>
      <p:ext uri="{BB962C8B-B14F-4D97-AF65-F5344CB8AC3E}">
        <p14:creationId xmlns="" xmlns:p14="http://schemas.microsoft.com/office/powerpoint/2010/main" val="324109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3270"/>
            <a:ext cx="7772400" cy="1069975"/>
          </a:xfrm>
        </p:spPr>
        <p:txBody>
          <a:bodyPr>
            <a:normAutofit fontScale="90000"/>
          </a:bodyPr>
          <a:lstStyle/>
          <a:p>
            <a:r>
              <a:rPr lang="en-TT" b="1" dirty="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Reaction of </a:t>
            </a:r>
            <a:r>
              <a:rPr lang="en-TT" b="1" dirty="0" smtClean="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copper(II) oxide with dilute sulphuric acid</a:t>
            </a:r>
            <a:endParaRPr lang="en-TT" dirty="0"/>
          </a:p>
        </p:txBody>
      </p:sp>
      <p:sp>
        <p:nvSpPr>
          <p:cNvPr id="3" name="Subtitle 2"/>
          <p:cNvSpPr>
            <a:spLocks noGrp="1"/>
          </p:cNvSpPr>
          <p:nvPr>
            <p:ph type="subTitle" idx="1"/>
          </p:nvPr>
        </p:nvSpPr>
        <p:spPr>
          <a:xfrm>
            <a:off x="76200" y="1295400"/>
            <a:ext cx="8915400" cy="5486400"/>
          </a:xfrm>
        </p:spPr>
        <p:txBody>
          <a:bodyPr>
            <a:normAutofit/>
          </a:bodyPr>
          <a:lstStyle/>
          <a:p>
            <a:pPr algn="l"/>
            <a:r>
              <a:rPr lang="en-TT" sz="2400" dirty="0" err="1" smtClean="0">
                <a:solidFill>
                  <a:schemeClr val="tx1"/>
                </a:solidFill>
                <a:latin typeface="Arial" pitchFamily="34" charset="0"/>
                <a:cs typeface="Arial" pitchFamily="34" charset="0"/>
              </a:rPr>
              <a:t>CuO</a:t>
            </a:r>
            <a:r>
              <a:rPr lang="en-TT" sz="2400" baseline="-25000" dirty="0" smtClean="0">
                <a:solidFill>
                  <a:schemeClr val="tx1"/>
                </a:solidFill>
                <a:latin typeface="Arial" pitchFamily="34" charset="0"/>
                <a:cs typeface="Arial" pitchFamily="34" charset="0"/>
              </a:rPr>
              <a:t>(s</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 H</a:t>
            </a:r>
            <a:r>
              <a:rPr lang="en-TT" sz="2400" baseline="-25000" dirty="0">
                <a:solidFill>
                  <a:schemeClr val="tx1"/>
                </a:solidFill>
                <a:latin typeface="Arial" pitchFamily="34" charset="0"/>
                <a:cs typeface="Arial" pitchFamily="34" charset="0"/>
              </a:rPr>
              <a:t>2</a:t>
            </a:r>
            <a:r>
              <a:rPr lang="en-TT" sz="2400" dirty="0">
                <a:solidFill>
                  <a:schemeClr val="tx1"/>
                </a:solidFill>
                <a:latin typeface="Arial" pitchFamily="34" charset="0"/>
                <a:cs typeface="Arial" pitchFamily="34" charset="0"/>
              </a:rPr>
              <a:t>SO</a:t>
            </a:r>
            <a:r>
              <a:rPr lang="en-TT" sz="2400" baseline="-25000" dirty="0">
                <a:solidFill>
                  <a:schemeClr val="tx1"/>
                </a:solidFill>
                <a:latin typeface="Arial" pitchFamily="34" charset="0"/>
                <a:cs typeface="Arial" pitchFamily="34" charset="0"/>
              </a:rPr>
              <a:t>4(</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 </a:t>
            </a:r>
            <a:r>
              <a:rPr lang="en-TT" sz="2400" dirty="0">
                <a:solidFill>
                  <a:schemeClr val="tx1"/>
                </a:solidFill>
              </a:rPr>
              <a:t>→ </a:t>
            </a:r>
            <a:r>
              <a:rPr lang="en-TT" sz="2400" dirty="0" smtClean="0">
                <a:solidFill>
                  <a:schemeClr val="tx1"/>
                </a:solidFill>
                <a:latin typeface="Arial" pitchFamily="34" charset="0"/>
                <a:cs typeface="Arial" pitchFamily="34" charset="0"/>
              </a:rPr>
              <a:t>CuSO</a:t>
            </a:r>
            <a:r>
              <a:rPr lang="en-TT" sz="2400" baseline="-25000" dirty="0" smtClean="0">
                <a:solidFill>
                  <a:schemeClr val="tx1"/>
                </a:solidFill>
                <a:latin typeface="Arial" pitchFamily="34" charset="0"/>
                <a:cs typeface="Arial" pitchFamily="34" charset="0"/>
              </a:rPr>
              <a:t>4(</a:t>
            </a:r>
            <a:r>
              <a:rPr lang="en-TT" sz="2400" baseline="-25000" dirty="0" err="1" smtClean="0">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 H</a:t>
            </a:r>
            <a:r>
              <a:rPr lang="en-TT" sz="2400" baseline="-25000" dirty="0">
                <a:solidFill>
                  <a:schemeClr val="tx1"/>
                </a:solidFill>
                <a:latin typeface="Arial" pitchFamily="34" charset="0"/>
                <a:cs typeface="Arial" pitchFamily="34" charset="0"/>
              </a:rPr>
              <a:t>2</a:t>
            </a:r>
            <a:r>
              <a:rPr lang="en-TT" sz="2400" dirty="0">
                <a:solidFill>
                  <a:schemeClr val="tx1"/>
                </a:solidFill>
                <a:latin typeface="Arial" pitchFamily="34" charset="0"/>
                <a:cs typeface="Arial" pitchFamily="34" charset="0"/>
              </a:rPr>
              <a:t>O</a:t>
            </a:r>
            <a:r>
              <a:rPr lang="en-TT" sz="2400" baseline="-25000" dirty="0">
                <a:solidFill>
                  <a:schemeClr val="tx1"/>
                </a:solidFill>
                <a:latin typeface="Arial" pitchFamily="34" charset="0"/>
                <a:cs typeface="Arial" pitchFamily="34" charset="0"/>
              </a:rPr>
              <a:t>(l)</a:t>
            </a:r>
          </a:p>
          <a:p>
            <a:pPr algn="l"/>
            <a:endParaRPr lang="en-TT" sz="2800" baseline="-25000" dirty="0">
              <a:solidFill>
                <a:schemeClr val="tx1"/>
              </a:solidFill>
              <a:latin typeface="Arial" pitchFamily="34" charset="0"/>
              <a:cs typeface="Arial" pitchFamily="34" charset="0"/>
            </a:endParaRPr>
          </a:p>
          <a:p>
            <a:pPr algn="l"/>
            <a:endParaRPr lang="en-TT" sz="2800" baseline="-25000" dirty="0">
              <a:solidFill>
                <a:schemeClr val="tx1"/>
              </a:solidFill>
              <a:latin typeface="Arial" pitchFamily="34" charset="0"/>
              <a:cs typeface="Arial" pitchFamily="34" charset="0"/>
            </a:endParaRPr>
          </a:p>
          <a:p>
            <a:pPr algn="l"/>
            <a:r>
              <a:rPr lang="en-TT" sz="2800" u="sng" dirty="0">
                <a:solidFill>
                  <a:srgbClr val="FF0000"/>
                </a:solidFill>
                <a:latin typeface="Arial" pitchFamily="34" charset="0"/>
                <a:cs typeface="Arial" pitchFamily="34" charset="0"/>
              </a:rPr>
              <a:t>Ionic equation:</a:t>
            </a:r>
          </a:p>
          <a:p>
            <a:pPr algn="l"/>
            <a:r>
              <a:rPr lang="en-TT" sz="2400" dirty="0" smtClean="0">
                <a:solidFill>
                  <a:schemeClr val="tx1"/>
                </a:solidFill>
                <a:latin typeface="Arial" pitchFamily="34" charset="0"/>
                <a:cs typeface="Arial" pitchFamily="34" charset="0"/>
              </a:rPr>
              <a:t>Cu</a:t>
            </a:r>
            <a:r>
              <a:rPr lang="en-TT" sz="2400" baseline="30000" dirty="0" smtClean="0">
                <a:solidFill>
                  <a:schemeClr val="tx1"/>
                </a:solidFill>
                <a:latin typeface="Arial" pitchFamily="34" charset="0"/>
                <a:cs typeface="Arial" pitchFamily="34" charset="0"/>
              </a:rPr>
              <a:t>2+</a:t>
            </a:r>
            <a:r>
              <a:rPr lang="en-TT" sz="2400" baseline="-25000" dirty="0" smtClean="0">
                <a:solidFill>
                  <a:schemeClr val="tx1"/>
                </a:solidFill>
                <a:latin typeface="Arial" pitchFamily="34" charset="0"/>
                <a:cs typeface="Arial" pitchFamily="34" charset="0"/>
              </a:rPr>
              <a:t>(s</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O</a:t>
            </a:r>
            <a:r>
              <a:rPr lang="en-TT" sz="2400" baseline="30000" dirty="0" smtClean="0">
                <a:solidFill>
                  <a:schemeClr val="tx1"/>
                </a:solidFill>
                <a:latin typeface="Arial" pitchFamily="34" charset="0"/>
                <a:cs typeface="Arial" pitchFamily="34" charset="0"/>
              </a:rPr>
              <a:t>2-</a:t>
            </a:r>
            <a:r>
              <a:rPr lang="en-TT" sz="2400" baseline="-25000" dirty="0" smtClean="0">
                <a:solidFill>
                  <a:schemeClr val="tx1"/>
                </a:solidFill>
                <a:latin typeface="Arial" pitchFamily="34" charset="0"/>
                <a:cs typeface="Arial" pitchFamily="34" charset="0"/>
              </a:rPr>
              <a:t>(s) </a:t>
            </a:r>
            <a:r>
              <a:rPr lang="en-TT" sz="2400" dirty="0" smtClean="0">
                <a:solidFill>
                  <a:schemeClr val="tx1"/>
                </a:solidFill>
                <a:latin typeface="Arial" pitchFamily="34" charset="0"/>
                <a:cs typeface="Arial" pitchFamily="34" charset="0"/>
              </a:rPr>
              <a:t>+ 2H</a:t>
            </a:r>
            <a:r>
              <a:rPr lang="en-TT" sz="2400" baseline="30000" dirty="0">
                <a:solidFill>
                  <a:schemeClr val="tx1"/>
                </a:solidFill>
                <a:latin typeface="Arial" pitchFamily="34" charset="0"/>
                <a:cs typeface="Arial" pitchFamily="34" charset="0"/>
              </a:rPr>
              <a:t>+</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a:t>
            </a:r>
            <a:r>
              <a:rPr lang="en-TT" sz="2400" dirty="0">
                <a:solidFill>
                  <a:schemeClr val="tx1"/>
                </a:solidFill>
                <a:latin typeface="Arial" pitchFamily="34" charset="0"/>
                <a:cs typeface="Arial" pitchFamily="34" charset="0"/>
              </a:rPr>
              <a:t> + SO</a:t>
            </a:r>
            <a:r>
              <a:rPr lang="en-TT" sz="2400" baseline="-25000" dirty="0">
                <a:solidFill>
                  <a:schemeClr val="tx1"/>
                </a:solidFill>
                <a:latin typeface="Arial" pitchFamily="34" charset="0"/>
                <a:cs typeface="Arial" pitchFamily="34" charset="0"/>
              </a:rPr>
              <a:t>4</a:t>
            </a:r>
            <a:r>
              <a:rPr lang="en-TT" sz="2400" baseline="30000" dirty="0">
                <a:solidFill>
                  <a:schemeClr val="tx1"/>
                </a:solidFill>
                <a:latin typeface="Arial" pitchFamily="34" charset="0"/>
                <a:cs typeface="Arial" pitchFamily="34" charset="0"/>
              </a:rPr>
              <a:t>2-</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a:t>
            </a:r>
            <a:r>
              <a:rPr lang="en-TT" sz="2400" dirty="0">
                <a:solidFill>
                  <a:schemeClr val="tx1"/>
                </a:solidFill>
                <a:latin typeface="Arial" pitchFamily="34" charset="0"/>
                <a:cs typeface="Arial" pitchFamily="34" charset="0"/>
              </a:rPr>
              <a:t> </a:t>
            </a:r>
            <a:r>
              <a:rPr lang="en-TT" sz="2400" dirty="0">
                <a:solidFill>
                  <a:schemeClr val="tx1"/>
                </a:solidFill>
              </a:rPr>
              <a:t>→ </a:t>
            </a:r>
            <a:r>
              <a:rPr lang="en-TT" sz="2400" dirty="0">
                <a:solidFill>
                  <a:schemeClr val="tx1"/>
                </a:solidFill>
                <a:latin typeface="Arial" pitchFamily="34" charset="0"/>
                <a:cs typeface="Arial" pitchFamily="34" charset="0"/>
              </a:rPr>
              <a:t>Cu</a:t>
            </a:r>
            <a:r>
              <a:rPr lang="en-TT" sz="2400" baseline="30000" dirty="0">
                <a:solidFill>
                  <a:schemeClr val="tx1"/>
                </a:solidFill>
                <a:latin typeface="Arial" pitchFamily="34" charset="0"/>
                <a:cs typeface="Arial" pitchFamily="34" charset="0"/>
              </a:rPr>
              <a:t>2</a:t>
            </a:r>
            <a:r>
              <a:rPr lang="en-TT" sz="2400" baseline="30000" dirty="0" smtClean="0">
                <a:solidFill>
                  <a:schemeClr val="tx1"/>
                </a:solidFill>
                <a:latin typeface="Arial" pitchFamily="34" charset="0"/>
                <a:cs typeface="Arial" pitchFamily="34" charset="0"/>
              </a:rPr>
              <a:t>+</a:t>
            </a:r>
            <a:r>
              <a:rPr lang="en-TT" sz="2400" baseline="-25000" dirty="0" smtClean="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a:t>
            </a:r>
            <a:r>
              <a:rPr lang="en-TT" sz="2400" dirty="0">
                <a:solidFill>
                  <a:schemeClr val="tx1"/>
                </a:solidFill>
                <a:latin typeface="Arial" pitchFamily="34" charset="0"/>
                <a:cs typeface="Arial" pitchFamily="34" charset="0"/>
              </a:rPr>
              <a:t> + SO</a:t>
            </a:r>
            <a:r>
              <a:rPr lang="en-TT" sz="2400" baseline="-25000" dirty="0">
                <a:solidFill>
                  <a:schemeClr val="tx1"/>
                </a:solidFill>
                <a:latin typeface="Arial" pitchFamily="34" charset="0"/>
                <a:cs typeface="Arial" pitchFamily="34" charset="0"/>
              </a:rPr>
              <a:t>4</a:t>
            </a:r>
            <a:r>
              <a:rPr lang="en-TT" sz="2400" baseline="30000" dirty="0">
                <a:solidFill>
                  <a:schemeClr val="tx1"/>
                </a:solidFill>
                <a:latin typeface="Arial" pitchFamily="34" charset="0"/>
                <a:cs typeface="Arial" pitchFamily="34" charset="0"/>
              </a:rPr>
              <a:t>2-</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a:t>
            </a:r>
            <a:r>
              <a:rPr lang="en-TT" sz="2400" dirty="0">
                <a:solidFill>
                  <a:schemeClr val="tx1"/>
                </a:solidFill>
                <a:latin typeface="Arial" pitchFamily="34" charset="0"/>
                <a:cs typeface="Arial" pitchFamily="34" charset="0"/>
              </a:rPr>
              <a:t> + </a:t>
            </a:r>
            <a:r>
              <a:rPr lang="en-TT" sz="2400" dirty="0" smtClean="0">
                <a:solidFill>
                  <a:schemeClr val="tx1"/>
                </a:solidFill>
                <a:latin typeface="Arial" pitchFamily="34" charset="0"/>
                <a:cs typeface="Arial" pitchFamily="34" charset="0"/>
              </a:rPr>
              <a:t>H</a:t>
            </a:r>
            <a:r>
              <a:rPr lang="en-TT" sz="2400" baseline="-25000" dirty="0" smtClean="0">
                <a:solidFill>
                  <a:schemeClr val="tx1"/>
                </a:solidFill>
                <a:latin typeface="Arial" pitchFamily="34" charset="0"/>
                <a:cs typeface="Arial" pitchFamily="34" charset="0"/>
              </a:rPr>
              <a:t>2</a:t>
            </a:r>
            <a:r>
              <a:rPr lang="en-TT" sz="2400" dirty="0" smtClean="0">
                <a:solidFill>
                  <a:schemeClr val="tx1"/>
                </a:solidFill>
                <a:latin typeface="Arial" pitchFamily="34" charset="0"/>
                <a:cs typeface="Arial" pitchFamily="34" charset="0"/>
              </a:rPr>
              <a:t>O</a:t>
            </a:r>
            <a:r>
              <a:rPr lang="en-TT" sz="2400" baseline="-25000" dirty="0" smtClean="0">
                <a:solidFill>
                  <a:schemeClr val="tx1"/>
                </a:solidFill>
                <a:latin typeface="Arial" pitchFamily="34" charset="0"/>
                <a:cs typeface="Arial" pitchFamily="34" charset="0"/>
              </a:rPr>
              <a:t>(l)</a:t>
            </a:r>
            <a:endParaRPr lang="en-TT" sz="2400" baseline="-25000" dirty="0">
              <a:solidFill>
                <a:schemeClr val="tx1"/>
              </a:solidFill>
              <a:latin typeface="Arial" pitchFamily="34" charset="0"/>
              <a:cs typeface="Arial" pitchFamily="34" charset="0"/>
            </a:endParaRPr>
          </a:p>
          <a:p>
            <a:pPr algn="l"/>
            <a:endParaRPr lang="en-TT" sz="2400" baseline="-25000" dirty="0">
              <a:solidFill>
                <a:schemeClr val="tx1"/>
              </a:solidFill>
              <a:latin typeface="Arial" pitchFamily="34" charset="0"/>
              <a:cs typeface="Arial" pitchFamily="34" charset="0"/>
            </a:endParaRPr>
          </a:p>
          <a:p>
            <a:pPr algn="l"/>
            <a:r>
              <a:rPr lang="en-TT" sz="2400" dirty="0" smtClean="0">
                <a:solidFill>
                  <a:srgbClr val="FF0000"/>
                </a:solidFill>
                <a:latin typeface="Arial" pitchFamily="34" charset="0"/>
                <a:cs typeface="Arial" pitchFamily="34" charset="0"/>
              </a:rPr>
              <a:t>Both </a:t>
            </a:r>
            <a:r>
              <a:rPr lang="en-TT" sz="2400" dirty="0">
                <a:solidFill>
                  <a:srgbClr val="FF0000"/>
                </a:solidFill>
                <a:latin typeface="Arial" pitchFamily="34" charset="0"/>
                <a:cs typeface="Arial" pitchFamily="34" charset="0"/>
              </a:rPr>
              <a:t>the sulphate ion </a:t>
            </a:r>
            <a:r>
              <a:rPr lang="en-TT" sz="2400" dirty="0" smtClean="0">
                <a:solidFill>
                  <a:srgbClr val="FF0000"/>
                </a:solidFill>
                <a:latin typeface="Arial" pitchFamily="34" charset="0"/>
                <a:cs typeface="Arial" pitchFamily="34" charset="0"/>
              </a:rPr>
              <a:t>and the Cu</a:t>
            </a:r>
            <a:r>
              <a:rPr lang="en-TT" sz="2400" baseline="30000" dirty="0" smtClean="0">
                <a:solidFill>
                  <a:srgbClr val="FF0000"/>
                </a:solidFill>
                <a:latin typeface="Arial" pitchFamily="34" charset="0"/>
                <a:cs typeface="Arial" pitchFamily="34" charset="0"/>
              </a:rPr>
              <a:t>2+ </a:t>
            </a:r>
            <a:r>
              <a:rPr lang="en-TT" sz="2400" dirty="0" smtClean="0">
                <a:solidFill>
                  <a:srgbClr val="FF0000"/>
                </a:solidFill>
                <a:latin typeface="Arial" pitchFamily="34" charset="0"/>
                <a:cs typeface="Arial" pitchFamily="34" charset="0"/>
              </a:rPr>
              <a:t>are spectator ions. Leaving out the spectator ions gives: </a:t>
            </a:r>
            <a:endParaRPr lang="en-TT" sz="2400" dirty="0">
              <a:solidFill>
                <a:srgbClr val="FF0000"/>
              </a:solidFill>
              <a:latin typeface="Arial" pitchFamily="34" charset="0"/>
              <a:cs typeface="Arial" pitchFamily="34" charset="0"/>
            </a:endParaRPr>
          </a:p>
          <a:p>
            <a:pPr algn="l"/>
            <a:endParaRPr lang="en-TT" sz="2400" dirty="0">
              <a:solidFill>
                <a:srgbClr val="FF0000"/>
              </a:solidFill>
              <a:latin typeface="Arial" pitchFamily="34" charset="0"/>
              <a:cs typeface="Arial" pitchFamily="34" charset="0"/>
            </a:endParaRPr>
          </a:p>
          <a:p>
            <a:pPr algn="l"/>
            <a:r>
              <a:rPr lang="en-TT" sz="2400" dirty="0">
                <a:solidFill>
                  <a:schemeClr val="tx1"/>
                </a:solidFill>
                <a:latin typeface="Arial" pitchFamily="34" charset="0"/>
                <a:cs typeface="Arial" pitchFamily="34" charset="0"/>
              </a:rPr>
              <a:t>O</a:t>
            </a:r>
            <a:r>
              <a:rPr lang="en-TT" sz="2400" baseline="30000" dirty="0">
                <a:solidFill>
                  <a:schemeClr val="tx1"/>
                </a:solidFill>
                <a:latin typeface="Arial" pitchFamily="34" charset="0"/>
                <a:cs typeface="Arial" pitchFamily="34" charset="0"/>
              </a:rPr>
              <a:t>2-</a:t>
            </a:r>
            <a:r>
              <a:rPr lang="en-TT" sz="2400" baseline="-25000" dirty="0">
                <a:solidFill>
                  <a:schemeClr val="tx1"/>
                </a:solidFill>
                <a:latin typeface="Arial" pitchFamily="34" charset="0"/>
                <a:cs typeface="Arial" pitchFamily="34" charset="0"/>
              </a:rPr>
              <a:t>(s) </a:t>
            </a:r>
            <a:r>
              <a:rPr lang="en-TT" sz="2400" dirty="0">
                <a:solidFill>
                  <a:schemeClr val="tx1"/>
                </a:solidFill>
                <a:latin typeface="Arial" pitchFamily="34" charset="0"/>
                <a:cs typeface="Arial" pitchFamily="34" charset="0"/>
              </a:rPr>
              <a:t>+ 2H</a:t>
            </a:r>
            <a:r>
              <a:rPr lang="en-TT" sz="2400" baseline="30000" dirty="0">
                <a:solidFill>
                  <a:schemeClr val="tx1"/>
                </a:solidFill>
                <a:latin typeface="Arial" pitchFamily="34" charset="0"/>
                <a:cs typeface="Arial" pitchFamily="34" charset="0"/>
              </a:rPr>
              <a:t>+</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a:t>
            </a:r>
            <a:r>
              <a:rPr lang="en-TT" sz="2400" dirty="0">
                <a:solidFill>
                  <a:schemeClr val="tx1"/>
                </a:solidFill>
                <a:latin typeface="Arial" pitchFamily="34" charset="0"/>
                <a:cs typeface="Arial" pitchFamily="34" charset="0"/>
              </a:rPr>
              <a:t> </a:t>
            </a:r>
            <a:r>
              <a:rPr lang="en-TT" sz="2400" dirty="0" smtClean="0">
                <a:solidFill>
                  <a:schemeClr val="tx1"/>
                </a:solidFill>
              </a:rPr>
              <a:t>→ </a:t>
            </a:r>
            <a:r>
              <a:rPr lang="en-TT" sz="2400" dirty="0">
                <a:solidFill>
                  <a:schemeClr val="tx1"/>
                </a:solidFill>
                <a:latin typeface="Arial" pitchFamily="34" charset="0"/>
                <a:cs typeface="Arial" pitchFamily="34" charset="0"/>
              </a:rPr>
              <a:t>H</a:t>
            </a:r>
            <a:r>
              <a:rPr lang="en-TT" sz="2400" baseline="-25000" dirty="0">
                <a:solidFill>
                  <a:schemeClr val="tx1"/>
                </a:solidFill>
                <a:latin typeface="Arial" pitchFamily="34" charset="0"/>
                <a:cs typeface="Arial" pitchFamily="34" charset="0"/>
              </a:rPr>
              <a:t>2</a:t>
            </a:r>
            <a:r>
              <a:rPr lang="en-TT" sz="2400" dirty="0">
                <a:solidFill>
                  <a:schemeClr val="tx1"/>
                </a:solidFill>
                <a:latin typeface="Arial" pitchFamily="34" charset="0"/>
                <a:cs typeface="Arial" pitchFamily="34" charset="0"/>
              </a:rPr>
              <a:t>O</a:t>
            </a:r>
            <a:r>
              <a:rPr lang="en-TT" sz="2400" baseline="-25000" dirty="0">
                <a:solidFill>
                  <a:schemeClr val="tx1"/>
                </a:solidFill>
                <a:latin typeface="Arial" pitchFamily="34" charset="0"/>
                <a:cs typeface="Arial" pitchFamily="34" charset="0"/>
              </a:rPr>
              <a:t>(l</a:t>
            </a:r>
            <a:r>
              <a:rPr lang="en-TT" sz="2400" baseline="-25000" dirty="0" smtClean="0">
                <a:solidFill>
                  <a:schemeClr val="tx1"/>
                </a:solidFill>
                <a:latin typeface="Arial" pitchFamily="34" charset="0"/>
                <a:cs typeface="Arial" pitchFamily="34" charset="0"/>
              </a:rPr>
              <a:t>)</a:t>
            </a:r>
          </a:p>
          <a:p>
            <a:pPr algn="l"/>
            <a:endParaRPr lang="en-TT" sz="2400" baseline="-25000" dirty="0" smtClean="0">
              <a:solidFill>
                <a:schemeClr val="tx1"/>
              </a:solidFill>
              <a:latin typeface="Arial" pitchFamily="34" charset="0"/>
              <a:cs typeface="Arial" pitchFamily="34" charset="0"/>
            </a:endParaRPr>
          </a:p>
          <a:p>
            <a:pPr algn="l"/>
            <a:r>
              <a:rPr lang="en-TT" sz="2400" dirty="0" smtClean="0">
                <a:solidFill>
                  <a:srgbClr val="FF0000"/>
                </a:solidFill>
                <a:latin typeface="Arial" pitchFamily="34" charset="0"/>
                <a:cs typeface="Arial" pitchFamily="34" charset="0"/>
              </a:rPr>
              <a:t>This equation would be true for any simple metal oxide reacting with any acid.</a:t>
            </a:r>
            <a:endParaRPr lang="en-TT" sz="2800" dirty="0">
              <a:solidFill>
                <a:srgbClr val="FF0000"/>
              </a:solidFill>
              <a:latin typeface="Arial" pitchFamily="34" charset="0"/>
              <a:cs typeface="Arial" pitchFamily="34" charset="0"/>
            </a:endParaRPr>
          </a:p>
        </p:txBody>
      </p:sp>
    </p:spTree>
    <p:extLst>
      <p:ext uri="{BB962C8B-B14F-4D97-AF65-F5344CB8AC3E}">
        <p14:creationId xmlns="" xmlns:p14="http://schemas.microsoft.com/office/powerpoint/2010/main" val="345110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838200"/>
          </a:xfrm>
        </p:spPr>
        <p:txBody>
          <a:bodyPr/>
          <a:lstStyle/>
          <a:p>
            <a:r>
              <a:rPr lang="en-TT" b="1" dirty="0" smtClean="0">
                <a:ln w="12700">
                  <a:solidFill>
                    <a:schemeClr val="tx1"/>
                  </a:solidFill>
                  <a:prstDash val="solid"/>
                </a:ln>
                <a:solidFill>
                  <a:srgbClr val="008000"/>
                </a:solidFill>
                <a:effectLst>
                  <a:outerShdw blurRad="41275" dist="20320" dir="1800000" algn="tl" rotWithShape="0">
                    <a:srgbClr val="000000">
                      <a:alpha val="40000"/>
                    </a:srgbClr>
                  </a:outerShdw>
                </a:effectLst>
                <a:latin typeface="Arial" pitchFamily="34" charset="0"/>
                <a:cs typeface="Arial" pitchFamily="34" charset="0"/>
              </a:rPr>
              <a:t>Questions</a:t>
            </a:r>
            <a:endParaRPr lang="en-TT" dirty="0">
              <a:solidFill>
                <a:srgbClr val="008000"/>
              </a:solidFill>
            </a:endParaRPr>
          </a:p>
        </p:txBody>
      </p:sp>
      <p:sp>
        <p:nvSpPr>
          <p:cNvPr id="3" name="Subtitle 2"/>
          <p:cNvSpPr>
            <a:spLocks noGrp="1"/>
          </p:cNvSpPr>
          <p:nvPr>
            <p:ph type="subTitle" idx="1"/>
          </p:nvPr>
        </p:nvSpPr>
        <p:spPr>
          <a:xfrm>
            <a:off x="304800" y="1143000"/>
            <a:ext cx="8534400" cy="5562600"/>
          </a:xfrm>
        </p:spPr>
        <p:txBody>
          <a:bodyPr>
            <a:normAutofit fontScale="92500"/>
          </a:bodyPr>
          <a:lstStyle/>
          <a:p>
            <a:pPr algn="l"/>
            <a:r>
              <a:rPr lang="en-TT" sz="2800" dirty="0" smtClean="0">
                <a:solidFill>
                  <a:schemeClr val="tx1"/>
                </a:solidFill>
                <a:latin typeface="Arial" pitchFamily="34" charset="0"/>
                <a:cs typeface="Arial" pitchFamily="34" charset="0"/>
              </a:rPr>
              <a:t>1.Write </a:t>
            </a:r>
            <a:r>
              <a:rPr lang="en-TT" sz="2800" dirty="0" smtClean="0">
                <a:solidFill>
                  <a:schemeClr val="tx1"/>
                </a:solidFill>
                <a:latin typeface="Arial" pitchFamily="34" charset="0"/>
                <a:cs typeface="Arial" pitchFamily="34" charset="0"/>
              </a:rPr>
              <a:t>balanced chemical equations for the following reactions (</a:t>
            </a:r>
            <a:r>
              <a:rPr lang="en-TT" sz="2800" b="1" dirty="0" smtClean="0">
                <a:solidFill>
                  <a:schemeClr val="tx1"/>
                </a:solidFill>
                <a:latin typeface="Arial" pitchFamily="34" charset="0"/>
                <a:cs typeface="Arial" pitchFamily="34" charset="0"/>
              </a:rPr>
              <a:t>metal oxides with acids</a:t>
            </a:r>
            <a:r>
              <a:rPr lang="en-TT" sz="2800" dirty="0" smtClean="0">
                <a:solidFill>
                  <a:schemeClr val="tx1"/>
                </a:solidFill>
                <a:latin typeface="Arial" pitchFamily="34" charset="0"/>
                <a:cs typeface="Arial" pitchFamily="34" charset="0"/>
              </a:rPr>
              <a:t>):</a:t>
            </a:r>
            <a:endParaRPr lang="en-US"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(a) The reaction of iron(II) oxide with sulphuric acid</a:t>
            </a:r>
            <a:endParaRPr lang="en-US"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(b) The reaction of iron(II) oxide with nitric acid</a:t>
            </a:r>
            <a:endParaRPr lang="en-US"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(c) The reaction of copper(II) oxide with sulphuric </a:t>
            </a:r>
            <a:r>
              <a:rPr lang="en-TT" sz="2800" dirty="0" smtClean="0">
                <a:solidFill>
                  <a:schemeClr val="tx1"/>
                </a:solidFill>
                <a:latin typeface="Arial" pitchFamily="34" charset="0"/>
                <a:cs typeface="Arial" pitchFamily="34" charset="0"/>
              </a:rPr>
              <a:t>acid</a:t>
            </a:r>
          </a:p>
          <a:p>
            <a:pPr algn="l"/>
            <a:endParaRPr lang="en-US"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2. Write </a:t>
            </a:r>
            <a:r>
              <a:rPr lang="en-TT" sz="2800" dirty="0" smtClean="0">
                <a:solidFill>
                  <a:schemeClr val="tx1"/>
                </a:solidFill>
                <a:latin typeface="Arial" pitchFamily="34" charset="0"/>
                <a:cs typeface="Arial" pitchFamily="34" charset="0"/>
              </a:rPr>
              <a:t>the </a:t>
            </a:r>
            <a:r>
              <a:rPr lang="en-TT" sz="2800" b="1" dirty="0" smtClean="0">
                <a:solidFill>
                  <a:schemeClr val="tx1"/>
                </a:solidFill>
                <a:latin typeface="Arial" pitchFamily="34" charset="0"/>
                <a:cs typeface="Arial" pitchFamily="34" charset="0"/>
              </a:rPr>
              <a:t>ionic equations</a:t>
            </a:r>
            <a:r>
              <a:rPr lang="en-TT" sz="2800" dirty="0" smtClean="0">
                <a:solidFill>
                  <a:schemeClr val="tx1"/>
                </a:solidFill>
                <a:latin typeface="Arial" pitchFamily="34" charset="0"/>
                <a:cs typeface="Arial" pitchFamily="34" charset="0"/>
              </a:rPr>
              <a:t> for the following reactions (</a:t>
            </a:r>
            <a:r>
              <a:rPr lang="en-TT" sz="2800" b="1" dirty="0" smtClean="0">
                <a:solidFill>
                  <a:schemeClr val="tx1"/>
                </a:solidFill>
                <a:latin typeface="Arial" pitchFamily="34" charset="0"/>
                <a:cs typeface="Arial" pitchFamily="34" charset="0"/>
              </a:rPr>
              <a:t>metal oxides with acids</a:t>
            </a:r>
            <a:r>
              <a:rPr lang="en-TT" sz="2800" dirty="0" smtClean="0">
                <a:solidFill>
                  <a:schemeClr val="tx1"/>
                </a:solidFill>
                <a:latin typeface="Arial" pitchFamily="34" charset="0"/>
                <a:cs typeface="Arial" pitchFamily="34" charset="0"/>
              </a:rPr>
              <a:t>):</a:t>
            </a:r>
            <a:endParaRPr lang="en-US"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(a) The reaction of iron(II) oxide with sulphuric acid</a:t>
            </a:r>
            <a:endParaRPr lang="en-US"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(b) The reaction of iron(II) oxide with nitric acid</a:t>
            </a:r>
            <a:endParaRPr lang="en-US"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(c) The reaction of copper(II) oxide with sulphuric acid</a:t>
            </a:r>
            <a:endParaRPr lang="en-US" sz="2800" dirty="0" smtClean="0">
              <a:solidFill>
                <a:schemeClr val="tx1"/>
              </a:solidFill>
              <a:latin typeface="Arial" pitchFamily="34" charset="0"/>
              <a:cs typeface="Arial" pitchFamily="34" charset="0"/>
            </a:endParaRPr>
          </a:p>
          <a:p>
            <a:pPr algn="l"/>
            <a:endParaRPr lang="en-US" sz="2800" dirty="0" smtClean="0">
              <a:solidFill>
                <a:schemeClr val="tx1"/>
              </a:solidFill>
              <a:latin typeface="Arial" pitchFamily="34" charset="0"/>
              <a:cs typeface="Arial" pitchFamily="34" charset="0"/>
            </a:endParaRPr>
          </a:p>
          <a:p>
            <a:pPr algn="l"/>
            <a:endParaRPr lang="en-US"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3269370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81000"/>
            <a:ext cx="8991600" cy="612775"/>
          </a:xfrm>
        </p:spPr>
        <p:txBody>
          <a:bodyPr>
            <a:normAutofit fontScale="90000"/>
          </a:bodyPr>
          <a:lstStyle/>
          <a:p>
            <a:r>
              <a:rPr lang="en-TT" sz="4000" b="1" dirty="0">
                <a:ln w="12700">
                  <a:solidFill>
                    <a:schemeClr val="tx1"/>
                  </a:solidFill>
                  <a:prstDash val="solid"/>
                </a:ln>
                <a:solidFill>
                  <a:srgbClr val="00B0F0"/>
                </a:solidFill>
                <a:effectLst>
                  <a:outerShdw blurRad="41275" dist="20320" dir="1800000" algn="tl" rotWithShape="0">
                    <a:srgbClr val="000000">
                      <a:alpha val="40000"/>
                    </a:srgbClr>
                  </a:outerShdw>
                </a:effectLst>
                <a:latin typeface="Arial" pitchFamily="34" charset="0"/>
                <a:cs typeface="Arial" pitchFamily="34" charset="0"/>
              </a:rPr>
              <a:t>Reaction of </a:t>
            </a:r>
            <a:r>
              <a:rPr lang="en-TT" sz="4000" b="1" dirty="0" smtClean="0">
                <a:ln w="12700">
                  <a:solidFill>
                    <a:schemeClr val="tx1"/>
                  </a:solidFill>
                  <a:prstDash val="solid"/>
                </a:ln>
                <a:solidFill>
                  <a:srgbClr val="00B0F0"/>
                </a:solidFill>
                <a:effectLst>
                  <a:outerShdw blurRad="41275" dist="20320" dir="1800000" algn="tl" rotWithShape="0">
                    <a:srgbClr val="000000">
                      <a:alpha val="40000"/>
                    </a:srgbClr>
                  </a:outerShdw>
                </a:effectLst>
                <a:latin typeface="Arial" pitchFamily="34" charset="0"/>
                <a:cs typeface="Arial" pitchFamily="34" charset="0"/>
              </a:rPr>
              <a:t>metal hydroxides with acids </a:t>
            </a:r>
            <a:endParaRPr lang="en-TT" sz="4000" dirty="0">
              <a:latin typeface="Arial" pitchFamily="34" charset="0"/>
              <a:cs typeface="Arial" pitchFamily="34" charset="0"/>
            </a:endParaRPr>
          </a:p>
        </p:txBody>
      </p:sp>
      <p:sp>
        <p:nvSpPr>
          <p:cNvPr id="3" name="Subtitle 2"/>
          <p:cNvSpPr>
            <a:spLocks noGrp="1"/>
          </p:cNvSpPr>
          <p:nvPr>
            <p:ph type="subTitle" idx="1"/>
          </p:nvPr>
        </p:nvSpPr>
        <p:spPr>
          <a:xfrm>
            <a:off x="152400" y="1066800"/>
            <a:ext cx="8839200" cy="609600"/>
          </a:xfrm>
        </p:spPr>
        <p:txBody>
          <a:bodyPr/>
          <a:lstStyle/>
          <a:p>
            <a:r>
              <a:rPr lang="en-TT" dirty="0">
                <a:solidFill>
                  <a:schemeClr val="tx1"/>
                </a:solidFill>
                <a:latin typeface="Arial" pitchFamily="34" charset="0"/>
                <a:cs typeface="Arial" pitchFamily="34" charset="0"/>
              </a:rPr>
              <a:t>metal </a:t>
            </a:r>
            <a:r>
              <a:rPr lang="en-TT" dirty="0" smtClean="0">
                <a:solidFill>
                  <a:schemeClr val="tx1"/>
                </a:solidFill>
                <a:latin typeface="Arial" pitchFamily="34" charset="0"/>
                <a:cs typeface="Arial" pitchFamily="34" charset="0"/>
              </a:rPr>
              <a:t>hydroxide </a:t>
            </a:r>
            <a:r>
              <a:rPr lang="en-TT" dirty="0">
                <a:solidFill>
                  <a:schemeClr val="tx1"/>
                </a:solidFill>
                <a:latin typeface="Arial" pitchFamily="34" charset="0"/>
                <a:cs typeface="Arial" pitchFamily="34" charset="0"/>
              </a:rPr>
              <a:t>+ acid → salt + water</a:t>
            </a:r>
          </a:p>
          <a:p>
            <a:endParaRPr lang="en-TT" dirty="0"/>
          </a:p>
          <a:p>
            <a:pPr algn="l"/>
            <a:endParaRPr lang="en-TT"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209800" y="1676400"/>
            <a:ext cx="4980029" cy="4897304"/>
          </a:xfrm>
          <a:prstGeom prst="rect">
            <a:avLst/>
          </a:prstGeom>
        </p:spPr>
      </p:pic>
    </p:spTree>
    <p:extLst>
      <p:ext uri="{BB962C8B-B14F-4D97-AF65-F5344CB8AC3E}">
        <p14:creationId xmlns="" xmlns:p14="http://schemas.microsoft.com/office/powerpoint/2010/main" val="63750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
            <a:ext cx="7772400" cy="1470025"/>
          </a:xfrm>
        </p:spPr>
        <p:txBody>
          <a:bodyPr>
            <a:normAutofit fontScale="90000"/>
          </a:bodyPr>
          <a:lstStyle/>
          <a:p>
            <a:r>
              <a:rPr lang="en-TT" b="1" dirty="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Reaction of </a:t>
            </a:r>
            <a:r>
              <a:rPr lang="en-TT" b="1" dirty="0" smtClean="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sodium hydroxide </a:t>
            </a:r>
            <a:r>
              <a:rPr lang="en-TT" b="1" dirty="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with dilute </a:t>
            </a:r>
            <a:r>
              <a:rPr lang="en-TT" b="1" dirty="0" smtClean="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hydrochloric </a:t>
            </a:r>
            <a:r>
              <a:rPr lang="en-TT" b="1" dirty="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acid</a:t>
            </a:r>
            <a:endParaRPr lang="en-TT" dirty="0"/>
          </a:p>
        </p:txBody>
      </p:sp>
      <p:sp>
        <p:nvSpPr>
          <p:cNvPr id="3" name="Subtitle 2"/>
          <p:cNvSpPr>
            <a:spLocks noGrp="1"/>
          </p:cNvSpPr>
          <p:nvPr>
            <p:ph type="subTitle" idx="1"/>
          </p:nvPr>
        </p:nvSpPr>
        <p:spPr>
          <a:xfrm>
            <a:off x="152400" y="1676400"/>
            <a:ext cx="8839200" cy="5029200"/>
          </a:xfrm>
        </p:spPr>
        <p:txBody>
          <a:bodyPr>
            <a:normAutofit fontScale="92500" lnSpcReduction="10000"/>
          </a:bodyPr>
          <a:lstStyle/>
          <a:p>
            <a:pPr algn="l"/>
            <a:r>
              <a:rPr lang="en-TT" sz="2800" dirty="0" err="1" smtClean="0">
                <a:solidFill>
                  <a:schemeClr val="tx1"/>
                </a:solidFill>
                <a:latin typeface="Arial" pitchFamily="34" charset="0"/>
                <a:cs typeface="Arial" pitchFamily="34" charset="0"/>
              </a:rPr>
              <a:t>NaOH</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 </a:t>
            </a:r>
            <a:r>
              <a:rPr lang="en-TT" sz="2800" dirty="0">
                <a:solidFill>
                  <a:schemeClr val="tx1"/>
                </a:solidFill>
                <a:latin typeface="Arial" pitchFamily="34" charset="0"/>
                <a:cs typeface="Arial" pitchFamily="34" charset="0"/>
              </a:rPr>
              <a:t>+ </a:t>
            </a:r>
            <a:r>
              <a:rPr lang="en-TT" sz="2800" dirty="0" err="1" smtClean="0">
                <a:solidFill>
                  <a:schemeClr val="tx1"/>
                </a:solidFill>
                <a:latin typeface="Arial" pitchFamily="34" charset="0"/>
                <a:cs typeface="Arial" pitchFamily="34" charset="0"/>
              </a:rPr>
              <a:t>HCl</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a:solidFill>
                  <a:schemeClr val="tx1"/>
                </a:solidFill>
                <a:latin typeface="Arial" pitchFamily="34" charset="0"/>
                <a:cs typeface="Arial" pitchFamily="34" charset="0"/>
              </a:rPr>
              <a:t>) </a:t>
            </a:r>
            <a:r>
              <a:rPr lang="en-TT" sz="2800" dirty="0">
                <a:solidFill>
                  <a:schemeClr val="tx1"/>
                </a:solidFill>
              </a:rPr>
              <a:t>→ </a:t>
            </a:r>
            <a:r>
              <a:rPr lang="en-TT" sz="2800" dirty="0" err="1" smtClean="0">
                <a:solidFill>
                  <a:schemeClr val="tx1"/>
                </a:solidFill>
                <a:latin typeface="Arial" pitchFamily="34" charset="0"/>
                <a:cs typeface="Arial" pitchFamily="34" charset="0"/>
              </a:rPr>
              <a:t>NaCl</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a:solidFill>
                  <a:schemeClr val="tx1"/>
                </a:solidFill>
                <a:latin typeface="Arial" pitchFamily="34" charset="0"/>
                <a:cs typeface="Arial" pitchFamily="34" charset="0"/>
              </a:rPr>
              <a:t>) </a:t>
            </a:r>
            <a:r>
              <a:rPr lang="en-TT" sz="2800" dirty="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H</a:t>
            </a:r>
            <a:r>
              <a:rPr lang="en-TT" sz="2800" baseline="-25000" dirty="0" smtClean="0">
                <a:solidFill>
                  <a:schemeClr val="tx1"/>
                </a:solidFill>
                <a:latin typeface="Arial" pitchFamily="34" charset="0"/>
                <a:cs typeface="Arial" pitchFamily="34" charset="0"/>
              </a:rPr>
              <a:t>2</a:t>
            </a:r>
            <a:r>
              <a:rPr lang="en-TT" sz="2800" dirty="0" smtClean="0">
                <a:solidFill>
                  <a:schemeClr val="tx1"/>
                </a:solidFill>
                <a:latin typeface="Arial" pitchFamily="34" charset="0"/>
                <a:cs typeface="Arial" pitchFamily="34" charset="0"/>
              </a:rPr>
              <a:t>O</a:t>
            </a:r>
            <a:r>
              <a:rPr lang="en-TT" sz="2800" baseline="-25000" dirty="0" smtClean="0">
                <a:solidFill>
                  <a:schemeClr val="tx1"/>
                </a:solidFill>
                <a:latin typeface="Arial" pitchFamily="34" charset="0"/>
                <a:cs typeface="Arial" pitchFamily="34" charset="0"/>
              </a:rPr>
              <a:t>(l) </a:t>
            </a:r>
            <a:endParaRPr lang="en-TT" sz="2800" baseline="-25000" dirty="0">
              <a:solidFill>
                <a:schemeClr val="tx1"/>
              </a:solidFill>
              <a:latin typeface="Arial" pitchFamily="34" charset="0"/>
              <a:cs typeface="Arial" pitchFamily="34" charset="0"/>
            </a:endParaRPr>
          </a:p>
          <a:p>
            <a:pPr algn="l"/>
            <a:endParaRPr lang="en-TT" sz="2800" baseline="-25000" dirty="0">
              <a:solidFill>
                <a:schemeClr val="tx1"/>
              </a:solidFill>
              <a:latin typeface="Arial" pitchFamily="34" charset="0"/>
              <a:cs typeface="Arial" pitchFamily="34" charset="0"/>
            </a:endParaRPr>
          </a:p>
          <a:p>
            <a:pPr algn="l"/>
            <a:r>
              <a:rPr lang="en-TT" sz="3000" u="sng" dirty="0">
                <a:solidFill>
                  <a:srgbClr val="FF0000"/>
                </a:solidFill>
                <a:latin typeface="Arial" pitchFamily="34" charset="0"/>
                <a:cs typeface="Arial" pitchFamily="34" charset="0"/>
              </a:rPr>
              <a:t>Ionic equation:</a:t>
            </a:r>
          </a:p>
          <a:p>
            <a:pPr algn="l"/>
            <a:r>
              <a:rPr lang="en-TT" sz="2800" dirty="0" smtClean="0">
                <a:solidFill>
                  <a:schemeClr val="tx1"/>
                </a:solidFill>
                <a:latin typeface="Arial" pitchFamily="34" charset="0"/>
                <a:cs typeface="Arial" pitchFamily="34" charset="0"/>
              </a:rPr>
              <a:t>Na</a:t>
            </a:r>
            <a:r>
              <a:rPr lang="en-TT" sz="2800" baseline="30000" dirty="0" smtClean="0">
                <a:solidFill>
                  <a:schemeClr val="tx1"/>
                </a:solidFill>
                <a:latin typeface="Arial" pitchFamily="34" charset="0"/>
                <a:cs typeface="Arial" pitchFamily="34" charset="0"/>
              </a:rPr>
              <a:t>+</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 </a:t>
            </a:r>
            <a:r>
              <a:rPr lang="en-TT" sz="2800" dirty="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OH</a:t>
            </a:r>
            <a:r>
              <a:rPr lang="en-TT" sz="2800" baseline="30000" dirty="0" smtClean="0">
                <a:solidFill>
                  <a:schemeClr val="tx1"/>
                </a:solidFill>
                <a:latin typeface="Arial" pitchFamily="34" charset="0"/>
                <a:cs typeface="Arial" pitchFamily="34" charset="0"/>
              </a:rPr>
              <a:t>-</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 </a:t>
            </a:r>
            <a:r>
              <a:rPr lang="en-TT" sz="2800" dirty="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H</a:t>
            </a:r>
            <a:r>
              <a:rPr lang="en-TT" sz="2800" baseline="30000" dirty="0">
                <a:solidFill>
                  <a:schemeClr val="tx1"/>
                </a:solidFill>
                <a:latin typeface="Arial" pitchFamily="34" charset="0"/>
                <a:cs typeface="Arial" pitchFamily="34" charset="0"/>
              </a:rPr>
              <a:t>+</a:t>
            </a:r>
            <a:r>
              <a:rPr lang="en-TT" sz="2800" baseline="-25000" dirty="0">
                <a:solidFill>
                  <a:schemeClr val="tx1"/>
                </a:solidFill>
                <a:latin typeface="Arial" pitchFamily="34" charset="0"/>
                <a:cs typeface="Arial" pitchFamily="34" charset="0"/>
              </a:rPr>
              <a:t>(</a:t>
            </a:r>
            <a:r>
              <a:rPr lang="en-TT" sz="2800" baseline="-25000" dirty="0" err="1">
                <a:solidFill>
                  <a:schemeClr val="tx1"/>
                </a:solidFill>
                <a:latin typeface="Arial" pitchFamily="34" charset="0"/>
                <a:cs typeface="Arial" pitchFamily="34" charset="0"/>
              </a:rPr>
              <a:t>aq</a:t>
            </a:r>
            <a:r>
              <a:rPr lang="en-TT" sz="2800" baseline="-25000" dirty="0">
                <a:solidFill>
                  <a:schemeClr val="tx1"/>
                </a:solidFill>
                <a:latin typeface="Arial" pitchFamily="34" charset="0"/>
                <a:cs typeface="Arial" pitchFamily="34" charset="0"/>
              </a:rPr>
              <a:t>)</a:t>
            </a:r>
            <a:r>
              <a:rPr lang="en-TT" sz="2800" dirty="0">
                <a:solidFill>
                  <a:schemeClr val="tx1"/>
                </a:solidFill>
                <a:latin typeface="Arial" pitchFamily="34" charset="0"/>
                <a:cs typeface="Arial" pitchFamily="34" charset="0"/>
              </a:rPr>
              <a:t> + </a:t>
            </a:r>
            <a:r>
              <a:rPr lang="en-TT" sz="2800" dirty="0" err="1" smtClean="0">
                <a:solidFill>
                  <a:schemeClr val="tx1"/>
                </a:solidFill>
                <a:latin typeface="Arial" pitchFamily="34" charset="0"/>
                <a:cs typeface="Arial" pitchFamily="34" charset="0"/>
              </a:rPr>
              <a:t>Cl</a:t>
            </a:r>
            <a:r>
              <a:rPr lang="en-TT" sz="2800" baseline="30000" dirty="0" smtClean="0">
                <a:solidFill>
                  <a:schemeClr val="tx1"/>
                </a:solidFill>
                <a:latin typeface="Arial" pitchFamily="34" charset="0"/>
                <a:cs typeface="Arial" pitchFamily="34" charset="0"/>
              </a:rPr>
              <a:t>-</a:t>
            </a:r>
            <a:r>
              <a:rPr lang="en-TT" sz="2800" baseline="-25000" dirty="0">
                <a:solidFill>
                  <a:schemeClr val="tx1"/>
                </a:solidFill>
                <a:latin typeface="Arial" pitchFamily="34" charset="0"/>
                <a:cs typeface="Arial" pitchFamily="34" charset="0"/>
              </a:rPr>
              <a:t>(</a:t>
            </a:r>
            <a:r>
              <a:rPr lang="en-TT" sz="2800" baseline="-25000" dirty="0" err="1">
                <a:solidFill>
                  <a:schemeClr val="tx1"/>
                </a:solidFill>
                <a:latin typeface="Arial" pitchFamily="34" charset="0"/>
                <a:cs typeface="Arial" pitchFamily="34" charset="0"/>
              </a:rPr>
              <a:t>aq</a:t>
            </a:r>
            <a:r>
              <a:rPr lang="en-TT" sz="2800" baseline="-25000" dirty="0">
                <a:solidFill>
                  <a:schemeClr val="tx1"/>
                </a:solidFill>
                <a:latin typeface="Arial" pitchFamily="34" charset="0"/>
                <a:cs typeface="Arial" pitchFamily="34" charset="0"/>
              </a:rPr>
              <a:t>)</a:t>
            </a:r>
            <a:r>
              <a:rPr lang="en-TT" sz="2800" dirty="0">
                <a:solidFill>
                  <a:schemeClr val="tx1"/>
                </a:solidFill>
                <a:latin typeface="Arial" pitchFamily="34" charset="0"/>
                <a:cs typeface="Arial" pitchFamily="34" charset="0"/>
              </a:rPr>
              <a:t> </a:t>
            </a:r>
            <a:r>
              <a:rPr lang="en-TT" sz="2800" dirty="0">
                <a:solidFill>
                  <a:schemeClr val="tx1"/>
                </a:solidFill>
              </a:rPr>
              <a:t>→ </a:t>
            </a:r>
            <a:r>
              <a:rPr lang="en-TT" sz="2800" dirty="0" smtClean="0">
                <a:solidFill>
                  <a:schemeClr val="tx1"/>
                </a:solidFill>
                <a:latin typeface="Arial" pitchFamily="34" charset="0"/>
                <a:cs typeface="Arial" pitchFamily="34" charset="0"/>
              </a:rPr>
              <a:t>Na</a:t>
            </a:r>
            <a:r>
              <a:rPr lang="en-TT" sz="2800" baseline="30000" dirty="0" smtClean="0">
                <a:solidFill>
                  <a:schemeClr val="tx1"/>
                </a:solidFill>
                <a:latin typeface="Arial" pitchFamily="34" charset="0"/>
                <a:cs typeface="Arial" pitchFamily="34" charset="0"/>
              </a:rPr>
              <a:t>+ </a:t>
            </a:r>
            <a:r>
              <a:rPr lang="en-TT" sz="2800" baseline="-25000" dirty="0">
                <a:solidFill>
                  <a:schemeClr val="tx1"/>
                </a:solidFill>
                <a:latin typeface="Arial" pitchFamily="34" charset="0"/>
                <a:cs typeface="Arial" pitchFamily="34" charset="0"/>
              </a:rPr>
              <a:t>(</a:t>
            </a:r>
            <a:r>
              <a:rPr lang="en-TT" sz="2800" baseline="-25000" dirty="0" err="1">
                <a:solidFill>
                  <a:schemeClr val="tx1"/>
                </a:solidFill>
                <a:latin typeface="Arial" pitchFamily="34" charset="0"/>
                <a:cs typeface="Arial" pitchFamily="34" charset="0"/>
              </a:rPr>
              <a:t>aq</a:t>
            </a:r>
            <a:r>
              <a:rPr lang="en-TT" sz="2800" baseline="-25000" dirty="0">
                <a:solidFill>
                  <a:schemeClr val="tx1"/>
                </a:solidFill>
                <a:latin typeface="Arial" pitchFamily="34" charset="0"/>
                <a:cs typeface="Arial" pitchFamily="34" charset="0"/>
              </a:rPr>
              <a:t>)</a:t>
            </a:r>
            <a:r>
              <a:rPr lang="en-TT" sz="2800" dirty="0">
                <a:solidFill>
                  <a:schemeClr val="tx1"/>
                </a:solidFill>
                <a:latin typeface="Arial" pitchFamily="34" charset="0"/>
                <a:cs typeface="Arial" pitchFamily="34" charset="0"/>
              </a:rPr>
              <a:t> + </a:t>
            </a:r>
            <a:r>
              <a:rPr lang="en-TT" sz="2800" dirty="0" err="1" smtClean="0">
                <a:solidFill>
                  <a:schemeClr val="tx1"/>
                </a:solidFill>
                <a:latin typeface="Arial" pitchFamily="34" charset="0"/>
                <a:cs typeface="Arial" pitchFamily="34" charset="0"/>
              </a:rPr>
              <a:t>Cl</a:t>
            </a:r>
            <a:r>
              <a:rPr lang="en-TT" sz="2800" baseline="30000" dirty="0" smtClean="0">
                <a:solidFill>
                  <a:schemeClr val="tx1"/>
                </a:solidFill>
                <a:latin typeface="Arial" pitchFamily="34" charset="0"/>
                <a:cs typeface="Arial" pitchFamily="34" charset="0"/>
              </a:rPr>
              <a:t>-</a:t>
            </a:r>
            <a:r>
              <a:rPr lang="en-TT" sz="2800" baseline="-25000" dirty="0">
                <a:solidFill>
                  <a:schemeClr val="tx1"/>
                </a:solidFill>
                <a:latin typeface="Arial" pitchFamily="34" charset="0"/>
                <a:cs typeface="Arial" pitchFamily="34" charset="0"/>
              </a:rPr>
              <a:t>(</a:t>
            </a:r>
            <a:r>
              <a:rPr lang="en-TT" sz="2800" baseline="-25000" dirty="0" err="1">
                <a:solidFill>
                  <a:schemeClr val="tx1"/>
                </a:solidFill>
                <a:latin typeface="Arial" pitchFamily="34" charset="0"/>
                <a:cs typeface="Arial" pitchFamily="34" charset="0"/>
              </a:rPr>
              <a:t>aq</a:t>
            </a:r>
            <a:r>
              <a:rPr lang="en-TT" sz="2800" baseline="-25000" dirty="0">
                <a:solidFill>
                  <a:schemeClr val="tx1"/>
                </a:solidFill>
                <a:latin typeface="Arial" pitchFamily="34" charset="0"/>
                <a:cs typeface="Arial" pitchFamily="34" charset="0"/>
              </a:rPr>
              <a:t>)</a:t>
            </a:r>
            <a:r>
              <a:rPr lang="en-TT" sz="2800" dirty="0">
                <a:solidFill>
                  <a:schemeClr val="tx1"/>
                </a:solidFill>
                <a:latin typeface="Arial" pitchFamily="34" charset="0"/>
                <a:cs typeface="Arial" pitchFamily="34" charset="0"/>
              </a:rPr>
              <a:t> + H</a:t>
            </a:r>
            <a:r>
              <a:rPr lang="en-TT" sz="2800" baseline="-25000" dirty="0">
                <a:solidFill>
                  <a:schemeClr val="tx1"/>
                </a:solidFill>
                <a:latin typeface="Arial" pitchFamily="34" charset="0"/>
                <a:cs typeface="Arial" pitchFamily="34" charset="0"/>
              </a:rPr>
              <a:t>2</a:t>
            </a:r>
            <a:r>
              <a:rPr lang="en-TT" sz="2800" dirty="0">
                <a:solidFill>
                  <a:schemeClr val="tx1"/>
                </a:solidFill>
                <a:latin typeface="Arial" pitchFamily="34" charset="0"/>
                <a:cs typeface="Arial" pitchFamily="34" charset="0"/>
              </a:rPr>
              <a:t>O</a:t>
            </a:r>
            <a:r>
              <a:rPr lang="en-TT" sz="2800" baseline="-25000" dirty="0">
                <a:solidFill>
                  <a:schemeClr val="tx1"/>
                </a:solidFill>
                <a:latin typeface="Arial" pitchFamily="34" charset="0"/>
                <a:cs typeface="Arial" pitchFamily="34" charset="0"/>
              </a:rPr>
              <a:t>(l)</a:t>
            </a:r>
          </a:p>
          <a:p>
            <a:pPr algn="l"/>
            <a:endParaRPr lang="en-TT" sz="2800" baseline="-25000" dirty="0">
              <a:solidFill>
                <a:schemeClr val="tx1"/>
              </a:solidFill>
              <a:latin typeface="Arial" pitchFamily="34" charset="0"/>
              <a:cs typeface="Arial" pitchFamily="34" charset="0"/>
            </a:endParaRPr>
          </a:p>
          <a:p>
            <a:pPr algn="l"/>
            <a:r>
              <a:rPr lang="en-TT" sz="3000" dirty="0">
                <a:solidFill>
                  <a:srgbClr val="FF0000"/>
                </a:solidFill>
                <a:latin typeface="Arial" pitchFamily="34" charset="0"/>
                <a:cs typeface="Arial" pitchFamily="34" charset="0"/>
              </a:rPr>
              <a:t>Both the Na</a:t>
            </a:r>
            <a:r>
              <a:rPr lang="en-TT" sz="3000" baseline="30000" dirty="0">
                <a:solidFill>
                  <a:srgbClr val="FF0000"/>
                </a:solidFill>
                <a:latin typeface="Arial" pitchFamily="34" charset="0"/>
                <a:cs typeface="Arial" pitchFamily="34" charset="0"/>
              </a:rPr>
              <a:t>+</a:t>
            </a:r>
            <a:r>
              <a:rPr lang="en-TT" sz="3000" dirty="0" smtClean="0">
                <a:solidFill>
                  <a:srgbClr val="FF0000"/>
                </a:solidFill>
                <a:latin typeface="Arial" pitchFamily="34" charset="0"/>
                <a:cs typeface="Arial" pitchFamily="34" charset="0"/>
              </a:rPr>
              <a:t> </a:t>
            </a:r>
            <a:r>
              <a:rPr lang="en-TT" sz="3000" dirty="0">
                <a:solidFill>
                  <a:srgbClr val="FF0000"/>
                </a:solidFill>
                <a:latin typeface="Arial" pitchFamily="34" charset="0"/>
                <a:cs typeface="Arial" pitchFamily="34" charset="0"/>
              </a:rPr>
              <a:t>ion and the </a:t>
            </a:r>
            <a:r>
              <a:rPr lang="en-TT" sz="3000" dirty="0" err="1">
                <a:solidFill>
                  <a:srgbClr val="FF0000"/>
                </a:solidFill>
                <a:latin typeface="Arial" pitchFamily="34" charset="0"/>
                <a:cs typeface="Arial" pitchFamily="34" charset="0"/>
              </a:rPr>
              <a:t>Cl</a:t>
            </a:r>
            <a:r>
              <a:rPr lang="en-TT" sz="3000" baseline="30000" dirty="0">
                <a:solidFill>
                  <a:srgbClr val="FF0000"/>
                </a:solidFill>
                <a:latin typeface="Arial" pitchFamily="34" charset="0"/>
                <a:cs typeface="Arial" pitchFamily="34" charset="0"/>
              </a:rPr>
              <a:t>-</a:t>
            </a:r>
            <a:r>
              <a:rPr lang="en-TT" sz="3000" baseline="30000" dirty="0" smtClean="0">
                <a:solidFill>
                  <a:srgbClr val="FF0000"/>
                </a:solidFill>
                <a:latin typeface="Arial" pitchFamily="34" charset="0"/>
                <a:cs typeface="Arial" pitchFamily="34" charset="0"/>
              </a:rPr>
              <a:t> </a:t>
            </a:r>
            <a:r>
              <a:rPr lang="en-TT" sz="3000" dirty="0" smtClean="0">
                <a:solidFill>
                  <a:srgbClr val="FF0000"/>
                </a:solidFill>
                <a:latin typeface="Arial" pitchFamily="34" charset="0"/>
                <a:cs typeface="Arial" pitchFamily="34" charset="0"/>
              </a:rPr>
              <a:t>ion are </a:t>
            </a:r>
            <a:r>
              <a:rPr lang="en-TT" sz="3000" dirty="0">
                <a:solidFill>
                  <a:srgbClr val="FF0000"/>
                </a:solidFill>
                <a:latin typeface="Arial" pitchFamily="34" charset="0"/>
                <a:cs typeface="Arial" pitchFamily="34" charset="0"/>
              </a:rPr>
              <a:t>spectator ions. Leaving out the spectator ions gives: </a:t>
            </a:r>
          </a:p>
          <a:p>
            <a:pPr algn="l"/>
            <a:endParaRPr lang="en-TT" sz="3000" dirty="0">
              <a:solidFill>
                <a:srgbClr val="FF0000"/>
              </a:solidFill>
              <a:latin typeface="Arial" pitchFamily="34" charset="0"/>
              <a:cs typeface="Arial" pitchFamily="34" charset="0"/>
            </a:endParaRPr>
          </a:p>
          <a:p>
            <a:pPr algn="l"/>
            <a:r>
              <a:rPr lang="en-TT" sz="2600" dirty="0" smtClean="0">
                <a:solidFill>
                  <a:schemeClr val="tx1"/>
                </a:solidFill>
                <a:latin typeface="Arial" pitchFamily="34" charset="0"/>
                <a:cs typeface="Arial" pitchFamily="34" charset="0"/>
              </a:rPr>
              <a:t>OH</a:t>
            </a:r>
            <a:r>
              <a:rPr lang="en-TT" sz="2600" baseline="30000" dirty="0" smtClean="0">
                <a:solidFill>
                  <a:schemeClr val="tx1"/>
                </a:solidFill>
                <a:latin typeface="Arial" pitchFamily="34" charset="0"/>
                <a:cs typeface="Arial" pitchFamily="34" charset="0"/>
              </a:rPr>
              <a:t>-</a:t>
            </a:r>
            <a:r>
              <a:rPr lang="en-TT" sz="2600" baseline="-25000" dirty="0" smtClean="0">
                <a:solidFill>
                  <a:schemeClr val="tx1"/>
                </a:solidFill>
                <a:latin typeface="Arial" pitchFamily="34" charset="0"/>
                <a:cs typeface="Arial" pitchFamily="34" charset="0"/>
              </a:rPr>
              <a:t>(</a:t>
            </a:r>
            <a:r>
              <a:rPr lang="en-TT" sz="2600" baseline="-25000" dirty="0" err="1" smtClean="0">
                <a:solidFill>
                  <a:schemeClr val="tx1"/>
                </a:solidFill>
                <a:latin typeface="Arial" pitchFamily="34" charset="0"/>
                <a:cs typeface="Arial" pitchFamily="34" charset="0"/>
              </a:rPr>
              <a:t>aq</a:t>
            </a:r>
            <a:r>
              <a:rPr lang="en-TT" sz="2600" baseline="-25000" dirty="0" smtClean="0">
                <a:solidFill>
                  <a:schemeClr val="tx1"/>
                </a:solidFill>
                <a:latin typeface="Arial" pitchFamily="34" charset="0"/>
                <a:cs typeface="Arial" pitchFamily="34" charset="0"/>
              </a:rPr>
              <a:t>) </a:t>
            </a:r>
            <a:r>
              <a:rPr lang="en-TT" sz="2600" dirty="0">
                <a:solidFill>
                  <a:schemeClr val="tx1"/>
                </a:solidFill>
                <a:latin typeface="Arial" pitchFamily="34" charset="0"/>
                <a:cs typeface="Arial" pitchFamily="34" charset="0"/>
              </a:rPr>
              <a:t>+ H</a:t>
            </a:r>
            <a:r>
              <a:rPr lang="en-TT" sz="2600" baseline="30000" dirty="0">
                <a:solidFill>
                  <a:schemeClr val="tx1"/>
                </a:solidFill>
                <a:latin typeface="Arial" pitchFamily="34" charset="0"/>
                <a:cs typeface="Arial" pitchFamily="34" charset="0"/>
              </a:rPr>
              <a:t>+</a:t>
            </a:r>
            <a:r>
              <a:rPr lang="en-TT" sz="2600" baseline="-25000" dirty="0">
                <a:solidFill>
                  <a:schemeClr val="tx1"/>
                </a:solidFill>
                <a:latin typeface="Arial" pitchFamily="34" charset="0"/>
                <a:cs typeface="Arial" pitchFamily="34" charset="0"/>
              </a:rPr>
              <a:t>(</a:t>
            </a:r>
            <a:r>
              <a:rPr lang="en-TT" sz="2600" baseline="-25000" dirty="0" err="1">
                <a:solidFill>
                  <a:schemeClr val="tx1"/>
                </a:solidFill>
                <a:latin typeface="Arial" pitchFamily="34" charset="0"/>
                <a:cs typeface="Arial" pitchFamily="34" charset="0"/>
              </a:rPr>
              <a:t>aq</a:t>
            </a:r>
            <a:r>
              <a:rPr lang="en-TT" sz="2600" baseline="-25000" dirty="0">
                <a:solidFill>
                  <a:schemeClr val="tx1"/>
                </a:solidFill>
                <a:latin typeface="Arial" pitchFamily="34" charset="0"/>
                <a:cs typeface="Arial" pitchFamily="34" charset="0"/>
              </a:rPr>
              <a:t>)</a:t>
            </a:r>
            <a:r>
              <a:rPr lang="en-TT" sz="2600" dirty="0">
                <a:solidFill>
                  <a:schemeClr val="tx1"/>
                </a:solidFill>
                <a:latin typeface="Arial" pitchFamily="34" charset="0"/>
                <a:cs typeface="Arial" pitchFamily="34" charset="0"/>
              </a:rPr>
              <a:t> </a:t>
            </a:r>
            <a:r>
              <a:rPr lang="en-TT" sz="2600" dirty="0" smtClean="0">
                <a:solidFill>
                  <a:schemeClr val="tx1"/>
                </a:solidFill>
                <a:latin typeface="Arial" pitchFamily="34" charset="0"/>
                <a:cs typeface="Arial" pitchFamily="34" charset="0"/>
              </a:rPr>
              <a:t> </a:t>
            </a:r>
            <a:r>
              <a:rPr lang="en-TT" sz="2600" dirty="0">
                <a:solidFill>
                  <a:schemeClr val="tx1"/>
                </a:solidFill>
              </a:rPr>
              <a:t>→ </a:t>
            </a:r>
            <a:r>
              <a:rPr lang="en-TT" sz="2600" dirty="0" smtClean="0">
                <a:solidFill>
                  <a:schemeClr val="tx1"/>
                </a:solidFill>
                <a:latin typeface="Arial" pitchFamily="34" charset="0"/>
                <a:cs typeface="Arial" pitchFamily="34" charset="0"/>
              </a:rPr>
              <a:t> </a:t>
            </a:r>
            <a:r>
              <a:rPr lang="en-TT" sz="2600" dirty="0">
                <a:solidFill>
                  <a:schemeClr val="tx1"/>
                </a:solidFill>
                <a:latin typeface="Arial" pitchFamily="34" charset="0"/>
                <a:cs typeface="Arial" pitchFamily="34" charset="0"/>
              </a:rPr>
              <a:t>+ H</a:t>
            </a:r>
            <a:r>
              <a:rPr lang="en-TT" sz="2600" baseline="-25000" dirty="0">
                <a:solidFill>
                  <a:schemeClr val="tx1"/>
                </a:solidFill>
                <a:latin typeface="Arial" pitchFamily="34" charset="0"/>
                <a:cs typeface="Arial" pitchFamily="34" charset="0"/>
              </a:rPr>
              <a:t>2</a:t>
            </a:r>
            <a:r>
              <a:rPr lang="en-TT" sz="2600" dirty="0">
                <a:solidFill>
                  <a:schemeClr val="tx1"/>
                </a:solidFill>
                <a:latin typeface="Arial" pitchFamily="34" charset="0"/>
                <a:cs typeface="Arial" pitchFamily="34" charset="0"/>
              </a:rPr>
              <a:t>O</a:t>
            </a:r>
            <a:r>
              <a:rPr lang="en-TT" sz="2600" baseline="-25000" dirty="0">
                <a:solidFill>
                  <a:schemeClr val="tx1"/>
                </a:solidFill>
                <a:latin typeface="Arial" pitchFamily="34" charset="0"/>
                <a:cs typeface="Arial" pitchFamily="34" charset="0"/>
              </a:rPr>
              <a:t>(l)</a:t>
            </a:r>
          </a:p>
          <a:p>
            <a:pPr algn="l"/>
            <a:endParaRPr lang="en-TT" baseline="-25000" dirty="0">
              <a:solidFill>
                <a:schemeClr val="tx1"/>
              </a:solidFill>
              <a:latin typeface="Arial" pitchFamily="34" charset="0"/>
              <a:cs typeface="Arial" pitchFamily="34" charset="0"/>
            </a:endParaRPr>
          </a:p>
          <a:p>
            <a:pPr algn="l"/>
            <a:r>
              <a:rPr lang="en-TT" sz="3000" dirty="0">
                <a:solidFill>
                  <a:srgbClr val="FF0000"/>
                </a:solidFill>
                <a:latin typeface="Arial" pitchFamily="34" charset="0"/>
                <a:cs typeface="Arial" pitchFamily="34" charset="0"/>
              </a:rPr>
              <a:t>This equation would be true for any simple metal </a:t>
            </a:r>
            <a:r>
              <a:rPr lang="en-TT" sz="3000" dirty="0" smtClean="0">
                <a:solidFill>
                  <a:srgbClr val="FF0000"/>
                </a:solidFill>
                <a:latin typeface="Arial" pitchFamily="34" charset="0"/>
                <a:cs typeface="Arial" pitchFamily="34" charset="0"/>
              </a:rPr>
              <a:t>hydroxide </a:t>
            </a:r>
            <a:r>
              <a:rPr lang="en-TT" sz="3000" dirty="0">
                <a:solidFill>
                  <a:srgbClr val="FF0000"/>
                </a:solidFill>
                <a:latin typeface="Arial" pitchFamily="34" charset="0"/>
                <a:cs typeface="Arial" pitchFamily="34" charset="0"/>
              </a:rPr>
              <a:t>reacting with any acid.</a:t>
            </a:r>
          </a:p>
          <a:p>
            <a:pPr algn="l"/>
            <a:endParaRPr lang="en-TT" dirty="0"/>
          </a:p>
        </p:txBody>
      </p:sp>
    </p:spTree>
    <p:extLst>
      <p:ext uri="{BB962C8B-B14F-4D97-AF65-F5344CB8AC3E}">
        <p14:creationId xmlns="" xmlns:p14="http://schemas.microsoft.com/office/powerpoint/2010/main" val="175709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7772400" cy="841375"/>
          </a:xfrm>
        </p:spPr>
        <p:txBody>
          <a:bodyPr/>
          <a:lstStyle/>
          <a:p>
            <a:r>
              <a:rPr lang="en-US"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The pH Scale</a:t>
            </a:r>
            <a:endParaRPr lang="en-US" b="1" dirty="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685800" y="1219200"/>
            <a:ext cx="7848600" cy="5257800"/>
          </a:xfrm>
        </p:spPr>
        <p:txBody>
          <a:bodyPr/>
          <a:lstStyle/>
          <a:p>
            <a:pPr algn="l"/>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The pH scale runs from about </a:t>
            </a:r>
            <a:r>
              <a:rPr lang="en-US"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0</a:t>
            </a:r>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to about </a:t>
            </a:r>
            <a:r>
              <a:rPr lang="en-US"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14 </a:t>
            </a:r>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and tells you how </a:t>
            </a:r>
            <a:r>
              <a:rPr lang="en-US"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acidic</a:t>
            </a:r>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or how </a:t>
            </a:r>
            <a:r>
              <a:rPr lang="en-US"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alkaline</a:t>
            </a:r>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a solution is.</a:t>
            </a:r>
          </a:p>
          <a:p>
            <a:pPr algn="l"/>
            <a:endParaRPr lang="en-US" b="1"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Picture 3" descr="PH SCALE 4.gif"/>
          <p:cNvPicPr>
            <a:picLocks noChangeAspect="1"/>
          </p:cNvPicPr>
          <p:nvPr/>
        </p:nvPicPr>
        <p:blipFill>
          <a:blip r:embed="rId2"/>
          <a:stretch>
            <a:fillRect/>
          </a:stretch>
        </p:blipFill>
        <p:spPr>
          <a:xfrm>
            <a:off x="533400" y="2819400"/>
            <a:ext cx="8229600" cy="381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838200"/>
          </a:xfrm>
        </p:spPr>
        <p:txBody>
          <a:bodyPr/>
          <a:lstStyle/>
          <a:p>
            <a:r>
              <a:rPr lang="en-TT" b="1" dirty="0" smtClean="0">
                <a:ln w="12700">
                  <a:solidFill>
                    <a:schemeClr val="tx1"/>
                  </a:solidFill>
                  <a:prstDash val="solid"/>
                </a:ln>
                <a:solidFill>
                  <a:srgbClr val="3333FF"/>
                </a:solidFill>
                <a:effectLst>
                  <a:outerShdw blurRad="41275" dist="20320" dir="1800000" algn="tl" rotWithShape="0">
                    <a:srgbClr val="000000">
                      <a:alpha val="40000"/>
                    </a:srgbClr>
                  </a:outerShdw>
                </a:effectLst>
                <a:latin typeface="Arial" pitchFamily="34" charset="0"/>
                <a:cs typeface="Arial" pitchFamily="34" charset="0"/>
              </a:rPr>
              <a:t>Questions</a:t>
            </a:r>
            <a:endParaRPr lang="en-TT" dirty="0">
              <a:solidFill>
                <a:srgbClr val="3333FF"/>
              </a:solidFill>
            </a:endParaRPr>
          </a:p>
        </p:txBody>
      </p:sp>
      <p:sp>
        <p:nvSpPr>
          <p:cNvPr id="3" name="Subtitle 2"/>
          <p:cNvSpPr>
            <a:spLocks noGrp="1"/>
          </p:cNvSpPr>
          <p:nvPr>
            <p:ph type="subTitle" idx="1"/>
          </p:nvPr>
        </p:nvSpPr>
        <p:spPr>
          <a:xfrm>
            <a:off x="304800" y="1066800"/>
            <a:ext cx="8534400" cy="5791200"/>
          </a:xfrm>
        </p:spPr>
        <p:txBody>
          <a:bodyPr>
            <a:normAutofit fontScale="70000" lnSpcReduction="20000"/>
          </a:bodyPr>
          <a:lstStyle/>
          <a:p>
            <a:pPr algn="l"/>
            <a:r>
              <a:rPr lang="en-TT" sz="3400" dirty="0" smtClean="0">
                <a:solidFill>
                  <a:schemeClr val="tx1"/>
                </a:solidFill>
                <a:latin typeface="Arial" pitchFamily="34" charset="0"/>
                <a:cs typeface="Arial" pitchFamily="34" charset="0"/>
              </a:rPr>
              <a:t>1. </a:t>
            </a:r>
            <a:r>
              <a:rPr lang="en-TT" sz="3400" dirty="0" smtClean="0">
                <a:solidFill>
                  <a:schemeClr val="tx1"/>
                </a:solidFill>
                <a:latin typeface="Arial" pitchFamily="34" charset="0"/>
                <a:cs typeface="Arial" pitchFamily="34" charset="0"/>
              </a:rPr>
              <a:t>Write balanced chemical equations for the following reactions (</a:t>
            </a:r>
            <a:r>
              <a:rPr lang="en-TT" sz="3400" b="1" dirty="0" smtClean="0">
                <a:solidFill>
                  <a:schemeClr val="tx1"/>
                </a:solidFill>
                <a:latin typeface="Arial" pitchFamily="34" charset="0"/>
                <a:cs typeface="Arial" pitchFamily="34" charset="0"/>
              </a:rPr>
              <a:t>metal hydroxides with acids</a:t>
            </a:r>
            <a:r>
              <a:rPr lang="en-TT" sz="3400" dirty="0" smtClean="0">
                <a:solidFill>
                  <a:schemeClr val="tx1"/>
                </a:solidFill>
                <a:latin typeface="Arial" pitchFamily="34" charset="0"/>
                <a:cs typeface="Arial" pitchFamily="34" charset="0"/>
              </a:rPr>
              <a:t>):</a:t>
            </a:r>
            <a:endParaRPr lang="en-US" sz="3400" dirty="0" smtClean="0">
              <a:solidFill>
                <a:schemeClr val="tx1"/>
              </a:solidFill>
              <a:latin typeface="Arial" pitchFamily="34" charset="0"/>
              <a:cs typeface="Arial" pitchFamily="34" charset="0"/>
            </a:endParaRPr>
          </a:p>
          <a:p>
            <a:pPr algn="l"/>
            <a:r>
              <a:rPr lang="en-TT" sz="3400" dirty="0" smtClean="0">
                <a:solidFill>
                  <a:schemeClr val="tx1"/>
                </a:solidFill>
                <a:latin typeface="Arial" pitchFamily="34" charset="0"/>
                <a:cs typeface="Arial" pitchFamily="34" charset="0"/>
              </a:rPr>
              <a:t>(a) The reaction of potassium hydroxide with hydrochloric acid</a:t>
            </a:r>
            <a:endParaRPr lang="en-US" sz="3400" dirty="0" smtClean="0">
              <a:solidFill>
                <a:schemeClr val="tx1"/>
              </a:solidFill>
              <a:latin typeface="Arial" pitchFamily="34" charset="0"/>
              <a:cs typeface="Arial" pitchFamily="34" charset="0"/>
            </a:endParaRPr>
          </a:p>
          <a:p>
            <a:pPr algn="l"/>
            <a:r>
              <a:rPr lang="en-TT" sz="3400" dirty="0" smtClean="0">
                <a:solidFill>
                  <a:schemeClr val="tx1"/>
                </a:solidFill>
                <a:latin typeface="Arial" pitchFamily="34" charset="0"/>
                <a:cs typeface="Arial" pitchFamily="34" charset="0"/>
              </a:rPr>
              <a:t>(b) The reaction of calcium hydroxide with hydrochloric acid</a:t>
            </a:r>
            <a:endParaRPr lang="en-US" sz="3400" dirty="0" smtClean="0">
              <a:solidFill>
                <a:schemeClr val="tx1"/>
              </a:solidFill>
              <a:latin typeface="Arial" pitchFamily="34" charset="0"/>
              <a:cs typeface="Arial" pitchFamily="34" charset="0"/>
            </a:endParaRPr>
          </a:p>
          <a:p>
            <a:pPr algn="l"/>
            <a:r>
              <a:rPr lang="en-TT" sz="3400" dirty="0" smtClean="0">
                <a:solidFill>
                  <a:schemeClr val="tx1"/>
                </a:solidFill>
                <a:latin typeface="Arial" pitchFamily="34" charset="0"/>
                <a:cs typeface="Arial" pitchFamily="34" charset="0"/>
              </a:rPr>
              <a:t>(c) The reaction of magnesium hydroxide with hydrochloric </a:t>
            </a:r>
            <a:r>
              <a:rPr lang="en-TT" sz="3400" dirty="0" smtClean="0">
                <a:solidFill>
                  <a:schemeClr val="tx1"/>
                </a:solidFill>
                <a:latin typeface="Arial" pitchFamily="34" charset="0"/>
                <a:cs typeface="Arial" pitchFamily="34" charset="0"/>
              </a:rPr>
              <a:t>acid</a:t>
            </a:r>
          </a:p>
          <a:p>
            <a:pPr algn="l"/>
            <a:endParaRPr lang="en-US" sz="3400" dirty="0" smtClean="0">
              <a:solidFill>
                <a:schemeClr val="tx1"/>
              </a:solidFill>
              <a:latin typeface="Arial" pitchFamily="34" charset="0"/>
              <a:cs typeface="Arial" pitchFamily="34" charset="0"/>
            </a:endParaRPr>
          </a:p>
          <a:p>
            <a:pPr algn="l"/>
            <a:endParaRPr lang="en-US" sz="3400" dirty="0" smtClean="0">
              <a:solidFill>
                <a:schemeClr val="tx1"/>
              </a:solidFill>
              <a:latin typeface="Arial" pitchFamily="34" charset="0"/>
              <a:cs typeface="Arial" pitchFamily="34" charset="0"/>
            </a:endParaRPr>
          </a:p>
          <a:p>
            <a:pPr algn="l"/>
            <a:r>
              <a:rPr lang="en-TT" sz="3400" dirty="0" smtClean="0">
                <a:solidFill>
                  <a:schemeClr val="tx1"/>
                </a:solidFill>
                <a:latin typeface="Arial" pitchFamily="34" charset="0"/>
                <a:cs typeface="Arial" pitchFamily="34" charset="0"/>
              </a:rPr>
              <a:t>2. Write </a:t>
            </a:r>
            <a:r>
              <a:rPr lang="en-TT" sz="3400" dirty="0" smtClean="0">
                <a:solidFill>
                  <a:schemeClr val="tx1"/>
                </a:solidFill>
                <a:latin typeface="Arial" pitchFamily="34" charset="0"/>
                <a:cs typeface="Arial" pitchFamily="34" charset="0"/>
              </a:rPr>
              <a:t>the </a:t>
            </a:r>
            <a:r>
              <a:rPr lang="en-TT" sz="3400" b="1" dirty="0" smtClean="0">
                <a:solidFill>
                  <a:schemeClr val="tx1"/>
                </a:solidFill>
                <a:latin typeface="Arial" pitchFamily="34" charset="0"/>
                <a:cs typeface="Arial" pitchFamily="34" charset="0"/>
              </a:rPr>
              <a:t>ionic equations</a:t>
            </a:r>
            <a:r>
              <a:rPr lang="en-TT" sz="3400" dirty="0" smtClean="0">
                <a:solidFill>
                  <a:schemeClr val="tx1"/>
                </a:solidFill>
                <a:latin typeface="Arial" pitchFamily="34" charset="0"/>
                <a:cs typeface="Arial" pitchFamily="34" charset="0"/>
              </a:rPr>
              <a:t> for the following reactions (</a:t>
            </a:r>
            <a:r>
              <a:rPr lang="en-TT" sz="3400" b="1" dirty="0" smtClean="0">
                <a:solidFill>
                  <a:schemeClr val="tx1"/>
                </a:solidFill>
                <a:latin typeface="Arial" pitchFamily="34" charset="0"/>
                <a:cs typeface="Arial" pitchFamily="34" charset="0"/>
              </a:rPr>
              <a:t>metal hydroxides with acids</a:t>
            </a:r>
            <a:r>
              <a:rPr lang="en-TT" sz="3400" dirty="0" smtClean="0">
                <a:solidFill>
                  <a:schemeClr val="tx1"/>
                </a:solidFill>
                <a:latin typeface="Arial" pitchFamily="34" charset="0"/>
                <a:cs typeface="Arial" pitchFamily="34" charset="0"/>
              </a:rPr>
              <a:t>):</a:t>
            </a:r>
            <a:endParaRPr lang="en-US" sz="3400" dirty="0" smtClean="0">
              <a:solidFill>
                <a:schemeClr val="tx1"/>
              </a:solidFill>
              <a:latin typeface="Arial" pitchFamily="34" charset="0"/>
              <a:cs typeface="Arial" pitchFamily="34" charset="0"/>
            </a:endParaRPr>
          </a:p>
          <a:p>
            <a:pPr algn="l"/>
            <a:r>
              <a:rPr lang="en-TT" sz="3400" dirty="0" smtClean="0">
                <a:solidFill>
                  <a:schemeClr val="tx1"/>
                </a:solidFill>
                <a:latin typeface="Arial" pitchFamily="34" charset="0"/>
                <a:cs typeface="Arial" pitchFamily="34" charset="0"/>
              </a:rPr>
              <a:t>(a) The reaction of potassium hydroxide with hydrochloric acid</a:t>
            </a:r>
            <a:endParaRPr lang="en-US" sz="3400" dirty="0" smtClean="0">
              <a:solidFill>
                <a:schemeClr val="tx1"/>
              </a:solidFill>
              <a:latin typeface="Arial" pitchFamily="34" charset="0"/>
              <a:cs typeface="Arial" pitchFamily="34" charset="0"/>
            </a:endParaRPr>
          </a:p>
          <a:p>
            <a:pPr algn="l"/>
            <a:r>
              <a:rPr lang="en-TT" sz="3400" dirty="0" smtClean="0">
                <a:solidFill>
                  <a:schemeClr val="tx1"/>
                </a:solidFill>
                <a:latin typeface="Arial" pitchFamily="34" charset="0"/>
                <a:cs typeface="Arial" pitchFamily="34" charset="0"/>
              </a:rPr>
              <a:t>(b) The reaction of calcium hydroxide with hydrochloric acid</a:t>
            </a:r>
            <a:endParaRPr lang="en-US" sz="3400" dirty="0" smtClean="0">
              <a:solidFill>
                <a:schemeClr val="tx1"/>
              </a:solidFill>
              <a:latin typeface="Arial" pitchFamily="34" charset="0"/>
              <a:cs typeface="Arial" pitchFamily="34" charset="0"/>
            </a:endParaRPr>
          </a:p>
          <a:p>
            <a:pPr algn="l"/>
            <a:r>
              <a:rPr lang="en-TT" sz="3400" dirty="0" smtClean="0">
                <a:solidFill>
                  <a:schemeClr val="tx1"/>
                </a:solidFill>
                <a:latin typeface="Arial" pitchFamily="34" charset="0"/>
                <a:cs typeface="Arial" pitchFamily="34" charset="0"/>
              </a:rPr>
              <a:t>(c) The reaction of magnesium hydroxide with hydrochloric acid</a:t>
            </a:r>
            <a:endParaRPr lang="en-US" sz="3400" dirty="0" smtClean="0">
              <a:solidFill>
                <a:schemeClr val="tx1"/>
              </a:solidFill>
              <a:latin typeface="Arial" pitchFamily="34" charset="0"/>
              <a:cs typeface="Arial" pitchFamily="34" charset="0"/>
            </a:endParaRPr>
          </a:p>
          <a:p>
            <a:pPr algn="l"/>
            <a:endParaRPr lang="en-US" sz="3400" dirty="0" smtClean="0">
              <a:solidFill>
                <a:schemeClr val="tx1"/>
              </a:solidFill>
              <a:latin typeface="Arial" pitchFamily="34" charset="0"/>
              <a:cs typeface="Arial" pitchFamily="34" charset="0"/>
            </a:endParaRPr>
          </a:p>
          <a:p>
            <a:pPr algn="l"/>
            <a:endParaRPr lang="en-US"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32693700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917575"/>
          </a:xfrm>
        </p:spPr>
        <p:txBody>
          <a:bodyPr>
            <a:normAutofit/>
          </a:bodyPr>
          <a:lstStyle/>
          <a:p>
            <a:r>
              <a:rPr lang="en-TT" sz="4000" b="1" dirty="0">
                <a:ln w="12700">
                  <a:solidFill>
                    <a:schemeClr val="tx1"/>
                  </a:solidFill>
                  <a:prstDash val="solid"/>
                </a:ln>
                <a:solidFill>
                  <a:srgbClr val="00B0F0"/>
                </a:solidFill>
                <a:effectLst>
                  <a:outerShdw blurRad="41275" dist="20320" dir="1800000" algn="tl" rotWithShape="0">
                    <a:srgbClr val="000000">
                      <a:alpha val="40000"/>
                    </a:srgbClr>
                  </a:outerShdw>
                </a:effectLst>
                <a:latin typeface="Arial" pitchFamily="34" charset="0"/>
                <a:cs typeface="Arial" pitchFamily="34" charset="0"/>
              </a:rPr>
              <a:t>Reaction of </a:t>
            </a:r>
            <a:r>
              <a:rPr lang="en-TT" sz="4000" b="1" dirty="0" smtClean="0">
                <a:ln w="12700">
                  <a:solidFill>
                    <a:schemeClr val="tx1"/>
                  </a:solidFill>
                  <a:prstDash val="solid"/>
                </a:ln>
                <a:solidFill>
                  <a:srgbClr val="00B0F0"/>
                </a:solidFill>
                <a:effectLst>
                  <a:outerShdw blurRad="41275" dist="20320" dir="1800000" algn="tl" rotWithShape="0">
                    <a:srgbClr val="000000">
                      <a:alpha val="40000"/>
                    </a:srgbClr>
                  </a:outerShdw>
                </a:effectLst>
                <a:latin typeface="Arial" pitchFamily="34" charset="0"/>
                <a:cs typeface="Arial" pitchFamily="34" charset="0"/>
              </a:rPr>
              <a:t>carbonates with acids </a:t>
            </a:r>
            <a:endParaRPr lang="en-TT" sz="4000" dirty="0"/>
          </a:p>
        </p:txBody>
      </p:sp>
      <p:sp>
        <p:nvSpPr>
          <p:cNvPr id="3" name="Subtitle 2"/>
          <p:cNvSpPr>
            <a:spLocks noGrp="1"/>
          </p:cNvSpPr>
          <p:nvPr>
            <p:ph type="subTitle" idx="1"/>
          </p:nvPr>
        </p:nvSpPr>
        <p:spPr>
          <a:xfrm>
            <a:off x="76200" y="1143000"/>
            <a:ext cx="9144000" cy="762000"/>
          </a:xfrm>
        </p:spPr>
        <p:txBody>
          <a:bodyPr/>
          <a:lstStyle/>
          <a:p>
            <a:r>
              <a:rPr lang="en-TT" sz="2800" dirty="0" smtClean="0">
                <a:solidFill>
                  <a:schemeClr val="tx1"/>
                </a:solidFill>
                <a:latin typeface="Arial" pitchFamily="34" charset="0"/>
                <a:cs typeface="Arial" pitchFamily="34" charset="0"/>
              </a:rPr>
              <a:t>carbonate </a:t>
            </a:r>
            <a:r>
              <a:rPr lang="en-TT" sz="2800" dirty="0">
                <a:solidFill>
                  <a:schemeClr val="tx1"/>
                </a:solidFill>
                <a:latin typeface="Arial" pitchFamily="34" charset="0"/>
                <a:cs typeface="Arial" pitchFamily="34" charset="0"/>
              </a:rPr>
              <a:t>+ acid → salt </a:t>
            </a:r>
            <a:r>
              <a:rPr lang="en-TT" sz="2800" dirty="0" smtClean="0">
                <a:solidFill>
                  <a:schemeClr val="tx1"/>
                </a:solidFill>
                <a:latin typeface="Arial" pitchFamily="34" charset="0"/>
                <a:cs typeface="Arial" pitchFamily="34" charset="0"/>
              </a:rPr>
              <a:t>+ carbon dioxide + </a:t>
            </a:r>
            <a:r>
              <a:rPr lang="en-TT" sz="2800" dirty="0">
                <a:solidFill>
                  <a:schemeClr val="tx1"/>
                </a:solidFill>
                <a:latin typeface="Arial" pitchFamily="34" charset="0"/>
                <a:cs typeface="Arial" pitchFamily="34" charset="0"/>
              </a:rPr>
              <a:t>water</a:t>
            </a:r>
          </a:p>
          <a:p>
            <a:endParaRPr lang="en-TT" dirty="0"/>
          </a:p>
          <a:p>
            <a:pPr algn="l"/>
            <a:endParaRPr lang="en-TT"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28800" y="1784350"/>
            <a:ext cx="5587902" cy="4824222"/>
          </a:xfrm>
          <a:prstGeom prst="rect">
            <a:avLst/>
          </a:prstGeom>
        </p:spPr>
      </p:pic>
    </p:spTree>
    <p:extLst>
      <p:ext uri="{BB962C8B-B14F-4D97-AF65-F5344CB8AC3E}">
        <p14:creationId xmlns="" xmlns:p14="http://schemas.microsoft.com/office/powerpoint/2010/main" val="316406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1470025"/>
          </a:xfrm>
        </p:spPr>
        <p:txBody>
          <a:bodyPr>
            <a:normAutofit fontScale="90000"/>
          </a:bodyPr>
          <a:lstStyle/>
          <a:p>
            <a:r>
              <a:rPr lang="en-TT" b="1" dirty="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Reaction of </a:t>
            </a:r>
            <a:r>
              <a:rPr lang="en-TT" b="1" dirty="0" smtClean="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copper (II) carbonate with </a:t>
            </a:r>
            <a:r>
              <a:rPr lang="en-TT" b="1" dirty="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dilute </a:t>
            </a:r>
            <a:r>
              <a:rPr lang="en-TT" b="1" dirty="0" smtClean="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sulphuric </a:t>
            </a:r>
            <a:r>
              <a:rPr lang="en-TT" b="1" dirty="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acid</a:t>
            </a:r>
            <a:endParaRPr lang="en-TT" dirty="0"/>
          </a:p>
        </p:txBody>
      </p:sp>
      <p:sp>
        <p:nvSpPr>
          <p:cNvPr id="3" name="Subtitle 2"/>
          <p:cNvSpPr>
            <a:spLocks noGrp="1"/>
          </p:cNvSpPr>
          <p:nvPr>
            <p:ph type="subTitle" idx="1"/>
          </p:nvPr>
        </p:nvSpPr>
        <p:spPr>
          <a:xfrm>
            <a:off x="152400" y="1524000"/>
            <a:ext cx="8915400" cy="5181600"/>
          </a:xfrm>
        </p:spPr>
        <p:txBody>
          <a:bodyPr>
            <a:normAutofit fontScale="92500" lnSpcReduction="10000"/>
          </a:bodyPr>
          <a:lstStyle/>
          <a:p>
            <a:pPr algn="l"/>
            <a:r>
              <a:rPr lang="en-TT" sz="2800" dirty="0" smtClean="0">
                <a:solidFill>
                  <a:schemeClr val="tx1"/>
                </a:solidFill>
                <a:latin typeface="Arial" pitchFamily="34" charset="0"/>
                <a:cs typeface="Arial" pitchFamily="34" charset="0"/>
              </a:rPr>
              <a:t>CuCO</a:t>
            </a:r>
            <a:r>
              <a:rPr lang="en-TT" sz="2800" baseline="-25000" dirty="0" smtClean="0">
                <a:solidFill>
                  <a:schemeClr val="tx1"/>
                </a:solidFill>
                <a:latin typeface="Arial" pitchFamily="34" charset="0"/>
                <a:cs typeface="Arial" pitchFamily="34" charset="0"/>
              </a:rPr>
              <a:t>3(s) </a:t>
            </a:r>
            <a:r>
              <a:rPr lang="en-TT" sz="2800" dirty="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H</a:t>
            </a:r>
            <a:r>
              <a:rPr lang="en-TT" sz="2800" baseline="-25000" dirty="0" smtClean="0">
                <a:solidFill>
                  <a:schemeClr val="tx1"/>
                </a:solidFill>
                <a:latin typeface="Arial" pitchFamily="34" charset="0"/>
                <a:cs typeface="Arial" pitchFamily="34" charset="0"/>
              </a:rPr>
              <a:t>2</a:t>
            </a:r>
            <a:r>
              <a:rPr lang="en-TT" sz="2800" dirty="0" smtClean="0">
                <a:solidFill>
                  <a:schemeClr val="tx1"/>
                </a:solidFill>
                <a:latin typeface="Arial" pitchFamily="34" charset="0"/>
                <a:cs typeface="Arial" pitchFamily="34" charset="0"/>
              </a:rPr>
              <a:t>SO</a:t>
            </a:r>
            <a:r>
              <a:rPr lang="en-TT" sz="2800" baseline="-25000" dirty="0" smtClean="0">
                <a:solidFill>
                  <a:schemeClr val="tx1"/>
                </a:solidFill>
                <a:latin typeface="Arial" pitchFamily="34" charset="0"/>
                <a:cs typeface="Arial" pitchFamily="34" charset="0"/>
              </a:rPr>
              <a:t>4(</a:t>
            </a:r>
            <a:r>
              <a:rPr lang="en-TT" sz="2800" baseline="-25000" dirty="0" err="1" smtClean="0">
                <a:solidFill>
                  <a:schemeClr val="tx1"/>
                </a:solidFill>
                <a:latin typeface="Arial" pitchFamily="34" charset="0"/>
                <a:cs typeface="Arial" pitchFamily="34" charset="0"/>
              </a:rPr>
              <a:t>aq</a:t>
            </a:r>
            <a:r>
              <a:rPr lang="en-TT" sz="2800" baseline="-25000" dirty="0">
                <a:solidFill>
                  <a:schemeClr val="tx1"/>
                </a:solidFill>
                <a:latin typeface="Arial" pitchFamily="34" charset="0"/>
                <a:cs typeface="Arial" pitchFamily="34" charset="0"/>
              </a:rPr>
              <a:t>) </a:t>
            </a:r>
            <a:r>
              <a:rPr lang="en-TT" sz="2800" dirty="0">
                <a:solidFill>
                  <a:schemeClr val="tx1"/>
                </a:solidFill>
              </a:rPr>
              <a:t>→ </a:t>
            </a:r>
            <a:r>
              <a:rPr lang="en-TT" sz="2800" dirty="0" smtClean="0">
                <a:solidFill>
                  <a:schemeClr val="tx1"/>
                </a:solidFill>
                <a:latin typeface="Arial" pitchFamily="34" charset="0"/>
                <a:cs typeface="Arial" pitchFamily="34" charset="0"/>
              </a:rPr>
              <a:t>CuSO</a:t>
            </a:r>
            <a:r>
              <a:rPr lang="en-TT" sz="2800" baseline="-25000" dirty="0" smtClean="0">
                <a:solidFill>
                  <a:schemeClr val="tx1"/>
                </a:solidFill>
                <a:latin typeface="Arial" pitchFamily="34" charset="0"/>
                <a:cs typeface="Arial" pitchFamily="34" charset="0"/>
              </a:rPr>
              <a:t>4(</a:t>
            </a:r>
            <a:r>
              <a:rPr lang="en-TT" sz="2800" baseline="-25000" dirty="0" err="1" smtClean="0">
                <a:solidFill>
                  <a:schemeClr val="tx1"/>
                </a:solidFill>
                <a:latin typeface="Arial" pitchFamily="34" charset="0"/>
                <a:cs typeface="Arial" pitchFamily="34" charset="0"/>
              </a:rPr>
              <a:t>aq</a:t>
            </a:r>
            <a:r>
              <a:rPr lang="en-TT" sz="2800" baseline="-25000" dirty="0">
                <a:solidFill>
                  <a:schemeClr val="tx1"/>
                </a:solidFill>
                <a:latin typeface="Arial" pitchFamily="34" charset="0"/>
                <a:cs typeface="Arial" pitchFamily="34" charset="0"/>
              </a:rPr>
              <a:t>) </a:t>
            </a:r>
            <a:r>
              <a:rPr lang="en-TT" sz="2800" dirty="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CO</a:t>
            </a:r>
            <a:r>
              <a:rPr lang="en-TT" sz="2800" baseline="-25000" dirty="0" smtClean="0">
                <a:solidFill>
                  <a:schemeClr val="tx1"/>
                </a:solidFill>
                <a:latin typeface="Arial" pitchFamily="34" charset="0"/>
                <a:cs typeface="Arial" pitchFamily="34" charset="0"/>
              </a:rPr>
              <a:t>2(g)</a:t>
            </a:r>
            <a:r>
              <a:rPr lang="en-TT" sz="2800" dirty="0" smtClean="0">
                <a:solidFill>
                  <a:schemeClr val="tx1"/>
                </a:solidFill>
                <a:latin typeface="Arial" pitchFamily="34" charset="0"/>
                <a:cs typeface="Arial" pitchFamily="34" charset="0"/>
              </a:rPr>
              <a:t> + H</a:t>
            </a:r>
            <a:r>
              <a:rPr lang="en-TT" sz="2800" baseline="-25000" dirty="0" smtClean="0">
                <a:solidFill>
                  <a:schemeClr val="tx1"/>
                </a:solidFill>
                <a:latin typeface="Arial" pitchFamily="34" charset="0"/>
                <a:cs typeface="Arial" pitchFamily="34" charset="0"/>
              </a:rPr>
              <a:t>2</a:t>
            </a:r>
            <a:r>
              <a:rPr lang="en-TT" sz="2800" dirty="0" smtClean="0">
                <a:solidFill>
                  <a:schemeClr val="tx1"/>
                </a:solidFill>
                <a:latin typeface="Arial" pitchFamily="34" charset="0"/>
                <a:cs typeface="Arial" pitchFamily="34" charset="0"/>
              </a:rPr>
              <a:t>O</a:t>
            </a:r>
            <a:r>
              <a:rPr lang="en-TT" sz="2800" baseline="-25000" dirty="0" smtClean="0">
                <a:solidFill>
                  <a:schemeClr val="tx1"/>
                </a:solidFill>
                <a:latin typeface="Arial" pitchFamily="34" charset="0"/>
                <a:cs typeface="Arial" pitchFamily="34" charset="0"/>
              </a:rPr>
              <a:t>(l</a:t>
            </a:r>
            <a:r>
              <a:rPr lang="en-TT" sz="2800" baseline="-25000" dirty="0">
                <a:solidFill>
                  <a:schemeClr val="tx1"/>
                </a:solidFill>
                <a:latin typeface="Arial" pitchFamily="34" charset="0"/>
                <a:cs typeface="Arial" pitchFamily="34" charset="0"/>
              </a:rPr>
              <a:t>) </a:t>
            </a:r>
          </a:p>
          <a:p>
            <a:pPr algn="l"/>
            <a:endParaRPr lang="en-TT" baseline="-25000" dirty="0">
              <a:solidFill>
                <a:schemeClr val="tx1"/>
              </a:solidFill>
              <a:latin typeface="Arial" pitchFamily="34" charset="0"/>
              <a:cs typeface="Arial" pitchFamily="34" charset="0"/>
            </a:endParaRPr>
          </a:p>
          <a:p>
            <a:pPr algn="l"/>
            <a:r>
              <a:rPr lang="en-TT" sz="3300" u="sng" dirty="0">
                <a:solidFill>
                  <a:srgbClr val="FF0000"/>
                </a:solidFill>
                <a:latin typeface="Arial" pitchFamily="34" charset="0"/>
                <a:cs typeface="Arial" pitchFamily="34" charset="0"/>
              </a:rPr>
              <a:t>Ionic equation:</a:t>
            </a:r>
          </a:p>
          <a:p>
            <a:pPr algn="l"/>
            <a:r>
              <a:rPr lang="en-TT" sz="2200" dirty="0" smtClean="0">
                <a:solidFill>
                  <a:schemeClr val="tx1"/>
                </a:solidFill>
                <a:latin typeface="Arial" pitchFamily="34" charset="0"/>
                <a:cs typeface="Arial" pitchFamily="34" charset="0"/>
              </a:rPr>
              <a:t>Cu</a:t>
            </a:r>
            <a:r>
              <a:rPr lang="en-TT" sz="2200" baseline="30000" dirty="0" smtClean="0">
                <a:solidFill>
                  <a:schemeClr val="tx1"/>
                </a:solidFill>
                <a:latin typeface="Arial" pitchFamily="34" charset="0"/>
                <a:cs typeface="Arial" pitchFamily="34" charset="0"/>
              </a:rPr>
              <a:t>2+</a:t>
            </a:r>
            <a:r>
              <a:rPr lang="en-TT" sz="2200" baseline="-25000" dirty="0" smtClean="0">
                <a:solidFill>
                  <a:schemeClr val="tx1"/>
                </a:solidFill>
                <a:latin typeface="Arial" pitchFamily="34" charset="0"/>
                <a:cs typeface="Arial" pitchFamily="34" charset="0"/>
              </a:rPr>
              <a:t>(</a:t>
            </a:r>
            <a:r>
              <a:rPr lang="en-TT" sz="2200" baseline="-25000" dirty="0">
                <a:solidFill>
                  <a:schemeClr val="tx1"/>
                </a:solidFill>
                <a:latin typeface="Arial" pitchFamily="34" charset="0"/>
                <a:cs typeface="Arial" pitchFamily="34" charset="0"/>
              </a:rPr>
              <a:t>s) </a:t>
            </a:r>
            <a:r>
              <a:rPr lang="en-TT" sz="2200" dirty="0">
                <a:solidFill>
                  <a:schemeClr val="tx1"/>
                </a:solidFill>
                <a:latin typeface="Arial" pitchFamily="34" charset="0"/>
                <a:cs typeface="Arial" pitchFamily="34" charset="0"/>
              </a:rPr>
              <a:t>+ </a:t>
            </a:r>
            <a:r>
              <a:rPr lang="en-TT" sz="2200" dirty="0" smtClean="0">
                <a:solidFill>
                  <a:schemeClr val="tx1"/>
                </a:solidFill>
                <a:latin typeface="Arial" pitchFamily="34" charset="0"/>
                <a:cs typeface="Arial" pitchFamily="34" charset="0"/>
              </a:rPr>
              <a:t>CO</a:t>
            </a:r>
            <a:r>
              <a:rPr lang="en-TT" sz="2200" baseline="-25000" dirty="0" smtClean="0">
                <a:solidFill>
                  <a:schemeClr val="tx1"/>
                </a:solidFill>
                <a:latin typeface="Arial" pitchFamily="34" charset="0"/>
                <a:cs typeface="Arial" pitchFamily="34" charset="0"/>
              </a:rPr>
              <a:t>3</a:t>
            </a:r>
            <a:r>
              <a:rPr lang="en-TT" sz="2200" baseline="30000" dirty="0" smtClean="0">
                <a:solidFill>
                  <a:schemeClr val="tx1"/>
                </a:solidFill>
                <a:latin typeface="Arial" pitchFamily="34" charset="0"/>
                <a:cs typeface="Arial" pitchFamily="34" charset="0"/>
              </a:rPr>
              <a:t>2-</a:t>
            </a:r>
            <a:r>
              <a:rPr lang="en-TT" sz="2200" baseline="-25000" dirty="0">
                <a:solidFill>
                  <a:schemeClr val="tx1"/>
                </a:solidFill>
                <a:latin typeface="Arial" pitchFamily="34" charset="0"/>
                <a:cs typeface="Arial" pitchFamily="34" charset="0"/>
              </a:rPr>
              <a:t>(s) </a:t>
            </a:r>
            <a:r>
              <a:rPr lang="en-TT" sz="2200" dirty="0">
                <a:solidFill>
                  <a:schemeClr val="tx1"/>
                </a:solidFill>
                <a:latin typeface="Arial" pitchFamily="34" charset="0"/>
                <a:cs typeface="Arial" pitchFamily="34" charset="0"/>
              </a:rPr>
              <a:t>+ </a:t>
            </a:r>
            <a:r>
              <a:rPr lang="en-TT" sz="2200" dirty="0" smtClean="0">
                <a:solidFill>
                  <a:schemeClr val="tx1"/>
                </a:solidFill>
                <a:latin typeface="Arial" pitchFamily="34" charset="0"/>
                <a:cs typeface="Arial" pitchFamily="34" charset="0"/>
              </a:rPr>
              <a:t>2H</a:t>
            </a:r>
            <a:r>
              <a:rPr lang="en-TT" sz="2200" baseline="30000" dirty="0">
                <a:solidFill>
                  <a:schemeClr val="tx1"/>
                </a:solidFill>
                <a:latin typeface="Arial" pitchFamily="34" charset="0"/>
                <a:cs typeface="Arial" pitchFamily="34" charset="0"/>
              </a:rPr>
              <a:t>+</a:t>
            </a:r>
            <a:r>
              <a:rPr lang="en-TT" sz="2200" baseline="-25000" dirty="0">
                <a:solidFill>
                  <a:schemeClr val="tx1"/>
                </a:solidFill>
                <a:latin typeface="Arial" pitchFamily="34" charset="0"/>
                <a:cs typeface="Arial" pitchFamily="34" charset="0"/>
              </a:rPr>
              <a:t>(</a:t>
            </a:r>
            <a:r>
              <a:rPr lang="en-TT" sz="2200" baseline="-25000" dirty="0" err="1">
                <a:solidFill>
                  <a:schemeClr val="tx1"/>
                </a:solidFill>
                <a:latin typeface="Arial" pitchFamily="34" charset="0"/>
                <a:cs typeface="Arial" pitchFamily="34" charset="0"/>
              </a:rPr>
              <a:t>aq</a:t>
            </a:r>
            <a:r>
              <a:rPr lang="en-TT" sz="2200" baseline="-25000" dirty="0">
                <a:solidFill>
                  <a:schemeClr val="tx1"/>
                </a:solidFill>
                <a:latin typeface="Arial" pitchFamily="34" charset="0"/>
                <a:cs typeface="Arial" pitchFamily="34" charset="0"/>
              </a:rPr>
              <a:t>)</a:t>
            </a:r>
            <a:r>
              <a:rPr lang="en-TT" sz="2200" dirty="0">
                <a:solidFill>
                  <a:schemeClr val="tx1"/>
                </a:solidFill>
                <a:latin typeface="Arial" pitchFamily="34" charset="0"/>
                <a:cs typeface="Arial" pitchFamily="34" charset="0"/>
              </a:rPr>
              <a:t> + </a:t>
            </a:r>
            <a:r>
              <a:rPr lang="en-TT" sz="2200" dirty="0" smtClean="0">
                <a:solidFill>
                  <a:schemeClr val="tx1"/>
                </a:solidFill>
                <a:latin typeface="Arial" pitchFamily="34" charset="0"/>
                <a:cs typeface="Arial" pitchFamily="34" charset="0"/>
              </a:rPr>
              <a:t>SO</a:t>
            </a:r>
            <a:r>
              <a:rPr lang="en-TT" sz="2200" baseline="-25000" dirty="0" smtClean="0">
                <a:solidFill>
                  <a:schemeClr val="tx1"/>
                </a:solidFill>
                <a:latin typeface="Arial" pitchFamily="34" charset="0"/>
                <a:cs typeface="Arial" pitchFamily="34" charset="0"/>
              </a:rPr>
              <a:t>4</a:t>
            </a:r>
            <a:r>
              <a:rPr lang="en-TT" sz="2200" baseline="30000" dirty="0" smtClean="0">
                <a:solidFill>
                  <a:schemeClr val="tx1"/>
                </a:solidFill>
                <a:latin typeface="Arial" pitchFamily="34" charset="0"/>
                <a:cs typeface="Arial" pitchFamily="34" charset="0"/>
              </a:rPr>
              <a:t>2- </a:t>
            </a:r>
            <a:r>
              <a:rPr lang="en-TT" sz="2200" baseline="-25000" dirty="0" smtClean="0">
                <a:solidFill>
                  <a:schemeClr val="tx1"/>
                </a:solidFill>
                <a:latin typeface="Arial" pitchFamily="34" charset="0"/>
                <a:cs typeface="Arial" pitchFamily="34" charset="0"/>
              </a:rPr>
              <a:t>(</a:t>
            </a:r>
            <a:r>
              <a:rPr lang="en-TT" sz="2200" baseline="-25000" dirty="0" err="1">
                <a:solidFill>
                  <a:schemeClr val="tx1"/>
                </a:solidFill>
                <a:latin typeface="Arial" pitchFamily="34" charset="0"/>
                <a:cs typeface="Arial" pitchFamily="34" charset="0"/>
              </a:rPr>
              <a:t>aq</a:t>
            </a:r>
            <a:r>
              <a:rPr lang="en-TT" sz="2200" baseline="-25000" dirty="0">
                <a:solidFill>
                  <a:schemeClr val="tx1"/>
                </a:solidFill>
                <a:latin typeface="Arial" pitchFamily="34" charset="0"/>
                <a:cs typeface="Arial" pitchFamily="34" charset="0"/>
              </a:rPr>
              <a:t>)</a:t>
            </a:r>
            <a:r>
              <a:rPr lang="en-TT" sz="2200" dirty="0">
                <a:solidFill>
                  <a:schemeClr val="tx1"/>
                </a:solidFill>
                <a:latin typeface="Arial" pitchFamily="34" charset="0"/>
                <a:cs typeface="Arial" pitchFamily="34" charset="0"/>
              </a:rPr>
              <a:t> </a:t>
            </a:r>
            <a:r>
              <a:rPr lang="en-TT" sz="2200" dirty="0">
                <a:solidFill>
                  <a:schemeClr val="tx1"/>
                </a:solidFill>
              </a:rPr>
              <a:t>→ </a:t>
            </a:r>
            <a:r>
              <a:rPr lang="en-TT" sz="2200" dirty="0">
                <a:solidFill>
                  <a:schemeClr val="tx1"/>
                </a:solidFill>
                <a:latin typeface="Arial" pitchFamily="34" charset="0"/>
                <a:cs typeface="Arial" pitchFamily="34" charset="0"/>
              </a:rPr>
              <a:t>Cu</a:t>
            </a:r>
            <a:r>
              <a:rPr lang="en-TT" sz="2200" baseline="30000" dirty="0">
                <a:solidFill>
                  <a:schemeClr val="tx1"/>
                </a:solidFill>
                <a:latin typeface="Arial" pitchFamily="34" charset="0"/>
                <a:cs typeface="Arial" pitchFamily="34" charset="0"/>
              </a:rPr>
              <a:t>2</a:t>
            </a:r>
            <a:r>
              <a:rPr lang="en-TT" sz="2200" baseline="30000" dirty="0" smtClean="0">
                <a:solidFill>
                  <a:schemeClr val="tx1"/>
                </a:solidFill>
                <a:latin typeface="Arial" pitchFamily="34" charset="0"/>
                <a:cs typeface="Arial" pitchFamily="34" charset="0"/>
              </a:rPr>
              <a:t>+</a:t>
            </a:r>
            <a:r>
              <a:rPr lang="en-TT" sz="2200" baseline="-25000" dirty="0" smtClean="0">
                <a:solidFill>
                  <a:schemeClr val="tx1"/>
                </a:solidFill>
                <a:latin typeface="Arial" pitchFamily="34" charset="0"/>
                <a:cs typeface="Arial" pitchFamily="34" charset="0"/>
              </a:rPr>
              <a:t>(</a:t>
            </a:r>
            <a:r>
              <a:rPr lang="en-TT" sz="2200" baseline="-25000" dirty="0" err="1" smtClean="0">
                <a:solidFill>
                  <a:schemeClr val="tx1"/>
                </a:solidFill>
                <a:latin typeface="Arial" pitchFamily="34" charset="0"/>
                <a:cs typeface="Arial" pitchFamily="34" charset="0"/>
              </a:rPr>
              <a:t>aq</a:t>
            </a:r>
            <a:r>
              <a:rPr lang="en-TT" sz="2200" baseline="-25000" dirty="0" smtClean="0">
                <a:solidFill>
                  <a:schemeClr val="tx1"/>
                </a:solidFill>
                <a:latin typeface="Arial" pitchFamily="34" charset="0"/>
                <a:cs typeface="Arial" pitchFamily="34" charset="0"/>
              </a:rPr>
              <a:t>) </a:t>
            </a:r>
            <a:r>
              <a:rPr lang="en-TT" sz="2200" dirty="0" smtClean="0">
                <a:solidFill>
                  <a:schemeClr val="tx1"/>
                </a:solidFill>
                <a:latin typeface="Arial" pitchFamily="34" charset="0"/>
                <a:cs typeface="Arial" pitchFamily="34" charset="0"/>
              </a:rPr>
              <a:t>+ </a:t>
            </a:r>
            <a:r>
              <a:rPr lang="en-TT" sz="2200" dirty="0">
                <a:solidFill>
                  <a:schemeClr val="tx1"/>
                </a:solidFill>
                <a:latin typeface="Arial" pitchFamily="34" charset="0"/>
                <a:cs typeface="Arial" pitchFamily="34" charset="0"/>
              </a:rPr>
              <a:t>SO</a:t>
            </a:r>
            <a:r>
              <a:rPr lang="en-TT" sz="2200" baseline="-25000" dirty="0">
                <a:solidFill>
                  <a:schemeClr val="tx1"/>
                </a:solidFill>
                <a:latin typeface="Arial" pitchFamily="34" charset="0"/>
                <a:cs typeface="Arial" pitchFamily="34" charset="0"/>
              </a:rPr>
              <a:t>4</a:t>
            </a:r>
            <a:r>
              <a:rPr lang="en-TT" sz="2200" baseline="30000" dirty="0">
                <a:solidFill>
                  <a:schemeClr val="tx1"/>
                </a:solidFill>
                <a:latin typeface="Arial" pitchFamily="34" charset="0"/>
                <a:cs typeface="Arial" pitchFamily="34" charset="0"/>
              </a:rPr>
              <a:t>2- </a:t>
            </a:r>
            <a:r>
              <a:rPr lang="en-TT" sz="2200" baseline="-25000" dirty="0">
                <a:solidFill>
                  <a:schemeClr val="tx1"/>
                </a:solidFill>
                <a:latin typeface="Arial" pitchFamily="34" charset="0"/>
                <a:cs typeface="Arial" pitchFamily="34" charset="0"/>
              </a:rPr>
              <a:t>(</a:t>
            </a:r>
            <a:r>
              <a:rPr lang="en-TT" sz="2200" baseline="-25000" dirty="0" err="1">
                <a:solidFill>
                  <a:schemeClr val="tx1"/>
                </a:solidFill>
                <a:latin typeface="Arial" pitchFamily="34" charset="0"/>
                <a:cs typeface="Arial" pitchFamily="34" charset="0"/>
              </a:rPr>
              <a:t>aq</a:t>
            </a:r>
            <a:r>
              <a:rPr lang="en-TT" sz="2200" baseline="-25000" dirty="0">
                <a:solidFill>
                  <a:schemeClr val="tx1"/>
                </a:solidFill>
                <a:latin typeface="Arial" pitchFamily="34" charset="0"/>
                <a:cs typeface="Arial" pitchFamily="34" charset="0"/>
              </a:rPr>
              <a:t>) </a:t>
            </a:r>
            <a:r>
              <a:rPr lang="en-TT" sz="2200" dirty="0" smtClean="0">
                <a:solidFill>
                  <a:schemeClr val="tx1"/>
                </a:solidFill>
                <a:latin typeface="Arial" pitchFamily="34" charset="0"/>
                <a:cs typeface="Arial" pitchFamily="34" charset="0"/>
              </a:rPr>
              <a:t>+ </a:t>
            </a:r>
            <a:r>
              <a:rPr lang="en-TT" sz="2200" dirty="0">
                <a:solidFill>
                  <a:schemeClr val="tx1"/>
                </a:solidFill>
                <a:latin typeface="Arial" pitchFamily="34" charset="0"/>
                <a:cs typeface="Arial" pitchFamily="34" charset="0"/>
              </a:rPr>
              <a:t>CO</a:t>
            </a:r>
            <a:r>
              <a:rPr lang="en-TT" sz="2200" baseline="-25000" dirty="0">
                <a:solidFill>
                  <a:schemeClr val="tx1"/>
                </a:solidFill>
                <a:latin typeface="Arial" pitchFamily="34" charset="0"/>
                <a:cs typeface="Arial" pitchFamily="34" charset="0"/>
              </a:rPr>
              <a:t>2(g) </a:t>
            </a:r>
            <a:r>
              <a:rPr lang="en-TT" sz="2200" dirty="0" smtClean="0">
                <a:solidFill>
                  <a:schemeClr val="tx1"/>
                </a:solidFill>
                <a:latin typeface="Arial" pitchFamily="34" charset="0"/>
                <a:cs typeface="Arial" pitchFamily="34" charset="0"/>
              </a:rPr>
              <a:t>+ H</a:t>
            </a:r>
            <a:r>
              <a:rPr lang="en-TT" sz="2200" baseline="-25000" dirty="0" smtClean="0">
                <a:solidFill>
                  <a:schemeClr val="tx1"/>
                </a:solidFill>
                <a:latin typeface="Arial" pitchFamily="34" charset="0"/>
                <a:cs typeface="Arial" pitchFamily="34" charset="0"/>
              </a:rPr>
              <a:t>2</a:t>
            </a:r>
            <a:r>
              <a:rPr lang="en-TT" sz="2200" dirty="0" smtClean="0">
                <a:solidFill>
                  <a:schemeClr val="tx1"/>
                </a:solidFill>
                <a:latin typeface="Arial" pitchFamily="34" charset="0"/>
                <a:cs typeface="Arial" pitchFamily="34" charset="0"/>
              </a:rPr>
              <a:t>O</a:t>
            </a:r>
            <a:r>
              <a:rPr lang="en-TT" sz="2200" baseline="-25000" dirty="0" smtClean="0">
                <a:solidFill>
                  <a:schemeClr val="tx1"/>
                </a:solidFill>
                <a:latin typeface="Arial" pitchFamily="34" charset="0"/>
                <a:cs typeface="Arial" pitchFamily="34" charset="0"/>
              </a:rPr>
              <a:t>(l</a:t>
            </a:r>
            <a:r>
              <a:rPr lang="en-TT" sz="2200" baseline="-25000" dirty="0">
                <a:solidFill>
                  <a:schemeClr val="tx1"/>
                </a:solidFill>
                <a:latin typeface="Arial" pitchFamily="34" charset="0"/>
                <a:cs typeface="Arial" pitchFamily="34" charset="0"/>
              </a:rPr>
              <a:t>)</a:t>
            </a:r>
          </a:p>
          <a:p>
            <a:pPr algn="l"/>
            <a:endParaRPr lang="en-TT" sz="2800" baseline="-25000" dirty="0">
              <a:solidFill>
                <a:schemeClr val="tx1"/>
              </a:solidFill>
              <a:latin typeface="Arial" pitchFamily="34" charset="0"/>
              <a:cs typeface="Arial" pitchFamily="34" charset="0"/>
            </a:endParaRPr>
          </a:p>
          <a:p>
            <a:pPr algn="l"/>
            <a:r>
              <a:rPr lang="en-TT" sz="3000" dirty="0">
                <a:solidFill>
                  <a:srgbClr val="FF0000"/>
                </a:solidFill>
                <a:latin typeface="Arial" pitchFamily="34" charset="0"/>
                <a:cs typeface="Arial" pitchFamily="34" charset="0"/>
              </a:rPr>
              <a:t>Both the </a:t>
            </a:r>
            <a:r>
              <a:rPr lang="en-TT" sz="2800" dirty="0">
                <a:solidFill>
                  <a:srgbClr val="FF0000"/>
                </a:solidFill>
                <a:latin typeface="Arial" pitchFamily="34" charset="0"/>
                <a:cs typeface="Arial" pitchFamily="34" charset="0"/>
              </a:rPr>
              <a:t>Cu</a:t>
            </a:r>
            <a:r>
              <a:rPr lang="en-TT" sz="2800" baseline="30000" dirty="0">
                <a:solidFill>
                  <a:srgbClr val="FF0000"/>
                </a:solidFill>
                <a:latin typeface="Arial" pitchFamily="34" charset="0"/>
                <a:cs typeface="Arial" pitchFamily="34" charset="0"/>
              </a:rPr>
              <a:t>2+</a:t>
            </a:r>
            <a:r>
              <a:rPr lang="en-TT" sz="3000" dirty="0" smtClean="0">
                <a:solidFill>
                  <a:srgbClr val="FF0000"/>
                </a:solidFill>
                <a:latin typeface="Arial" pitchFamily="34" charset="0"/>
                <a:cs typeface="Arial" pitchFamily="34" charset="0"/>
              </a:rPr>
              <a:t> and </a:t>
            </a:r>
            <a:r>
              <a:rPr lang="en-TT" sz="3000" dirty="0">
                <a:solidFill>
                  <a:srgbClr val="FF0000"/>
                </a:solidFill>
                <a:latin typeface="Arial" pitchFamily="34" charset="0"/>
                <a:cs typeface="Arial" pitchFamily="34" charset="0"/>
              </a:rPr>
              <a:t>the </a:t>
            </a:r>
            <a:r>
              <a:rPr lang="en-TT" sz="2800" dirty="0">
                <a:solidFill>
                  <a:srgbClr val="FF0000"/>
                </a:solidFill>
                <a:latin typeface="Arial" pitchFamily="34" charset="0"/>
                <a:cs typeface="Arial" pitchFamily="34" charset="0"/>
              </a:rPr>
              <a:t>SO</a:t>
            </a:r>
            <a:r>
              <a:rPr lang="en-TT" sz="2800" baseline="-25000" dirty="0">
                <a:solidFill>
                  <a:srgbClr val="FF0000"/>
                </a:solidFill>
                <a:latin typeface="Arial" pitchFamily="34" charset="0"/>
                <a:cs typeface="Arial" pitchFamily="34" charset="0"/>
              </a:rPr>
              <a:t>4</a:t>
            </a:r>
            <a:r>
              <a:rPr lang="en-TT" sz="2800" baseline="30000" dirty="0">
                <a:solidFill>
                  <a:srgbClr val="FF0000"/>
                </a:solidFill>
                <a:latin typeface="Arial" pitchFamily="34" charset="0"/>
                <a:cs typeface="Arial" pitchFamily="34" charset="0"/>
              </a:rPr>
              <a:t>2-</a:t>
            </a:r>
            <a:r>
              <a:rPr lang="en-TT" sz="3000" baseline="30000" dirty="0" smtClean="0">
                <a:solidFill>
                  <a:srgbClr val="FF0000"/>
                </a:solidFill>
                <a:latin typeface="Arial" pitchFamily="34" charset="0"/>
                <a:cs typeface="Arial" pitchFamily="34" charset="0"/>
              </a:rPr>
              <a:t> </a:t>
            </a:r>
            <a:r>
              <a:rPr lang="en-TT" sz="3000" dirty="0">
                <a:solidFill>
                  <a:srgbClr val="FF0000"/>
                </a:solidFill>
                <a:latin typeface="Arial" pitchFamily="34" charset="0"/>
                <a:cs typeface="Arial" pitchFamily="34" charset="0"/>
              </a:rPr>
              <a:t>are spectator ions. Leaving out the spectator ions gives: </a:t>
            </a:r>
          </a:p>
          <a:p>
            <a:pPr algn="l"/>
            <a:endParaRPr lang="en-TT" sz="3000" dirty="0">
              <a:solidFill>
                <a:srgbClr val="FF0000"/>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CO</a:t>
            </a:r>
            <a:r>
              <a:rPr lang="en-TT" sz="2800" baseline="-25000" dirty="0" smtClean="0">
                <a:solidFill>
                  <a:schemeClr val="tx1"/>
                </a:solidFill>
                <a:latin typeface="Arial" pitchFamily="34" charset="0"/>
                <a:cs typeface="Arial" pitchFamily="34" charset="0"/>
              </a:rPr>
              <a:t>3</a:t>
            </a:r>
            <a:r>
              <a:rPr lang="en-TT" sz="2800" baseline="30000" dirty="0" smtClean="0">
                <a:solidFill>
                  <a:schemeClr val="tx1"/>
                </a:solidFill>
                <a:latin typeface="Arial" pitchFamily="34" charset="0"/>
                <a:cs typeface="Arial" pitchFamily="34" charset="0"/>
              </a:rPr>
              <a:t>2-</a:t>
            </a:r>
            <a:r>
              <a:rPr lang="en-TT" sz="2800" baseline="-25000" dirty="0">
                <a:solidFill>
                  <a:schemeClr val="tx1"/>
                </a:solidFill>
                <a:latin typeface="Arial" pitchFamily="34" charset="0"/>
                <a:cs typeface="Arial" pitchFamily="34" charset="0"/>
              </a:rPr>
              <a:t>(s) </a:t>
            </a:r>
            <a:r>
              <a:rPr lang="en-TT" sz="2800" dirty="0">
                <a:solidFill>
                  <a:schemeClr val="tx1"/>
                </a:solidFill>
                <a:latin typeface="Arial" pitchFamily="34" charset="0"/>
                <a:cs typeface="Arial" pitchFamily="34" charset="0"/>
              </a:rPr>
              <a:t>+ 2H</a:t>
            </a:r>
            <a:r>
              <a:rPr lang="en-TT" sz="2800" baseline="30000" dirty="0">
                <a:solidFill>
                  <a:schemeClr val="tx1"/>
                </a:solidFill>
                <a:latin typeface="Arial" pitchFamily="34" charset="0"/>
                <a:cs typeface="Arial" pitchFamily="34" charset="0"/>
              </a:rPr>
              <a:t>+</a:t>
            </a:r>
            <a:r>
              <a:rPr lang="en-TT" sz="2800" baseline="-25000" dirty="0">
                <a:solidFill>
                  <a:schemeClr val="tx1"/>
                </a:solidFill>
                <a:latin typeface="Arial" pitchFamily="34" charset="0"/>
                <a:cs typeface="Arial" pitchFamily="34" charset="0"/>
              </a:rPr>
              <a:t>(</a:t>
            </a:r>
            <a:r>
              <a:rPr lang="en-TT" sz="2800" baseline="-25000" dirty="0" err="1">
                <a:solidFill>
                  <a:schemeClr val="tx1"/>
                </a:solidFill>
                <a:latin typeface="Arial" pitchFamily="34" charset="0"/>
                <a:cs typeface="Arial" pitchFamily="34" charset="0"/>
              </a:rPr>
              <a:t>aq</a:t>
            </a:r>
            <a:r>
              <a:rPr lang="en-TT" sz="2800" baseline="-25000" dirty="0">
                <a:solidFill>
                  <a:schemeClr val="tx1"/>
                </a:solidFill>
                <a:latin typeface="Arial" pitchFamily="34" charset="0"/>
                <a:cs typeface="Arial" pitchFamily="34" charset="0"/>
              </a:rPr>
              <a:t>)</a:t>
            </a:r>
            <a:r>
              <a:rPr lang="en-TT" sz="2800" dirty="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 </a:t>
            </a:r>
            <a:r>
              <a:rPr lang="en-TT" sz="2800" dirty="0">
                <a:solidFill>
                  <a:schemeClr val="tx1"/>
                </a:solidFill>
              </a:rPr>
              <a:t>→ </a:t>
            </a:r>
            <a:r>
              <a:rPr lang="en-TT" sz="2800" dirty="0" smtClean="0">
                <a:solidFill>
                  <a:schemeClr val="tx1"/>
                </a:solidFill>
                <a:latin typeface="Arial" pitchFamily="34" charset="0"/>
                <a:cs typeface="Arial" pitchFamily="34" charset="0"/>
              </a:rPr>
              <a:t>CO</a:t>
            </a:r>
            <a:r>
              <a:rPr lang="en-TT" sz="2800" baseline="-25000" dirty="0" smtClean="0">
                <a:solidFill>
                  <a:schemeClr val="tx1"/>
                </a:solidFill>
                <a:latin typeface="Arial" pitchFamily="34" charset="0"/>
                <a:cs typeface="Arial" pitchFamily="34" charset="0"/>
              </a:rPr>
              <a:t>2(g</a:t>
            </a:r>
            <a:r>
              <a:rPr lang="en-TT" sz="2800" baseline="-25000" dirty="0">
                <a:solidFill>
                  <a:schemeClr val="tx1"/>
                </a:solidFill>
                <a:latin typeface="Arial" pitchFamily="34" charset="0"/>
                <a:cs typeface="Arial" pitchFamily="34" charset="0"/>
              </a:rPr>
              <a:t>) </a:t>
            </a:r>
            <a:r>
              <a:rPr lang="en-TT" sz="2800" dirty="0">
                <a:solidFill>
                  <a:schemeClr val="tx1"/>
                </a:solidFill>
                <a:latin typeface="Arial" pitchFamily="34" charset="0"/>
                <a:cs typeface="Arial" pitchFamily="34" charset="0"/>
              </a:rPr>
              <a:t>+ H</a:t>
            </a:r>
            <a:r>
              <a:rPr lang="en-TT" sz="2800" baseline="-25000" dirty="0">
                <a:solidFill>
                  <a:schemeClr val="tx1"/>
                </a:solidFill>
                <a:latin typeface="Arial" pitchFamily="34" charset="0"/>
                <a:cs typeface="Arial" pitchFamily="34" charset="0"/>
              </a:rPr>
              <a:t>2</a:t>
            </a:r>
            <a:r>
              <a:rPr lang="en-TT" sz="2800" dirty="0">
                <a:solidFill>
                  <a:schemeClr val="tx1"/>
                </a:solidFill>
                <a:latin typeface="Arial" pitchFamily="34" charset="0"/>
                <a:cs typeface="Arial" pitchFamily="34" charset="0"/>
              </a:rPr>
              <a:t>O</a:t>
            </a:r>
            <a:r>
              <a:rPr lang="en-TT" sz="2800" baseline="-25000" dirty="0">
                <a:solidFill>
                  <a:schemeClr val="tx1"/>
                </a:solidFill>
                <a:latin typeface="Arial" pitchFamily="34" charset="0"/>
                <a:cs typeface="Arial" pitchFamily="34" charset="0"/>
              </a:rPr>
              <a:t>(l)</a:t>
            </a:r>
          </a:p>
          <a:p>
            <a:pPr algn="l"/>
            <a:endParaRPr lang="en-TT" sz="2800" baseline="-25000" dirty="0">
              <a:solidFill>
                <a:schemeClr val="tx1"/>
              </a:solidFill>
              <a:latin typeface="Arial" pitchFamily="34" charset="0"/>
              <a:cs typeface="Arial" pitchFamily="34" charset="0"/>
            </a:endParaRPr>
          </a:p>
          <a:p>
            <a:pPr algn="l"/>
            <a:endParaRPr lang="en-TT" sz="2600" baseline="-25000" dirty="0">
              <a:solidFill>
                <a:schemeClr val="tx1"/>
              </a:solidFill>
              <a:latin typeface="Arial" pitchFamily="34" charset="0"/>
              <a:cs typeface="Arial" pitchFamily="34" charset="0"/>
            </a:endParaRPr>
          </a:p>
          <a:p>
            <a:pPr algn="l"/>
            <a:r>
              <a:rPr lang="en-TT" sz="3000" dirty="0">
                <a:solidFill>
                  <a:srgbClr val="FF0000"/>
                </a:solidFill>
                <a:latin typeface="Arial" pitchFamily="34" charset="0"/>
                <a:cs typeface="Arial" pitchFamily="34" charset="0"/>
              </a:rPr>
              <a:t>This equation would be true for any simple metal </a:t>
            </a:r>
            <a:r>
              <a:rPr lang="en-TT" sz="3000" dirty="0" smtClean="0">
                <a:solidFill>
                  <a:srgbClr val="FF0000"/>
                </a:solidFill>
                <a:latin typeface="Arial" pitchFamily="34" charset="0"/>
                <a:cs typeface="Arial" pitchFamily="34" charset="0"/>
              </a:rPr>
              <a:t>carbonate </a:t>
            </a:r>
            <a:r>
              <a:rPr lang="en-TT" sz="3000" dirty="0">
                <a:solidFill>
                  <a:srgbClr val="FF0000"/>
                </a:solidFill>
                <a:latin typeface="Arial" pitchFamily="34" charset="0"/>
                <a:cs typeface="Arial" pitchFamily="34" charset="0"/>
              </a:rPr>
              <a:t>reacting with any acid.</a:t>
            </a:r>
          </a:p>
          <a:p>
            <a:pPr algn="l"/>
            <a:endParaRPr lang="en-TT" sz="3000" dirty="0"/>
          </a:p>
          <a:p>
            <a:pPr algn="l"/>
            <a:endParaRPr lang="en-TT" dirty="0"/>
          </a:p>
        </p:txBody>
      </p:sp>
    </p:spTree>
    <p:extLst>
      <p:ext uri="{BB962C8B-B14F-4D97-AF65-F5344CB8AC3E}">
        <p14:creationId xmlns="" xmlns:p14="http://schemas.microsoft.com/office/powerpoint/2010/main" val="149588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838200"/>
          </a:xfrm>
        </p:spPr>
        <p:txBody>
          <a:bodyPr/>
          <a:lstStyle/>
          <a:p>
            <a:r>
              <a:rPr lang="en-TT" b="1" dirty="0" smtClean="0">
                <a:ln w="12700">
                  <a:solidFill>
                    <a:schemeClr val="tx1"/>
                  </a:solidFill>
                  <a:prstDash val="solid"/>
                </a:ln>
                <a:solidFill>
                  <a:srgbClr val="CC3399"/>
                </a:solidFill>
                <a:effectLst>
                  <a:outerShdw blurRad="41275" dist="20320" dir="1800000" algn="tl" rotWithShape="0">
                    <a:srgbClr val="000000">
                      <a:alpha val="40000"/>
                    </a:srgbClr>
                  </a:outerShdw>
                </a:effectLst>
                <a:latin typeface="Arial" pitchFamily="34" charset="0"/>
                <a:cs typeface="Arial" pitchFamily="34" charset="0"/>
              </a:rPr>
              <a:t>Questions</a:t>
            </a:r>
            <a:endParaRPr lang="en-TT" dirty="0">
              <a:solidFill>
                <a:srgbClr val="CC3399"/>
              </a:solidFill>
            </a:endParaRPr>
          </a:p>
        </p:txBody>
      </p:sp>
      <p:sp>
        <p:nvSpPr>
          <p:cNvPr id="3" name="Subtitle 2"/>
          <p:cNvSpPr>
            <a:spLocks noGrp="1"/>
          </p:cNvSpPr>
          <p:nvPr>
            <p:ph type="subTitle" idx="1"/>
          </p:nvPr>
        </p:nvSpPr>
        <p:spPr>
          <a:xfrm>
            <a:off x="304800" y="1066800"/>
            <a:ext cx="8534400" cy="5791200"/>
          </a:xfrm>
        </p:spPr>
        <p:txBody>
          <a:bodyPr>
            <a:normAutofit/>
          </a:bodyPr>
          <a:lstStyle/>
          <a:p>
            <a:pPr algn="l"/>
            <a:r>
              <a:rPr lang="en-TT" sz="2400" dirty="0" smtClean="0">
                <a:solidFill>
                  <a:schemeClr val="tx1"/>
                </a:solidFill>
                <a:latin typeface="Arial" pitchFamily="34" charset="0"/>
                <a:cs typeface="Arial" pitchFamily="34" charset="0"/>
              </a:rPr>
              <a:t>1. Write </a:t>
            </a:r>
            <a:r>
              <a:rPr lang="en-TT" sz="2400" dirty="0" smtClean="0">
                <a:solidFill>
                  <a:schemeClr val="tx1"/>
                </a:solidFill>
                <a:latin typeface="Arial" pitchFamily="34" charset="0"/>
                <a:cs typeface="Arial" pitchFamily="34" charset="0"/>
              </a:rPr>
              <a:t>balanced chemical equations for the following reactions (</a:t>
            </a:r>
            <a:r>
              <a:rPr lang="en-TT" sz="2400" b="1" dirty="0" smtClean="0">
                <a:solidFill>
                  <a:schemeClr val="tx1"/>
                </a:solidFill>
                <a:latin typeface="Arial" pitchFamily="34" charset="0"/>
                <a:cs typeface="Arial" pitchFamily="34" charset="0"/>
              </a:rPr>
              <a:t>carbonates </a:t>
            </a:r>
            <a:r>
              <a:rPr lang="en-TT" sz="2400" b="1" dirty="0" smtClean="0">
                <a:solidFill>
                  <a:schemeClr val="tx1"/>
                </a:solidFill>
                <a:latin typeface="Arial" pitchFamily="34" charset="0"/>
                <a:cs typeface="Arial" pitchFamily="34" charset="0"/>
              </a:rPr>
              <a:t>with acids</a:t>
            </a:r>
            <a:r>
              <a:rPr lang="en-TT" sz="2400" dirty="0" smtClean="0">
                <a:solidFill>
                  <a:schemeClr val="tx1"/>
                </a:solidFill>
                <a:latin typeface="Arial" pitchFamily="34" charset="0"/>
                <a:cs typeface="Arial" pitchFamily="34" charset="0"/>
              </a:rPr>
              <a:t>)</a:t>
            </a:r>
            <a:endParaRPr lang="en-US" sz="2400" dirty="0" smtClean="0">
              <a:solidFill>
                <a:schemeClr val="tx1"/>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(a) The reaction of copper(II) carbonate with hydrochloric acid</a:t>
            </a:r>
            <a:endParaRPr lang="en-US" sz="2400" dirty="0" smtClean="0">
              <a:solidFill>
                <a:schemeClr val="tx1"/>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(b) The reaction of calcium carbonate with nitric acid</a:t>
            </a:r>
            <a:endParaRPr lang="en-US" sz="2400" dirty="0" smtClean="0">
              <a:solidFill>
                <a:schemeClr val="tx1"/>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(c) The reaction of magnesium carbonate with sulphuric acid</a:t>
            </a:r>
            <a:endParaRPr lang="en-US" sz="2400" dirty="0" smtClean="0">
              <a:solidFill>
                <a:schemeClr val="tx1"/>
              </a:solidFill>
              <a:latin typeface="Arial" pitchFamily="34" charset="0"/>
              <a:cs typeface="Arial" pitchFamily="34" charset="0"/>
            </a:endParaRPr>
          </a:p>
          <a:p>
            <a:pPr algn="l"/>
            <a:endParaRPr lang="en-US" sz="2400" dirty="0" smtClean="0">
              <a:solidFill>
                <a:schemeClr val="tx1"/>
              </a:solidFill>
              <a:latin typeface="Arial" pitchFamily="34" charset="0"/>
              <a:cs typeface="Arial" pitchFamily="34" charset="0"/>
            </a:endParaRPr>
          </a:p>
          <a:p>
            <a:pPr algn="l"/>
            <a:endParaRPr lang="en-US" sz="2400" dirty="0" smtClean="0">
              <a:solidFill>
                <a:schemeClr val="tx1"/>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2. Write </a:t>
            </a:r>
            <a:r>
              <a:rPr lang="en-TT" sz="2400" dirty="0" smtClean="0">
                <a:solidFill>
                  <a:schemeClr val="tx1"/>
                </a:solidFill>
                <a:latin typeface="Arial" pitchFamily="34" charset="0"/>
                <a:cs typeface="Arial" pitchFamily="34" charset="0"/>
              </a:rPr>
              <a:t>the </a:t>
            </a:r>
            <a:r>
              <a:rPr lang="en-TT" sz="2400" b="1" dirty="0" smtClean="0">
                <a:solidFill>
                  <a:schemeClr val="tx1"/>
                </a:solidFill>
                <a:latin typeface="Arial" pitchFamily="34" charset="0"/>
                <a:cs typeface="Arial" pitchFamily="34" charset="0"/>
              </a:rPr>
              <a:t>ionic equations</a:t>
            </a:r>
            <a:r>
              <a:rPr lang="en-TT" sz="2400" dirty="0" smtClean="0">
                <a:solidFill>
                  <a:schemeClr val="tx1"/>
                </a:solidFill>
                <a:latin typeface="Arial" pitchFamily="34" charset="0"/>
                <a:cs typeface="Arial" pitchFamily="34" charset="0"/>
              </a:rPr>
              <a:t> for the following reactions (</a:t>
            </a:r>
            <a:r>
              <a:rPr lang="en-TT" sz="2400" b="1" dirty="0" smtClean="0">
                <a:solidFill>
                  <a:schemeClr val="tx1"/>
                </a:solidFill>
                <a:latin typeface="Arial" pitchFamily="34" charset="0"/>
                <a:cs typeface="Arial" pitchFamily="34" charset="0"/>
              </a:rPr>
              <a:t>carbonates </a:t>
            </a:r>
            <a:r>
              <a:rPr lang="en-TT" sz="2400" b="1" dirty="0" smtClean="0">
                <a:solidFill>
                  <a:schemeClr val="tx1"/>
                </a:solidFill>
                <a:latin typeface="Arial" pitchFamily="34" charset="0"/>
                <a:cs typeface="Arial" pitchFamily="34" charset="0"/>
              </a:rPr>
              <a:t>with acids</a:t>
            </a:r>
            <a:r>
              <a:rPr lang="en-TT" sz="2400" dirty="0" smtClean="0">
                <a:solidFill>
                  <a:schemeClr val="tx1"/>
                </a:solidFill>
                <a:latin typeface="Arial" pitchFamily="34" charset="0"/>
                <a:cs typeface="Arial" pitchFamily="34" charset="0"/>
              </a:rPr>
              <a:t>)</a:t>
            </a:r>
            <a:endParaRPr lang="en-US" sz="2400" dirty="0" smtClean="0">
              <a:solidFill>
                <a:schemeClr val="tx1"/>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(a) The reaction of copper(II) carbonate with hydrochloric acid</a:t>
            </a:r>
            <a:endParaRPr lang="en-US" sz="2400" dirty="0" smtClean="0">
              <a:solidFill>
                <a:schemeClr val="tx1"/>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(b) The reaction of calcium carbonate with nitric acid</a:t>
            </a:r>
            <a:endParaRPr lang="en-US" sz="2400" dirty="0" smtClean="0">
              <a:solidFill>
                <a:schemeClr val="tx1"/>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(c) The reaction of magnesium carbonate with sulphuric acid</a:t>
            </a:r>
            <a:endParaRPr lang="en-US" sz="2400" dirty="0" smtClean="0">
              <a:solidFill>
                <a:schemeClr val="tx1"/>
              </a:solidFill>
              <a:latin typeface="Arial" pitchFamily="34" charset="0"/>
              <a:cs typeface="Arial" pitchFamily="34" charset="0"/>
            </a:endParaRPr>
          </a:p>
          <a:p>
            <a:pPr algn="l"/>
            <a:endParaRPr lang="en-US" sz="2400" dirty="0" smtClean="0">
              <a:solidFill>
                <a:schemeClr val="tx1"/>
              </a:solidFill>
              <a:latin typeface="Arial" pitchFamily="34" charset="0"/>
              <a:cs typeface="Arial" pitchFamily="34" charset="0"/>
            </a:endParaRPr>
          </a:p>
          <a:p>
            <a:pPr algn="l"/>
            <a:endParaRPr lang="en-US" sz="2400" dirty="0" smtClean="0">
              <a:solidFill>
                <a:schemeClr val="tx1"/>
              </a:solidFill>
              <a:latin typeface="Arial" pitchFamily="34" charset="0"/>
              <a:cs typeface="Arial" pitchFamily="34" charset="0"/>
            </a:endParaRPr>
          </a:p>
          <a:p>
            <a:pPr algn="l"/>
            <a:endParaRPr lang="en-TT" sz="2400"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32693700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8839200" cy="841375"/>
          </a:xfrm>
        </p:spPr>
        <p:txBody>
          <a:bodyPr>
            <a:noAutofit/>
          </a:bodyPr>
          <a:lstStyle/>
          <a:p>
            <a:r>
              <a:rPr lang="en-TT" sz="4000" b="1" dirty="0">
                <a:ln w="12700">
                  <a:solidFill>
                    <a:schemeClr val="tx1"/>
                  </a:solidFill>
                  <a:prstDash val="solid"/>
                </a:ln>
                <a:solidFill>
                  <a:srgbClr val="00B0F0"/>
                </a:solidFill>
                <a:effectLst>
                  <a:outerShdw blurRad="41275" dist="20320" dir="1800000" algn="tl" rotWithShape="0">
                    <a:srgbClr val="000000">
                      <a:alpha val="40000"/>
                    </a:srgbClr>
                  </a:outerShdw>
                </a:effectLst>
                <a:latin typeface="Arial" pitchFamily="34" charset="0"/>
                <a:cs typeface="Arial" pitchFamily="34" charset="0"/>
              </a:rPr>
              <a:t>Reaction of </a:t>
            </a:r>
            <a:r>
              <a:rPr lang="en-TT" sz="4000" b="1" dirty="0" smtClean="0">
                <a:ln w="12700">
                  <a:solidFill>
                    <a:schemeClr val="tx1"/>
                  </a:solidFill>
                  <a:prstDash val="solid"/>
                </a:ln>
                <a:solidFill>
                  <a:srgbClr val="00B0F0"/>
                </a:solidFill>
                <a:effectLst>
                  <a:outerShdw blurRad="41275" dist="20320" dir="1800000" algn="tl" rotWithShape="0">
                    <a:srgbClr val="000000">
                      <a:alpha val="40000"/>
                    </a:srgbClr>
                  </a:outerShdw>
                </a:effectLst>
                <a:latin typeface="Arial" pitchFamily="34" charset="0"/>
                <a:cs typeface="Arial" pitchFamily="34" charset="0"/>
              </a:rPr>
              <a:t>bases </a:t>
            </a:r>
            <a:r>
              <a:rPr lang="en-TT" sz="4000" b="1" dirty="0">
                <a:ln w="12700">
                  <a:solidFill>
                    <a:schemeClr val="tx1"/>
                  </a:solidFill>
                  <a:prstDash val="solid"/>
                </a:ln>
                <a:solidFill>
                  <a:srgbClr val="00B0F0"/>
                </a:solidFill>
                <a:effectLst>
                  <a:outerShdw blurRad="41275" dist="20320" dir="1800000" algn="tl" rotWithShape="0">
                    <a:srgbClr val="000000">
                      <a:alpha val="40000"/>
                    </a:srgbClr>
                  </a:outerShdw>
                </a:effectLst>
                <a:latin typeface="Arial" pitchFamily="34" charset="0"/>
                <a:cs typeface="Arial" pitchFamily="34" charset="0"/>
              </a:rPr>
              <a:t>with </a:t>
            </a:r>
            <a:r>
              <a:rPr lang="en-TT" sz="4000" b="1" dirty="0" smtClean="0">
                <a:ln w="12700">
                  <a:solidFill>
                    <a:schemeClr val="tx1"/>
                  </a:solidFill>
                  <a:prstDash val="solid"/>
                </a:ln>
                <a:solidFill>
                  <a:srgbClr val="00B0F0"/>
                </a:solidFill>
                <a:effectLst>
                  <a:outerShdw blurRad="41275" dist="20320" dir="1800000" algn="tl" rotWithShape="0">
                    <a:srgbClr val="000000">
                      <a:alpha val="40000"/>
                    </a:srgbClr>
                  </a:outerShdw>
                </a:effectLst>
                <a:latin typeface="Arial" pitchFamily="34" charset="0"/>
                <a:cs typeface="Arial" pitchFamily="34" charset="0"/>
              </a:rPr>
              <a:t>ammonium salts</a:t>
            </a:r>
            <a:endParaRPr lang="en-TT" sz="4000" dirty="0"/>
          </a:p>
        </p:txBody>
      </p:sp>
      <p:sp>
        <p:nvSpPr>
          <p:cNvPr id="3" name="Subtitle 2"/>
          <p:cNvSpPr>
            <a:spLocks noGrp="1"/>
          </p:cNvSpPr>
          <p:nvPr>
            <p:ph type="subTitle" idx="1"/>
          </p:nvPr>
        </p:nvSpPr>
        <p:spPr>
          <a:xfrm>
            <a:off x="304800" y="1447800"/>
            <a:ext cx="8686800" cy="762000"/>
          </a:xfrm>
        </p:spPr>
        <p:txBody>
          <a:bodyPr>
            <a:normAutofit/>
          </a:bodyPr>
          <a:lstStyle/>
          <a:p>
            <a:r>
              <a:rPr lang="en-TT" dirty="0" smtClean="0">
                <a:solidFill>
                  <a:schemeClr val="tx1"/>
                </a:solidFill>
                <a:latin typeface="Arial" pitchFamily="34" charset="0"/>
                <a:cs typeface="Arial" pitchFamily="34" charset="0"/>
              </a:rPr>
              <a:t>any ammonium salt </a:t>
            </a:r>
            <a:r>
              <a:rPr lang="en-TT" dirty="0">
                <a:solidFill>
                  <a:schemeClr val="tx1"/>
                </a:solidFill>
                <a:latin typeface="Arial" pitchFamily="34" charset="0"/>
                <a:cs typeface="Arial" pitchFamily="34" charset="0"/>
              </a:rPr>
              <a:t>+ </a:t>
            </a:r>
            <a:r>
              <a:rPr lang="en-TT" dirty="0" smtClean="0">
                <a:solidFill>
                  <a:schemeClr val="tx1"/>
                </a:solidFill>
                <a:latin typeface="Arial" pitchFamily="34" charset="0"/>
                <a:cs typeface="Arial" pitchFamily="34" charset="0"/>
              </a:rPr>
              <a:t>base </a:t>
            </a:r>
            <a:r>
              <a:rPr lang="en-TT" dirty="0">
                <a:solidFill>
                  <a:schemeClr val="tx1"/>
                </a:solidFill>
                <a:latin typeface="Arial" pitchFamily="34" charset="0"/>
                <a:cs typeface="Arial" pitchFamily="34" charset="0"/>
              </a:rPr>
              <a:t>→ </a:t>
            </a:r>
            <a:r>
              <a:rPr lang="en-TT" dirty="0" smtClean="0">
                <a:solidFill>
                  <a:schemeClr val="tx1"/>
                </a:solidFill>
                <a:latin typeface="Arial" pitchFamily="34" charset="0"/>
                <a:cs typeface="Arial" pitchFamily="34" charset="0"/>
              </a:rPr>
              <a:t>ammonia gas</a:t>
            </a:r>
            <a:endParaRPr lang="en-TT" dirty="0">
              <a:solidFill>
                <a:schemeClr val="tx1"/>
              </a:solidFill>
              <a:latin typeface="Arial" pitchFamily="34" charset="0"/>
              <a:cs typeface="Arial" pitchFamily="34" charset="0"/>
            </a:endParaRPr>
          </a:p>
          <a:p>
            <a:endParaRPr lang="en-TT" dirty="0"/>
          </a:p>
          <a:p>
            <a:pPr algn="l"/>
            <a:endParaRPr lang="en-TT" dirty="0"/>
          </a:p>
          <a:p>
            <a:endParaRPr lang="en-TT"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905000" y="2057400"/>
            <a:ext cx="6096000" cy="4572000"/>
          </a:xfrm>
          <a:prstGeom prst="rect">
            <a:avLst/>
          </a:prstGeom>
        </p:spPr>
      </p:pic>
    </p:spTree>
    <p:extLst>
      <p:ext uri="{BB962C8B-B14F-4D97-AF65-F5344CB8AC3E}">
        <p14:creationId xmlns="" xmlns:p14="http://schemas.microsoft.com/office/powerpoint/2010/main" val="8765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a:bodyPr>
          <a:lstStyle/>
          <a:p>
            <a:r>
              <a:rPr lang="en-TT" sz="4000" b="1" dirty="0" smtClean="0">
                <a:ln w="12700">
                  <a:solidFill>
                    <a:schemeClr val="tx2"/>
                  </a:solidFill>
                  <a:prstDash val="solid"/>
                </a:ln>
                <a:solidFill>
                  <a:schemeClr val="accent4">
                    <a:lumMod val="75000"/>
                  </a:schemeClr>
                </a:solidFill>
                <a:effectLst>
                  <a:outerShdw blurRad="41275" dist="20320" dir="1800000" algn="tl" rotWithShape="0">
                    <a:srgbClr val="000000">
                      <a:alpha val="40000"/>
                    </a:srgbClr>
                  </a:outerShdw>
                </a:effectLst>
                <a:latin typeface="Arial" pitchFamily="34" charset="0"/>
                <a:cs typeface="Arial" pitchFamily="34" charset="0"/>
              </a:rPr>
              <a:t>The </a:t>
            </a:r>
            <a:r>
              <a:rPr lang="en-TT" sz="4000" b="1" dirty="0" err="1" smtClean="0">
                <a:ln w="12700">
                  <a:solidFill>
                    <a:schemeClr val="tx2"/>
                  </a:solidFill>
                  <a:prstDash val="solid"/>
                </a:ln>
                <a:solidFill>
                  <a:schemeClr val="accent4">
                    <a:lumMod val="75000"/>
                  </a:schemeClr>
                </a:solidFill>
                <a:effectLst>
                  <a:outerShdw blurRad="41275" dist="20320" dir="1800000" algn="tl" rotWithShape="0">
                    <a:srgbClr val="000000">
                      <a:alpha val="40000"/>
                    </a:srgbClr>
                  </a:outerShdw>
                </a:effectLst>
                <a:latin typeface="Arial" pitchFamily="34" charset="0"/>
                <a:cs typeface="Arial" pitchFamily="34" charset="0"/>
              </a:rPr>
              <a:t>Bronsted</a:t>
            </a:r>
            <a:r>
              <a:rPr lang="en-TT" sz="4000" b="1" dirty="0" smtClean="0">
                <a:ln w="12700">
                  <a:solidFill>
                    <a:schemeClr val="tx2"/>
                  </a:solidFill>
                  <a:prstDash val="solid"/>
                </a:ln>
                <a:solidFill>
                  <a:schemeClr val="accent4">
                    <a:lumMod val="75000"/>
                  </a:schemeClr>
                </a:solidFill>
                <a:effectLst>
                  <a:outerShdw blurRad="41275" dist="20320" dir="1800000" algn="tl" rotWithShape="0">
                    <a:srgbClr val="000000">
                      <a:alpha val="40000"/>
                    </a:srgbClr>
                  </a:outerShdw>
                </a:effectLst>
                <a:latin typeface="Arial" pitchFamily="34" charset="0"/>
                <a:cs typeface="Arial" pitchFamily="34" charset="0"/>
              </a:rPr>
              <a:t> –Lowry Theory</a:t>
            </a:r>
            <a:endParaRPr lang="en-TT" sz="4000" b="1" dirty="0">
              <a:ln w="12700">
                <a:solidFill>
                  <a:schemeClr val="tx2"/>
                </a:solidFill>
                <a:prstDash val="solid"/>
              </a:ln>
              <a:solidFill>
                <a:schemeClr val="accent4">
                  <a:lumMod val="7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92805" y="1600200"/>
            <a:ext cx="8747975" cy="1143000"/>
          </a:xfrm>
        </p:spPr>
        <p:txBody>
          <a:bodyPr>
            <a:normAutofit/>
          </a:bodyPr>
          <a:lstStyle/>
          <a:p>
            <a:pPr marL="457200" indent="-457200" algn="l">
              <a:buFont typeface="Arial" pitchFamily="34" charset="0"/>
              <a:buChar char="•"/>
            </a:pPr>
            <a:r>
              <a:rPr lang="en-TT" sz="2800" dirty="0" smtClean="0">
                <a:solidFill>
                  <a:schemeClr val="tx1"/>
                </a:solidFill>
                <a:latin typeface="Arial" pitchFamily="34" charset="0"/>
                <a:cs typeface="Arial" pitchFamily="34" charset="0"/>
              </a:rPr>
              <a:t>An acid is a proton (hydrogen ion) donor</a:t>
            </a:r>
          </a:p>
          <a:p>
            <a:pPr marL="457200" indent="-457200" algn="l">
              <a:buFont typeface="Arial" pitchFamily="34" charset="0"/>
              <a:buChar char="•"/>
            </a:pPr>
            <a:r>
              <a:rPr lang="en-TT" sz="2800" dirty="0" smtClean="0">
                <a:solidFill>
                  <a:schemeClr val="tx1"/>
                </a:solidFill>
                <a:latin typeface="Arial" pitchFamily="34" charset="0"/>
                <a:cs typeface="Arial" pitchFamily="34" charset="0"/>
              </a:rPr>
              <a:t>A base is a proton (hydrogen ion) acceptor</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082085" y="2819400"/>
            <a:ext cx="3590192" cy="3733800"/>
          </a:xfrm>
          <a:prstGeom prst="rect">
            <a:avLst/>
          </a:prstGeom>
        </p:spPr>
      </p:pic>
    </p:spTree>
    <p:extLst>
      <p:ext uri="{BB962C8B-B14F-4D97-AF65-F5344CB8AC3E}">
        <p14:creationId xmlns="" xmlns:p14="http://schemas.microsoft.com/office/powerpoint/2010/main" val="254768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885" y="7513"/>
            <a:ext cx="8991600" cy="1142999"/>
          </a:xfrm>
        </p:spPr>
        <p:txBody>
          <a:bodyPr>
            <a:noAutofit/>
          </a:bodyPr>
          <a:lstStyle/>
          <a:p>
            <a:r>
              <a:rPr lang="en-TT" sz="3200" dirty="0" err="1" smtClean="0">
                <a:latin typeface="Arial" pitchFamily="34" charset="0"/>
                <a:cs typeface="Arial" pitchFamily="34" charset="0"/>
              </a:rPr>
              <a:t>Bronsted</a:t>
            </a:r>
            <a:r>
              <a:rPr lang="en-TT" sz="3200" dirty="0" smtClean="0">
                <a:latin typeface="Arial" pitchFamily="34" charset="0"/>
                <a:cs typeface="Arial" pitchFamily="34" charset="0"/>
              </a:rPr>
              <a:t> Lowry Theory – hydrogen chloride dissolving in water to give hydrochloric acid</a:t>
            </a:r>
            <a:endParaRPr lang="en-TT" sz="3200" dirty="0">
              <a:latin typeface="Arial" pitchFamily="34" charset="0"/>
              <a:cs typeface="Arial" pitchFamily="34" charset="0"/>
            </a:endParaRPr>
          </a:p>
        </p:txBody>
      </p:sp>
      <p:sp>
        <p:nvSpPr>
          <p:cNvPr id="3" name="Subtitle 2"/>
          <p:cNvSpPr>
            <a:spLocks noGrp="1"/>
          </p:cNvSpPr>
          <p:nvPr>
            <p:ph type="subTitle" idx="1"/>
          </p:nvPr>
        </p:nvSpPr>
        <p:spPr>
          <a:xfrm>
            <a:off x="152400" y="5410200"/>
            <a:ext cx="8839200" cy="1371600"/>
          </a:xfrm>
        </p:spPr>
        <p:txBody>
          <a:bodyPr>
            <a:normAutofit/>
          </a:bodyPr>
          <a:lstStyle/>
          <a:p>
            <a:pPr algn="l"/>
            <a:r>
              <a:rPr lang="en-TT" sz="2400" dirty="0" smtClean="0">
                <a:solidFill>
                  <a:srgbClr val="FF0000"/>
                </a:solidFill>
                <a:latin typeface="Arial" pitchFamily="34" charset="0"/>
                <a:cs typeface="Arial" pitchFamily="34" charset="0"/>
              </a:rPr>
              <a:t>There is a transfer of a proton from the </a:t>
            </a:r>
            <a:r>
              <a:rPr lang="en-TT" sz="2400" dirty="0" err="1" smtClean="0">
                <a:solidFill>
                  <a:srgbClr val="FF0000"/>
                </a:solidFill>
                <a:latin typeface="Arial" pitchFamily="34" charset="0"/>
                <a:cs typeface="Arial" pitchFamily="34" charset="0"/>
              </a:rPr>
              <a:t>HCl</a:t>
            </a:r>
            <a:r>
              <a:rPr lang="en-TT" sz="2400" dirty="0" smtClean="0">
                <a:solidFill>
                  <a:srgbClr val="FF0000"/>
                </a:solidFill>
                <a:latin typeface="Arial" pitchFamily="34" charset="0"/>
                <a:cs typeface="Arial" pitchFamily="34" charset="0"/>
              </a:rPr>
              <a:t> to the water.</a:t>
            </a:r>
          </a:p>
          <a:p>
            <a:pPr algn="l"/>
            <a:r>
              <a:rPr lang="en-TT" sz="2400" dirty="0" smtClean="0">
                <a:solidFill>
                  <a:schemeClr val="tx1"/>
                </a:solidFill>
                <a:latin typeface="Arial" pitchFamily="34" charset="0"/>
                <a:cs typeface="Arial" pitchFamily="34" charset="0"/>
              </a:rPr>
              <a:t>H</a:t>
            </a:r>
            <a:r>
              <a:rPr lang="en-TT" sz="2400" baseline="-25000" dirty="0" smtClean="0">
                <a:solidFill>
                  <a:schemeClr val="tx1"/>
                </a:solidFill>
                <a:latin typeface="Arial" pitchFamily="34" charset="0"/>
                <a:cs typeface="Arial" pitchFamily="34" charset="0"/>
              </a:rPr>
              <a:t>2</a:t>
            </a:r>
            <a:r>
              <a:rPr lang="en-TT" sz="2400" dirty="0" smtClean="0">
                <a:solidFill>
                  <a:schemeClr val="tx1"/>
                </a:solidFill>
                <a:latin typeface="Arial" pitchFamily="34" charset="0"/>
                <a:cs typeface="Arial" pitchFamily="34" charset="0"/>
              </a:rPr>
              <a:t>O</a:t>
            </a:r>
            <a:r>
              <a:rPr lang="en-TT" sz="2400" baseline="-25000" dirty="0" smtClean="0">
                <a:solidFill>
                  <a:schemeClr val="tx1"/>
                </a:solidFill>
                <a:latin typeface="Arial" pitchFamily="34" charset="0"/>
                <a:cs typeface="Arial" pitchFamily="34" charset="0"/>
              </a:rPr>
              <a:t>(l) </a:t>
            </a:r>
            <a:r>
              <a:rPr lang="en-TT" sz="2400" dirty="0" smtClean="0">
                <a:solidFill>
                  <a:schemeClr val="tx1"/>
                </a:solidFill>
                <a:latin typeface="Arial" pitchFamily="34" charset="0"/>
                <a:cs typeface="Arial" pitchFamily="34" charset="0"/>
              </a:rPr>
              <a:t>+ </a:t>
            </a:r>
            <a:r>
              <a:rPr lang="en-TT" sz="2400" dirty="0" err="1" smtClean="0">
                <a:solidFill>
                  <a:schemeClr val="tx1"/>
                </a:solidFill>
                <a:latin typeface="Arial" pitchFamily="34" charset="0"/>
                <a:cs typeface="Arial" pitchFamily="34" charset="0"/>
              </a:rPr>
              <a:t>HCl</a:t>
            </a:r>
            <a:r>
              <a:rPr lang="en-TT" sz="2400" baseline="-25000" dirty="0" smtClean="0">
                <a:solidFill>
                  <a:schemeClr val="tx1"/>
                </a:solidFill>
                <a:latin typeface="Arial" pitchFamily="34" charset="0"/>
                <a:cs typeface="Arial" pitchFamily="34" charset="0"/>
              </a:rPr>
              <a:t>(g) </a:t>
            </a:r>
            <a:r>
              <a:rPr lang="en-TT" sz="2400" dirty="0" smtClean="0">
                <a:solidFill>
                  <a:schemeClr val="tx1"/>
                </a:solidFill>
              </a:rPr>
              <a:t>→ </a:t>
            </a:r>
            <a:r>
              <a:rPr lang="en-TT" sz="2400" dirty="0" smtClean="0">
                <a:solidFill>
                  <a:schemeClr val="tx1"/>
                </a:solidFill>
                <a:latin typeface="Arial" pitchFamily="34" charset="0"/>
                <a:cs typeface="Arial" pitchFamily="34" charset="0"/>
              </a:rPr>
              <a:t>H</a:t>
            </a:r>
            <a:r>
              <a:rPr lang="en-TT" sz="2400" baseline="-25000" dirty="0" smtClean="0">
                <a:solidFill>
                  <a:schemeClr val="tx1"/>
                </a:solidFill>
                <a:latin typeface="Arial" pitchFamily="34" charset="0"/>
                <a:cs typeface="Arial" pitchFamily="34" charset="0"/>
              </a:rPr>
              <a:t>3</a:t>
            </a:r>
            <a:r>
              <a:rPr lang="en-TT" sz="2400" dirty="0" smtClean="0">
                <a:solidFill>
                  <a:schemeClr val="tx1"/>
                </a:solidFill>
                <a:latin typeface="Arial" pitchFamily="34" charset="0"/>
                <a:cs typeface="Arial" pitchFamily="34" charset="0"/>
              </a:rPr>
              <a:t>O</a:t>
            </a:r>
            <a:r>
              <a:rPr lang="en-TT" sz="2400" baseline="30000" dirty="0" smtClean="0">
                <a:solidFill>
                  <a:schemeClr val="tx1"/>
                </a:solidFill>
                <a:latin typeface="Arial" pitchFamily="34" charset="0"/>
                <a:cs typeface="Arial" pitchFamily="34" charset="0"/>
              </a:rPr>
              <a:t>+</a:t>
            </a:r>
            <a:r>
              <a:rPr lang="en-TT" sz="2400" baseline="-25000" dirty="0" smtClean="0">
                <a:solidFill>
                  <a:schemeClr val="tx1"/>
                </a:solidFill>
                <a:latin typeface="Arial" pitchFamily="34" charset="0"/>
                <a:cs typeface="Arial" pitchFamily="34" charset="0"/>
              </a:rPr>
              <a:t>(</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 </a:t>
            </a:r>
            <a:r>
              <a:rPr lang="en-TT" sz="2400" dirty="0" err="1" smtClean="0">
                <a:solidFill>
                  <a:schemeClr val="tx1"/>
                </a:solidFill>
                <a:latin typeface="Arial" pitchFamily="34" charset="0"/>
                <a:cs typeface="Arial" pitchFamily="34" charset="0"/>
              </a:rPr>
              <a:t>Cl</a:t>
            </a:r>
            <a:r>
              <a:rPr lang="en-TT" sz="2400" baseline="30000" dirty="0" smtClean="0">
                <a:solidFill>
                  <a:schemeClr val="tx1"/>
                </a:solidFill>
                <a:latin typeface="Arial" pitchFamily="34" charset="0"/>
                <a:cs typeface="Arial" pitchFamily="34" charset="0"/>
              </a:rPr>
              <a:t>-</a:t>
            </a:r>
            <a:r>
              <a:rPr lang="en-TT" sz="2400" baseline="-25000" dirty="0" smtClean="0">
                <a:solidFill>
                  <a:schemeClr val="tx1"/>
                </a:solidFill>
                <a:latin typeface="Arial" pitchFamily="34" charset="0"/>
                <a:cs typeface="Arial" pitchFamily="34" charset="0"/>
              </a:rPr>
              <a:t>(</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a:t>
            </a:r>
          </a:p>
          <a:p>
            <a:pPr algn="l"/>
            <a:r>
              <a:rPr lang="en-TT" sz="2400" dirty="0" smtClean="0">
                <a:solidFill>
                  <a:srgbClr val="FF0000"/>
                </a:solidFill>
                <a:latin typeface="Arial" pitchFamily="34" charset="0"/>
                <a:cs typeface="Arial" pitchFamily="34" charset="0"/>
              </a:rPr>
              <a:t>The </a:t>
            </a:r>
            <a:r>
              <a:rPr lang="en-TT" sz="2400" dirty="0">
                <a:solidFill>
                  <a:srgbClr val="FF0000"/>
                </a:solidFill>
                <a:latin typeface="Arial" pitchFamily="34" charset="0"/>
                <a:cs typeface="Arial" pitchFamily="34" charset="0"/>
              </a:rPr>
              <a:t>H</a:t>
            </a:r>
            <a:r>
              <a:rPr lang="en-TT" sz="2400" baseline="-25000" dirty="0">
                <a:solidFill>
                  <a:srgbClr val="FF0000"/>
                </a:solidFill>
                <a:latin typeface="Arial" pitchFamily="34" charset="0"/>
                <a:cs typeface="Arial" pitchFamily="34" charset="0"/>
              </a:rPr>
              <a:t>3</a:t>
            </a:r>
            <a:r>
              <a:rPr lang="en-TT" sz="2400" dirty="0">
                <a:solidFill>
                  <a:srgbClr val="FF0000"/>
                </a:solidFill>
                <a:latin typeface="Arial" pitchFamily="34" charset="0"/>
                <a:cs typeface="Arial" pitchFamily="34" charset="0"/>
              </a:rPr>
              <a:t>O</a:t>
            </a:r>
            <a:r>
              <a:rPr lang="en-TT" sz="2400" baseline="30000" dirty="0" smtClean="0">
                <a:solidFill>
                  <a:srgbClr val="FF0000"/>
                </a:solidFill>
                <a:latin typeface="Arial" pitchFamily="34" charset="0"/>
                <a:cs typeface="Arial" pitchFamily="34" charset="0"/>
              </a:rPr>
              <a:t>+ </a:t>
            </a:r>
            <a:r>
              <a:rPr lang="en-TT" sz="2400" dirty="0" smtClean="0">
                <a:solidFill>
                  <a:srgbClr val="FF0000"/>
                </a:solidFill>
                <a:latin typeface="Arial" pitchFamily="34" charset="0"/>
                <a:cs typeface="Arial" pitchFamily="34" charset="0"/>
              </a:rPr>
              <a:t>ion is called a hydroxonium ion.</a:t>
            </a:r>
            <a:endParaRPr lang="en-TT" sz="2400" dirty="0">
              <a:solidFill>
                <a:srgbClr val="FF0000"/>
              </a:solidFill>
              <a:latin typeface="Arial" pitchFamily="34" charset="0"/>
              <a:cs typeface="Arial" pitchFamily="34" charset="0"/>
            </a:endParaRPr>
          </a:p>
        </p:txBody>
      </p:sp>
      <p:pic>
        <p:nvPicPr>
          <p:cNvPr id="1026" name="Picture 2" descr="F:\COSTAATT Lessons\Lesson 5\lesson-5-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43" y="1905000"/>
            <a:ext cx="9067800" cy="2819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9739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52400"/>
            <a:ext cx="8991600" cy="1470025"/>
          </a:xfrm>
        </p:spPr>
        <p:txBody>
          <a:bodyPr>
            <a:normAutofit fontScale="90000"/>
          </a:bodyPr>
          <a:lstStyle/>
          <a:p>
            <a:r>
              <a:rPr lang="en-TT" dirty="0" err="1">
                <a:latin typeface="Arial" pitchFamily="34" charset="0"/>
                <a:cs typeface="Arial" pitchFamily="34" charset="0"/>
              </a:rPr>
              <a:t>Bronsted</a:t>
            </a:r>
            <a:r>
              <a:rPr lang="en-TT" dirty="0">
                <a:latin typeface="Arial" pitchFamily="34" charset="0"/>
                <a:cs typeface="Arial" pitchFamily="34" charset="0"/>
              </a:rPr>
              <a:t> Lowry Theory – hydrogen chloride </a:t>
            </a:r>
            <a:r>
              <a:rPr lang="en-TT" dirty="0" smtClean="0">
                <a:latin typeface="Arial" pitchFamily="34" charset="0"/>
                <a:cs typeface="Arial" pitchFamily="34" charset="0"/>
              </a:rPr>
              <a:t>gas reacting with ammonia gas to produce ammonium chloride.</a:t>
            </a:r>
            <a:endParaRPr lang="en-TT" dirty="0"/>
          </a:p>
        </p:txBody>
      </p:sp>
      <p:sp>
        <p:nvSpPr>
          <p:cNvPr id="3" name="Subtitle 2"/>
          <p:cNvSpPr>
            <a:spLocks noGrp="1"/>
          </p:cNvSpPr>
          <p:nvPr>
            <p:ph type="subTitle" idx="1"/>
          </p:nvPr>
        </p:nvSpPr>
        <p:spPr>
          <a:xfrm>
            <a:off x="152400" y="5469228"/>
            <a:ext cx="8839200" cy="1371600"/>
          </a:xfrm>
        </p:spPr>
        <p:txBody>
          <a:bodyPr>
            <a:normAutofit/>
          </a:bodyPr>
          <a:lstStyle/>
          <a:p>
            <a:pPr algn="l"/>
            <a:r>
              <a:rPr lang="en-TT" sz="2400" dirty="0" smtClean="0">
                <a:solidFill>
                  <a:srgbClr val="FF0000"/>
                </a:solidFill>
                <a:latin typeface="Arial" pitchFamily="34" charset="0"/>
                <a:cs typeface="Arial" pitchFamily="34" charset="0"/>
              </a:rPr>
              <a:t>The ammonia acts as a base by accepting the proton; the </a:t>
            </a:r>
            <a:r>
              <a:rPr lang="en-TT" sz="2400" dirty="0" err="1" smtClean="0">
                <a:solidFill>
                  <a:srgbClr val="FF0000"/>
                </a:solidFill>
                <a:latin typeface="Arial" pitchFamily="34" charset="0"/>
                <a:cs typeface="Arial" pitchFamily="34" charset="0"/>
              </a:rPr>
              <a:t>HCl</a:t>
            </a:r>
            <a:r>
              <a:rPr lang="en-TT" sz="2400" dirty="0" smtClean="0">
                <a:solidFill>
                  <a:srgbClr val="FF0000"/>
                </a:solidFill>
                <a:latin typeface="Arial" pitchFamily="34" charset="0"/>
                <a:cs typeface="Arial" pitchFamily="34" charset="0"/>
              </a:rPr>
              <a:t> acts as an acid by donating it.</a:t>
            </a:r>
          </a:p>
          <a:p>
            <a:pPr algn="l"/>
            <a:r>
              <a:rPr lang="en-TT" sz="2400" dirty="0" smtClean="0">
                <a:solidFill>
                  <a:schemeClr val="tx1"/>
                </a:solidFill>
                <a:latin typeface="Arial" pitchFamily="34" charset="0"/>
                <a:cs typeface="Arial" pitchFamily="34" charset="0"/>
              </a:rPr>
              <a:t>NH</a:t>
            </a:r>
            <a:r>
              <a:rPr lang="en-TT" sz="2400" baseline="-25000" dirty="0" smtClean="0">
                <a:solidFill>
                  <a:schemeClr val="tx1"/>
                </a:solidFill>
                <a:latin typeface="Arial" pitchFamily="34" charset="0"/>
                <a:cs typeface="Arial" pitchFamily="34" charset="0"/>
              </a:rPr>
              <a:t>3(g) </a:t>
            </a:r>
            <a:r>
              <a:rPr lang="en-TT" sz="2400" dirty="0">
                <a:solidFill>
                  <a:schemeClr val="tx1"/>
                </a:solidFill>
                <a:latin typeface="Arial" pitchFamily="34" charset="0"/>
                <a:cs typeface="Arial" pitchFamily="34" charset="0"/>
              </a:rPr>
              <a:t>+ </a:t>
            </a:r>
            <a:r>
              <a:rPr lang="en-TT" sz="2400" dirty="0" err="1">
                <a:solidFill>
                  <a:schemeClr val="tx1"/>
                </a:solidFill>
                <a:latin typeface="Arial" pitchFamily="34" charset="0"/>
                <a:cs typeface="Arial" pitchFamily="34" charset="0"/>
              </a:rPr>
              <a:t>HCl</a:t>
            </a:r>
            <a:r>
              <a:rPr lang="en-TT" sz="2400" baseline="-25000" dirty="0">
                <a:solidFill>
                  <a:schemeClr val="tx1"/>
                </a:solidFill>
                <a:latin typeface="Arial" pitchFamily="34" charset="0"/>
                <a:cs typeface="Arial" pitchFamily="34" charset="0"/>
              </a:rPr>
              <a:t>(g) </a:t>
            </a:r>
            <a:r>
              <a:rPr lang="en-TT" sz="2400" dirty="0">
                <a:solidFill>
                  <a:schemeClr val="tx1"/>
                </a:solidFill>
              </a:rPr>
              <a:t>→ </a:t>
            </a:r>
            <a:r>
              <a:rPr lang="en-TT" sz="2400" dirty="0" smtClean="0">
                <a:solidFill>
                  <a:schemeClr val="tx1"/>
                </a:solidFill>
                <a:latin typeface="Arial" pitchFamily="34" charset="0"/>
                <a:cs typeface="Arial" pitchFamily="34" charset="0"/>
              </a:rPr>
              <a:t>NH</a:t>
            </a:r>
            <a:r>
              <a:rPr lang="en-TT" sz="2400" baseline="-25000" dirty="0" smtClean="0">
                <a:solidFill>
                  <a:schemeClr val="tx1"/>
                </a:solidFill>
                <a:latin typeface="Arial" pitchFamily="34" charset="0"/>
                <a:cs typeface="Arial" pitchFamily="34" charset="0"/>
              </a:rPr>
              <a:t>4</a:t>
            </a:r>
            <a:r>
              <a:rPr lang="en-TT" sz="2400" baseline="30000" dirty="0" smtClean="0">
                <a:solidFill>
                  <a:schemeClr val="tx1"/>
                </a:solidFill>
                <a:latin typeface="Arial" pitchFamily="34" charset="0"/>
                <a:cs typeface="Arial" pitchFamily="34" charset="0"/>
              </a:rPr>
              <a:t>+</a:t>
            </a:r>
            <a:r>
              <a:rPr lang="en-TT" sz="2400" baseline="-25000" dirty="0" smtClean="0">
                <a:solidFill>
                  <a:schemeClr val="tx1"/>
                </a:solidFill>
                <a:latin typeface="Arial" pitchFamily="34" charset="0"/>
                <a:cs typeface="Arial" pitchFamily="34" charset="0"/>
              </a:rPr>
              <a:t>(s) </a:t>
            </a:r>
            <a:r>
              <a:rPr lang="en-TT" sz="2400" dirty="0">
                <a:solidFill>
                  <a:schemeClr val="tx1"/>
                </a:solidFill>
                <a:latin typeface="Arial" pitchFamily="34" charset="0"/>
                <a:cs typeface="Arial" pitchFamily="34" charset="0"/>
              </a:rPr>
              <a:t>+ </a:t>
            </a:r>
            <a:r>
              <a:rPr lang="en-TT" sz="2400" dirty="0" err="1">
                <a:solidFill>
                  <a:schemeClr val="tx1"/>
                </a:solidFill>
                <a:latin typeface="Arial" pitchFamily="34" charset="0"/>
                <a:cs typeface="Arial" pitchFamily="34" charset="0"/>
              </a:rPr>
              <a:t>Cl</a:t>
            </a:r>
            <a:r>
              <a:rPr lang="en-TT" sz="2400" baseline="30000" dirty="0">
                <a:solidFill>
                  <a:schemeClr val="tx1"/>
                </a:solidFill>
                <a:latin typeface="Arial" pitchFamily="34" charset="0"/>
                <a:cs typeface="Arial" pitchFamily="34" charset="0"/>
              </a:rPr>
              <a:t>-</a:t>
            </a:r>
            <a:r>
              <a:rPr lang="en-TT" sz="2400" baseline="-25000" dirty="0" smtClean="0">
                <a:solidFill>
                  <a:schemeClr val="tx1"/>
                </a:solidFill>
                <a:latin typeface="Arial" pitchFamily="34" charset="0"/>
                <a:cs typeface="Arial" pitchFamily="34" charset="0"/>
              </a:rPr>
              <a:t>(s)</a:t>
            </a:r>
            <a:endParaRPr lang="en-TT" sz="2400" baseline="-25000" dirty="0">
              <a:solidFill>
                <a:schemeClr val="tx1"/>
              </a:solidFill>
              <a:latin typeface="Arial" pitchFamily="34" charset="0"/>
              <a:cs typeface="Arial" pitchFamily="34" charset="0"/>
            </a:endParaRPr>
          </a:p>
          <a:p>
            <a:pPr algn="l"/>
            <a:endParaRPr lang="en-TT" sz="2800" dirty="0">
              <a:latin typeface="Arial" pitchFamily="34" charset="0"/>
              <a:cs typeface="Arial" pitchFamily="34" charset="0"/>
            </a:endParaRPr>
          </a:p>
        </p:txBody>
      </p:sp>
      <p:pic>
        <p:nvPicPr>
          <p:cNvPr id="2050" name="Picture 2" descr="F:\COSTAATT Lessons\Lesson 5\lesson-5-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48282"/>
            <a:ext cx="9144000" cy="23614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9356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81000"/>
            <a:ext cx="7772400" cy="1470025"/>
          </a:xfrm>
        </p:spPr>
        <p:txBody>
          <a:bodyPr>
            <a:noAutofit/>
          </a:bodyPr>
          <a:lstStyle/>
          <a:p>
            <a:r>
              <a:rPr lang="en-TT" sz="60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Strong and weak acids and alkalis</a:t>
            </a:r>
            <a:endParaRPr lang="en-TT" sz="6000" b="1" dirty="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14400" y="2057400"/>
            <a:ext cx="7543800" cy="4648200"/>
          </a:xfrm>
          <a:prstGeom prst="rect">
            <a:avLst/>
          </a:prstGeom>
        </p:spPr>
      </p:pic>
    </p:spTree>
    <p:extLst>
      <p:ext uri="{BB962C8B-B14F-4D97-AF65-F5344CB8AC3E}">
        <p14:creationId xmlns="" xmlns:p14="http://schemas.microsoft.com/office/powerpoint/2010/main" val="7310057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917575"/>
          </a:xfrm>
        </p:spPr>
        <p:txBody>
          <a:bodyPr/>
          <a:lstStyle/>
          <a:p>
            <a:r>
              <a:rPr lang="en-TT"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Strong Acids</a:t>
            </a:r>
            <a:endParaRPr lang="en-TT" b="1" dirty="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28600" y="1219200"/>
            <a:ext cx="8763000" cy="5410200"/>
          </a:xfrm>
        </p:spPr>
        <p:txBody>
          <a:bodyPr/>
          <a:lstStyle/>
          <a:p>
            <a:pPr algn="l"/>
            <a:r>
              <a:rPr lang="en-TT" sz="2800" dirty="0" smtClean="0">
                <a:solidFill>
                  <a:schemeClr val="tx1"/>
                </a:solidFill>
                <a:latin typeface="Arial" pitchFamily="34" charset="0"/>
                <a:cs typeface="Arial" pitchFamily="34" charset="0"/>
              </a:rPr>
              <a:t>Hydrochloric acid is a </a:t>
            </a:r>
            <a:r>
              <a:rPr lang="en-TT" sz="2800" dirty="0" smtClean="0">
                <a:solidFill>
                  <a:srgbClr val="FF0000"/>
                </a:solidFill>
                <a:latin typeface="Arial" pitchFamily="34" charset="0"/>
                <a:cs typeface="Arial" pitchFamily="34" charset="0"/>
              </a:rPr>
              <a:t>strong acid</a:t>
            </a:r>
            <a:r>
              <a:rPr lang="en-TT" sz="2800" dirty="0" smtClean="0">
                <a:solidFill>
                  <a:schemeClr val="tx1"/>
                </a:solidFill>
                <a:latin typeface="Arial" pitchFamily="34" charset="0"/>
                <a:cs typeface="Arial" pitchFamily="34" charset="0"/>
              </a:rPr>
              <a:t>. This means that when hydrogen chloride gas comes into contact with water, it </a:t>
            </a:r>
            <a:r>
              <a:rPr lang="en-TT" sz="2800" dirty="0" smtClean="0">
                <a:solidFill>
                  <a:srgbClr val="FF0000"/>
                </a:solidFill>
                <a:latin typeface="Arial" pitchFamily="34" charset="0"/>
                <a:cs typeface="Arial" pitchFamily="34" charset="0"/>
              </a:rPr>
              <a:t>reacts completely </a:t>
            </a:r>
            <a:r>
              <a:rPr lang="en-TT" sz="2800" dirty="0" smtClean="0">
                <a:solidFill>
                  <a:schemeClr val="tx1"/>
                </a:solidFill>
                <a:latin typeface="Arial" pitchFamily="34" charset="0"/>
                <a:cs typeface="Arial" pitchFamily="34" charset="0"/>
              </a:rPr>
              <a:t>to give hydroxonium ions and chloride ions.</a:t>
            </a:r>
            <a:r>
              <a:rPr lang="en-TT" sz="2800" dirty="0">
                <a:solidFill>
                  <a:schemeClr val="tx1"/>
                </a:solidFill>
                <a:latin typeface="Arial" pitchFamily="34" charset="0"/>
                <a:cs typeface="Arial" pitchFamily="34" charset="0"/>
              </a:rPr>
              <a:t> </a:t>
            </a:r>
            <a:endParaRPr lang="en-TT" sz="2800" dirty="0" smtClean="0">
              <a:solidFill>
                <a:schemeClr val="tx1"/>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H</a:t>
            </a:r>
            <a:r>
              <a:rPr lang="en-TT" sz="2800" baseline="-25000" dirty="0" smtClean="0">
                <a:solidFill>
                  <a:schemeClr val="tx1"/>
                </a:solidFill>
                <a:latin typeface="Arial" pitchFamily="34" charset="0"/>
                <a:cs typeface="Arial" pitchFamily="34" charset="0"/>
              </a:rPr>
              <a:t>2</a:t>
            </a:r>
            <a:r>
              <a:rPr lang="en-TT" sz="2800" dirty="0" smtClean="0">
                <a:solidFill>
                  <a:schemeClr val="tx1"/>
                </a:solidFill>
                <a:latin typeface="Arial" pitchFamily="34" charset="0"/>
                <a:cs typeface="Arial" pitchFamily="34" charset="0"/>
              </a:rPr>
              <a:t>O</a:t>
            </a:r>
            <a:r>
              <a:rPr lang="en-TT" sz="2800" baseline="-25000" dirty="0" smtClean="0">
                <a:solidFill>
                  <a:schemeClr val="tx1"/>
                </a:solidFill>
                <a:latin typeface="Arial" pitchFamily="34" charset="0"/>
                <a:cs typeface="Arial" pitchFamily="34" charset="0"/>
              </a:rPr>
              <a:t>(l) </a:t>
            </a:r>
            <a:r>
              <a:rPr lang="en-TT" sz="2800" dirty="0">
                <a:solidFill>
                  <a:schemeClr val="tx1"/>
                </a:solidFill>
                <a:latin typeface="Arial" pitchFamily="34" charset="0"/>
                <a:cs typeface="Arial" pitchFamily="34" charset="0"/>
              </a:rPr>
              <a:t>+ </a:t>
            </a:r>
            <a:r>
              <a:rPr lang="en-TT" sz="2800" dirty="0" err="1">
                <a:solidFill>
                  <a:schemeClr val="tx1"/>
                </a:solidFill>
                <a:latin typeface="Arial" pitchFamily="34" charset="0"/>
                <a:cs typeface="Arial" pitchFamily="34" charset="0"/>
              </a:rPr>
              <a:t>HCl</a:t>
            </a:r>
            <a:r>
              <a:rPr lang="en-TT" sz="2800" baseline="-25000" dirty="0">
                <a:solidFill>
                  <a:schemeClr val="tx1"/>
                </a:solidFill>
                <a:latin typeface="Arial" pitchFamily="34" charset="0"/>
                <a:cs typeface="Arial" pitchFamily="34" charset="0"/>
              </a:rPr>
              <a:t>(g) </a:t>
            </a:r>
            <a:r>
              <a:rPr lang="en-TT" sz="2800" dirty="0">
                <a:solidFill>
                  <a:schemeClr val="tx1"/>
                </a:solidFill>
              </a:rPr>
              <a:t>→ </a:t>
            </a:r>
            <a:r>
              <a:rPr lang="en-TT" sz="2800" dirty="0" smtClean="0">
                <a:solidFill>
                  <a:schemeClr val="tx1"/>
                </a:solidFill>
                <a:latin typeface="Arial" pitchFamily="34" charset="0"/>
                <a:cs typeface="Arial" pitchFamily="34" charset="0"/>
              </a:rPr>
              <a:t>H</a:t>
            </a:r>
            <a:r>
              <a:rPr lang="en-TT" sz="2800" baseline="-25000" dirty="0" smtClean="0">
                <a:solidFill>
                  <a:schemeClr val="tx1"/>
                </a:solidFill>
                <a:latin typeface="Arial" pitchFamily="34" charset="0"/>
                <a:cs typeface="Arial" pitchFamily="34" charset="0"/>
              </a:rPr>
              <a:t>3</a:t>
            </a:r>
            <a:r>
              <a:rPr lang="en-TT" sz="2800" dirty="0" smtClean="0">
                <a:solidFill>
                  <a:schemeClr val="tx1"/>
                </a:solidFill>
                <a:latin typeface="Arial" pitchFamily="34" charset="0"/>
                <a:cs typeface="Arial" pitchFamily="34" charset="0"/>
              </a:rPr>
              <a:t>O</a:t>
            </a:r>
            <a:r>
              <a:rPr lang="en-TT" sz="2800" baseline="30000" dirty="0" smtClean="0">
                <a:solidFill>
                  <a:schemeClr val="tx1"/>
                </a:solidFill>
                <a:latin typeface="Arial" pitchFamily="34" charset="0"/>
                <a:cs typeface="Arial" pitchFamily="34" charset="0"/>
              </a:rPr>
              <a:t>+</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 </a:t>
            </a:r>
            <a:r>
              <a:rPr lang="en-TT" sz="2800" dirty="0">
                <a:solidFill>
                  <a:schemeClr val="tx1"/>
                </a:solidFill>
                <a:latin typeface="Arial" pitchFamily="34" charset="0"/>
                <a:cs typeface="Arial" pitchFamily="34" charset="0"/>
              </a:rPr>
              <a:t>+ </a:t>
            </a:r>
            <a:r>
              <a:rPr lang="en-TT" sz="2800" dirty="0" err="1">
                <a:solidFill>
                  <a:schemeClr val="tx1"/>
                </a:solidFill>
                <a:latin typeface="Arial" pitchFamily="34" charset="0"/>
                <a:cs typeface="Arial" pitchFamily="34" charset="0"/>
              </a:rPr>
              <a:t>Cl</a:t>
            </a:r>
            <a:r>
              <a:rPr lang="en-TT" sz="2800" baseline="30000" dirty="0">
                <a:solidFill>
                  <a:schemeClr val="tx1"/>
                </a:solidFill>
                <a:latin typeface="Arial" pitchFamily="34" charset="0"/>
                <a:cs typeface="Arial" pitchFamily="34" charset="0"/>
              </a:rPr>
              <a:t>-</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a:t>
            </a:r>
          </a:p>
          <a:p>
            <a:pPr algn="l"/>
            <a:endParaRPr lang="en-TT" sz="2800" baseline="-250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Sulphuric acid and nitric acid are also strong acids. There are </a:t>
            </a:r>
            <a:r>
              <a:rPr lang="en-TT" sz="2800" dirty="0" smtClean="0">
                <a:solidFill>
                  <a:srgbClr val="FF0000"/>
                </a:solidFill>
                <a:latin typeface="Arial" pitchFamily="34" charset="0"/>
                <a:cs typeface="Arial" pitchFamily="34" charset="0"/>
              </a:rPr>
              <a:t>no un-ionised acid molecules </a:t>
            </a:r>
            <a:r>
              <a:rPr lang="en-TT" sz="2800" dirty="0" smtClean="0">
                <a:solidFill>
                  <a:schemeClr val="tx1"/>
                </a:solidFill>
                <a:latin typeface="Arial" pitchFamily="34" charset="0"/>
                <a:cs typeface="Arial" pitchFamily="34" charset="0"/>
              </a:rPr>
              <a:t>left in their solutions. An acid which is </a:t>
            </a:r>
            <a:r>
              <a:rPr lang="en-TT" sz="2800" dirty="0" smtClean="0">
                <a:solidFill>
                  <a:srgbClr val="FF0000"/>
                </a:solidFill>
                <a:latin typeface="Arial" pitchFamily="34" charset="0"/>
                <a:cs typeface="Arial" pitchFamily="34" charset="0"/>
              </a:rPr>
              <a:t>100% ionised in solution </a:t>
            </a:r>
            <a:r>
              <a:rPr lang="en-TT" sz="2800" dirty="0" smtClean="0">
                <a:solidFill>
                  <a:schemeClr val="tx1"/>
                </a:solidFill>
                <a:latin typeface="Arial" pitchFamily="34" charset="0"/>
                <a:cs typeface="Arial" pitchFamily="34" charset="0"/>
              </a:rPr>
              <a:t>is called a </a:t>
            </a:r>
            <a:r>
              <a:rPr lang="en-TT" sz="2800" dirty="0" smtClean="0">
                <a:solidFill>
                  <a:srgbClr val="FF0000"/>
                </a:solidFill>
                <a:latin typeface="Arial" pitchFamily="34" charset="0"/>
                <a:cs typeface="Arial" pitchFamily="34" charset="0"/>
              </a:rPr>
              <a:t>strong acid</a:t>
            </a:r>
            <a:r>
              <a:rPr lang="en-TT" sz="2800" dirty="0" smtClean="0">
                <a:solidFill>
                  <a:schemeClr val="tx1"/>
                </a:solidFill>
                <a:latin typeface="Arial" pitchFamily="34" charset="0"/>
                <a:cs typeface="Arial" pitchFamily="34" charset="0"/>
              </a:rPr>
              <a:t>.</a:t>
            </a:r>
          </a:p>
          <a:p>
            <a:pPr algn="l"/>
            <a:endParaRPr lang="en-TT" sz="2800" dirty="0" smtClean="0">
              <a:latin typeface="Arial" pitchFamily="34" charset="0"/>
              <a:cs typeface="Arial" pitchFamily="34" charset="0"/>
            </a:endParaRPr>
          </a:p>
          <a:p>
            <a:pPr algn="l"/>
            <a:endParaRPr lang="en-TT" dirty="0"/>
          </a:p>
        </p:txBody>
      </p:sp>
    </p:spTree>
    <p:extLst>
      <p:ext uri="{BB962C8B-B14F-4D97-AF65-F5344CB8AC3E}">
        <p14:creationId xmlns="" xmlns:p14="http://schemas.microsoft.com/office/powerpoint/2010/main" val="151010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765175"/>
          </a:xfrm>
        </p:spPr>
        <p:txBody>
          <a:bodyPr>
            <a:normAutofit/>
          </a:bodyPr>
          <a:lstStyle/>
          <a:p>
            <a:r>
              <a:rPr lang="en-US" sz="40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Measuring pH</a:t>
            </a:r>
            <a:endParaRPr lang="en-US" sz="4000" b="1" dirty="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04800" y="1219200"/>
            <a:ext cx="8610600" cy="5029200"/>
          </a:xfrm>
        </p:spPr>
        <p:txBody>
          <a:bodyPr>
            <a:normAutofit/>
          </a:bodyPr>
          <a:lstStyle/>
          <a:p>
            <a:pPr algn="l"/>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pH can be measured using the following:</a:t>
            </a:r>
          </a:p>
          <a:p>
            <a:pPr marL="514350" indent="-514350" algn="l">
              <a:buAutoNum type="arabicPeriod"/>
            </a:pPr>
            <a:endParaRPr lang="en-US" sz="2800" b="1"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a:p>
            <a:pPr marL="514350" indent="-514350" algn="l">
              <a:buAutoNum type="arabicPeriod"/>
            </a:pPr>
            <a:r>
              <a:rPr lang="en-US" sz="2800" b="1" dirty="0" smtClean="0">
                <a:ln w="12700">
                  <a:solidFill>
                    <a:schemeClr val="tx1"/>
                  </a:solidFill>
                  <a:prstDash val="solid"/>
                </a:ln>
                <a:solidFill>
                  <a:srgbClr val="00B050"/>
                </a:solidFill>
                <a:effectLst>
                  <a:outerShdw blurRad="41275" dist="20320" dir="1800000" algn="tl" rotWithShape="0">
                    <a:srgbClr val="000000">
                      <a:alpha val="40000"/>
                    </a:srgbClr>
                  </a:outerShdw>
                </a:effectLst>
                <a:latin typeface="Arial" pitchFamily="34" charset="0"/>
                <a:cs typeface="Arial" pitchFamily="34" charset="0"/>
              </a:rPr>
              <a:t>Universal Indicator</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 can measure the pH from 1 to 14 but it is not very accurate.</a:t>
            </a:r>
          </a:p>
          <a:p>
            <a:pPr marL="514350" indent="-514350" algn="l">
              <a:buAutoNum type="arabicPeriod"/>
            </a:pPr>
            <a:endParaRPr lang="en-US" sz="2800" b="1"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a:p>
            <a:pPr marL="514350" indent="-514350" algn="l">
              <a:buAutoNum type="arabicPeriod"/>
            </a:pPr>
            <a:r>
              <a:rPr lang="en-US" sz="28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pH</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a:t>
            </a:r>
            <a:r>
              <a:rPr lang="en-US" sz="28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Meter</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 can measure the pH from 1 to 14 accurately.</a:t>
            </a:r>
          </a:p>
          <a:p>
            <a:pPr marL="514350" indent="-514350" algn="l">
              <a:buAutoNum type="arabicPeriod"/>
            </a:pPr>
            <a:endParaRPr lang="en-US" sz="2800" b="1"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a:p>
            <a:pPr marL="514350" indent="-514350" algn="l">
              <a:buAutoNum type="arabicPeriod"/>
            </a:pPr>
            <a:r>
              <a:rPr lang="en-US" sz="2800" b="1" dirty="0" smtClean="0">
                <a:ln w="12700">
                  <a:solidFill>
                    <a:schemeClr val="tx1"/>
                  </a:solidFill>
                  <a:prstDash val="solid"/>
                </a:ln>
                <a:solidFill>
                  <a:schemeClr val="accent6">
                    <a:lumMod val="75000"/>
                  </a:schemeClr>
                </a:solidFill>
                <a:effectLst>
                  <a:outerShdw blurRad="41275" dist="20320" dir="1800000" algn="tl" rotWithShape="0">
                    <a:srgbClr val="000000">
                      <a:alpha val="40000"/>
                    </a:srgbClr>
                  </a:outerShdw>
                </a:effectLst>
                <a:latin typeface="Arial" pitchFamily="34" charset="0"/>
                <a:cs typeface="Arial" pitchFamily="34" charset="0"/>
              </a:rPr>
              <a:t>Simple Indicators </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examples litmus, methyl orange, phenolphthalein. Not accurate.</a:t>
            </a:r>
            <a:endParaRPr lang="en-US" sz="2800" b="1"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52400"/>
            <a:ext cx="7772400" cy="765175"/>
          </a:xfrm>
        </p:spPr>
        <p:txBody>
          <a:bodyPr/>
          <a:lstStyle/>
          <a:p>
            <a:r>
              <a:rPr lang="en-TT"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Weak </a:t>
            </a:r>
            <a:r>
              <a:rPr lang="en-TT" b="1" dirty="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Acids</a:t>
            </a:r>
            <a:endParaRPr lang="en-TT" dirty="0"/>
          </a:p>
        </p:txBody>
      </p:sp>
      <p:sp>
        <p:nvSpPr>
          <p:cNvPr id="3" name="Subtitle 2"/>
          <p:cNvSpPr>
            <a:spLocks noGrp="1"/>
          </p:cNvSpPr>
          <p:nvPr>
            <p:ph type="subTitle" idx="1"/>
          </p:nvPr>
        </p:nvSpPr>
        <p:spPr>
          <a:xfrm>
            <a:off x="152400" y="914400"/>
            <a:ext cx="8839200" cy="5791200"/>
          </a:xfrm>
        </p:spPr>
        <p:txBody>
          <a:bodyPr>
            <a:normAutofit/>
          </a:bodyPr>
          <a:lstStyle/>
          <a:p>
            <a:pPr algn="l"/>
            <a:r>
              <a:rPr lang="en-TT" sz="2800" dirty="0" smtClean="0">
                <a:solidFill>
                  <a:schemeClr val="tx1"/>
                </a:solidFill>
                <a:latin typeface="Arial" pitchFamily="34" charset="0"/>
                <a:cs typeface="Arial" pitchFamily="34" charset="0"/>
              </a:rPr>
              <a:t>An acid which is only </a:t>
            </a:r>
            <a:r>
              <a:rPr lang="en-TT" sz="2800" dirty="0" smtClean="0">
                <a:solidFill>
                  <a:srgbClr val="FF0000"/>
                </a:solidFill>
                <a:latin typeface="Arial" pitchFamily="34" charset="0"/>
                <a:cs typeface="Arial" pitchFamily="34" charset="0"/>
              </a:rPr>
              <a:t>partially ionised </a:t>
            </a:r>
            <a:r>
              <a:rPr lang="en-TT" sz="2800" dirty="0" smtClean="0">
                <a:solidFill>
                  <a:schemeClr val="tx1"/>
                </a:solidFill>
                <a:latin typeface="Arial" pitchFamily="34" charset="0"/>
                <a:cs typeface="Arial" pitchFamily="34" charset="0"/>
              </a:rPr>
              <a:t>in solution is called a </a:t>
            </a:r>
            <a:r>
              <a:rPr lang="en-TT" sz="2800" dirty="0" smtClean="0">
                <a:solidFill>
                  <a:srgbClr val="FF0000"/>
                </a:solidFill>
                <a:latin typeface="Arial" pitchFamily="34" charset="0"/>
                <a:cs typeface="Arial" pitchFamily="34" charset="0"/>
              </a:rPr>
              <a:t>weak acid</a:t>
            </a:r>
            <a:r>
              <a:rPr lang="en-TT" sz="2800" dirty="0" smtClean="0">
                <a:solidFill>
                  <a:schemeClr val="tx1"/>
                </a:solidFill>
                <a:latin typeface="Arial" pitchFamily="34" charset="0"/>
                <a:cs typeface="Arial" pitchFamily="34" charset="0"/>
              </a:rPr>
              <a:t>. Examples – </a:t>
            </a:r>
            <a:r>
              <a:rPr lang="en-TT" sz="2800" dirty="0" err="1" smtClean="0">
                <a:solidFill>
                  <a:schemeClr val="tx1"/>
                </a:solidFill>
                <a:latin typeface="Arial" pitchFamily="34" charset="0"/>
                <a:cs typeface="Arial" pitchFamily="34" charset="0"/>
              </a:rPr>
              <a:t>ethanoic</a:t>
            </a:r>
            <a:r>
              <a:rPr lang="en-TT" sz="2800" dirty="0" smtClean="0">
                <a:solidFill>
                  <a:schemeClr val="tx1"/>
                </a:solidFill>
                <a:latin typeface="Arial" pitchFamily="34" charset="0"/>
                <a:cs typeface="Arial" pitchFamily="34" charset="0"/>
              </a:rPr>
              <a:t> acid, citric acid and carbonic acid.</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In dilute </a:t>
            </a:r>
            <a:r>
              <a:rPr lang="en-TT" sz="2800" dirty="0" err="1" smtClean="0">
                <a:solidFill>
                  <a:schemeClr val="tx1"/>
                </a:solidFill>
                <a:latin typeface="Arial" pitchFamily="34" charset="0"/>
                <a:cs typeface="Arial" pitchFamily="34" charset="0"/>
              </a:rPr>
              <a:t>ethanoic</a:t>
            </a:r>
            <a:r>
              <a:rPr lang="en-TT" sz="2800" dirty="0" smtClean="0">
                <a:solidFill>
                  <a:schemeClr val="tx1"/>
                </a:solidFill>
                <a:latin typeface="Arial" pitchFamily="34" charset="0"/>
                <a:cs typeface="Arial" pitchFamily="34" charset="0"/>
              </a:rPr>
              <a:t> acid </a:t>
            </a:r>
            <a:r>
              <a:rPr lang="en-TT" sz="2800" dirty="0" smtClean="0">
                <a:solidFill>
                  <a:srgbClr val="FF0000"/>
                </a:solidFill>
                <a:latin typeface="Arial" pitchFamily="34" charset="0"/>
                <a:cs typeface="Arial" pitchFamily="34" charset="0"/>
              </a:rPr>
              <a:t>only about 1% </a:t>
            </a:r>
            <a:r>
              <a:rPr lang="en-TT" sz="2800" dirty="0" smtClean="0">
                <a:solidFill>
                  <a:schemeClr val="tx1"/>
                </a:solidFill>
                <a:latin typeface="Arial" pitchFamily="34" charset="0"/>
                <a:cs typeface="Arial" pitchFamily="34" charset="0"/>
              </a:rPr>
              <a:t>of the </a:t>
            </a:r>
            <a:r>
              <a:rPr lang="en-TT" sz="2800" dirty="0" err="1" smtClean="0">
                <a:solidFill>
                  <a:schemeClr val="tx1"/>
                </a:solidFill>
                <a:latin typeface="Arial" pitchFamily="34" charset="0"/>
                <a:cs typeface="Arial" pitchFamily="34" charset="0"/>
              </a:rPr>
              <a:t>ethanoic</a:t>
            </a:r>
            <a:r>
              <a:rPr lang="en-TT" sz="2800" dirty="0" smtClean="0">
                <a:solidFill>
                  <a:schemeClr val="tx1"/>
                </a:solidFill>
                <a:latin typeface="Arial" pitchFamily="34" charset="0"/>
                <a:cs typeface="Arial" pitchFamily="34" charset="0"/>
              </a:rPr>
              <a:t> acid molecules have </a:t>
            </a:r>
            <a:r>
              <a:rPr lang="en-TT" sz="2800" dirty="0" smtClean="0">
                <a:solidFill>
                  <a:srgbClr val="FF0000"/>
                </a:solidFill>
                <a:latin typeface="Arial" pitchFamily="34" charset="0"/>
                <a:cs typeface="Arial" pitchFamily="34" charset="0"/>
              </a:rPr>
              <a:t>actually formed ions </a:t>
            </a:r>
            <a:r>
              <a:rPr lang="en-TT" sz="2800" dirty="0" smtClean="0">
                <a:solidFill>
                  <a:schemeClr val="tx1"/>
                </a:solidFill>
                <a:latin typeface="Arial" pitchFamily="34" charset="0"/>
                <a:cs typeface="Arial" pitchFamily="34" charset="0"/>
              </a:rPr>
              <a:t>at any one time. As fast as the molecules react with water to produce ions, the ions react back again to give the original molecules. </a:t>
            </a:r>
            <a:r>
              <a:rPr lang="en-TT" sz="2800" dirty="0" smtClean="0">
                <a:solidFill>
                  <a:srgbClr val="FF0000"/>
                </a:solidFill>
                <a:latin typeface="Arial" pitchFamily="34" charset="0"/>
                <a:cs typeface="Arial" pitchFamily="34" charset="0"/>
              </a:rPr>
              <a:t>The reaction is reversible.</a:t>
            </a:r>
            <a:r>
              <a:rPr lang="en-TT" sz="2800" dirty="0">
                <a:solidFill>
                  <a:srgbClr val="FF0000"/>
                </a:solidFill>
                <a:latin typeface="Arial" pitchFamily="34" charset="0"/>
                <a:cs typeface="Arial" pitchFamily="34" charset="0"/>
              </a:rPr>
              <a:t> </a:t>
            </a:r>
            <a:endParaRPr lang="en-TT" sz="2800" dirty="0" smtClean="0">
              <a:solidFill>
                <a:srgbClr val="FF0000"/>
              </a:solidFill>
              <a:latin typeface="Arial" pitchFamily="34" charset="0"/>
              <a:cs typeface="Arial" pitchFamily="34" charset="0"/>
            </a:endParaRPr>
          </a:p>
          <a:p>
            <a:pPr algn="l"/>
            <a:endParaRPr lang="en-TT" sz="2800" dirty="0">
              <a:solidFill>
                <a:srgbClr val="FF0000"/>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CH</a:t>
            </a:r>
            <a:r>
              <a:rPr lang="en-TT" sz="2800" baseline="-25000" dirty="0" smtClean="0">
                <a:solidFill>
                  <a:schemeClr val="tx1"/>
                </a:solidFill>
                <a:latin typeface="Arial" pitchFamily="34" charset="0"/>
                <a:cs typeface="Arial" pitchFamily="34" charset="0"/>
              </a:rPr>
              <a:t>3</a:t>
            </a:r>
            <a:r>
              <a:rPr lang="en-TT" sz="2800" dirty="0" smtClean="0">
                <a:solidFill>
                  <a:schemeClr val="tx1"/>
                </a:solidFill>
                <a:latin typeface="Arial" pitchFamily="34" charset="0"/>
                <a:cs typeface="Arial" pitchFamily="34" charset="0"/>
              </a:rPr>
              <a:t>COOH</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 </a:t>
            </a:r>
            <a:r>
              <a:rPr lang="en-TT" sz="2800" dirty="0">
                <a:solidFill>
                  <a:schemeClr val="tx1"/>
                </a:solidFill>
                <a:latin typeface="Arial" pitchFamily="34" charset="0"/>
                <a:cs typeface="Arial" pitchFamily="34" charset="0"/>
              </a:rPr>
              <a:t>+ H</a:t>
            </a:r>
            <a:r>
              <a:rPr lang="en-TT" sz="2800" baseline="-25000" dirty="0">
                <a:solidFill>
                  <a:schemeClr val="tx1"/>
                </a:solidFill>
                <a:latin typeface="Arial" pitchFamily="34" charset="0"/>
                <a:cs typeface="Arial" pitchFamily="34" charset="0"/>
              </a:rPr>
              <a:t>2</a:t>
            </a:r>
            <a:r>
              <a:rPr lang="en-TT" sz="2800" dirty="0">
                <a:solidFill>
                  <a:schemeClr val="tx1"/>
                </a:solidFill>
                <a:latin typeface="Arial" pitchFamily="34" charset="0"/>
                <a:cs typeface="Arial" pitchFamily="34" charset="0"/>
              </a:rPr>
              <a:t>O</a:t>
            </a:r>
            <a:r>
              <a:rPr lang="en-TT" sz="2800" baseline="-25000" dirty="0">
                <a:solidFill>
                  <a:schemeClr val="tx1"/>
                </a:solidFill>
                <a:latin typeface="Arial" pitchFamily="34" charset="0"/>
                <a:cs typeface="Arial" pitchFamily="34" charset="0"/>
              </a:rPr>
              <a:t>(l)</a:t>
            </a:r>
            <a:r>
              <a:rPr lang="en-TT" sz="2800" baseline="-25000" dirty="0" smtClean="0">
                <a:solidFill>
                  <a:schemeClr val="tx1"/>
                </a:solidFill>
                <a:latin typeface="Arial" pitchFamily="34" charset="0"/>
                <a:cs typeface="Arial" pitchFamily="34" charset="0"/>
              </a:rPr>
              <a:t> </a:t>
            </a:r>
            <a:r>
              <a:rPr lang="en-TT" sz="2800" dirty="0" smtClean="0">
                <a:solidFill>
                  <a:schemeClr val="tx1"/>
                </a:solidFill>
              </a:rPr>
              <a:t>          </a:t>
            </a:r>
            <a:r>
              <a:rPr lang="en-TT" sz="2800" dirty="0" smtClean="0">
                <a:solidFill>
                  <a:schemeClr val="tx1"/>
                </a:solidFill>
                <a:latin typeface="Arial" pitchFamily="34" charset="0"/>
                <a:cs typeface="Arial" pitchFamily="34" charset="0"/>
              </a:rPr>
              <a:t>H</a:t>
            </a:r>
            <a:r>
              <a:rPr lang="en-TT" sz="2800" baseline="-25000" dirty="0" smtClean="0">
                <a:solidFill>
                  <a:schemeClr val="tx1"/>
                </a:solidFill>
                <a:latin typeface="Arial" pitchFamily="34" charset="0"/>
                <a:cs typeface="Arial" pitchFamily="34" charset="0"/>
              </a:rPr>
              <a:t>3</a:t>
            </a:r>
            <a:r>
              <a:rPr lang="en-TT" sz="2800" dirty="0" smtClean="0">
                <a:solidFill>
                  <a:schemeClr val="tx1"/>
                </a:solidFill>
                <a:latin typeface="Arial" pitchFamily="34" charset="0"/>
                <a:cs typeface="Arial" pitchFamily="34" charset="0"/>
              </a:rPr>
              <a:t>O</a:t>
            </a:r>
            <a:r>
              <a:rPr lang="en-TT" sz="2800" baseline="30000" dirty="0">
                <a:solidFill>
                  <a:schemeClr val="tx1"/>
                </a:solidFill>
                <a:latin typeface="Arial" pitchFamily="34" charset="0"/>
                <a:cs typeface="Arial" pitchFamily="34" charset="0"/>
              </a:rPr>
              <a:t>+</a:t>
            </a:r>
            <a:r>
              <a:rPr lang="en-TT" sz="2800" baseline="-25000" dirty="0">
                <a:solidFill>
                  <a:schemeClr val="tx1"/>
                </a:solidFill>
                <a:latin typeface="Arial" pitchFamily="34" charset="0"/>
                <a:cs typeface="Arial" pitchFamily="34" charset="0"/>
              </a:rPr>
              <a:t>(</a:t>
            </a:r>
            <a:r>
              <a:rPr lang="en-TT" sz="2800" baseline="-25000" dirty="0" err="1">
                <a:solidFill>
                  <a:schemeClr val="tx1"/>
                </a:solidFill>
                <a:latin typeface="Arial" pitchFamily="34" charset="0"/>
                <a:cs typeface="Arial" pitchFamily="34" charset="0"/>
              </a:rPr>
              <a:t>aq</a:t>
            </a:r>
            <a:r>
              <a:rPr lang="en-TT" sz="2800" baseline="-25000" dirty="0">
                <a:solidFill>
                  <a:schemeClr val="tx1"/>
                </a:solidFill>
                <a:latin typeface="Arial" pitchFamily="34" charset="0"/>
                <a:cs typeface="Arial" pitchFamily="34" charset="0"/>
              </a:rPr>
              <a:t>) </a:t>
            </a:r>
            <a:r>
              <a:rPr lang="en-TT" sz="2800" dirty="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CH</a:t>
            </a:r>
            <a:r>
              <a:rPr lang="en-TT" sz="2800" baseline="-25000" dirty="0" smtClean="0">
                <a:solidFill>
                  <a:schemeClr val="tx1"/>
                </a:solidFill>
                <a:latin typeface="Arial" pitchFamily="34" charset="0"/>
                <a:cs typeface="Arial" pitchFamily="34" charset="0"/>
              </a:rPr>
              <a:t>3</a:t>
            </a:r>
            <a:r>
              <a:rPr lang="en-TT" sz="2800" dirty="0" smtClean="0">
                <a:solidFill>
                  <a:schemeClr val="tx1"/>
                </a:solidFill>
                <a:latin typeface="Arial" pitchFamily="34" charset="0"/>
                <a:cs typeface="Arial" pitchFamily="34" charset="0"/>
              </a:rPr>
              <a:t>COO</a:t>
            </a:r>
            <a:r>
              <a:rPr lang="en-TT" sz="2800" baseline="30000" dirty="0" smtClean="0">
                <a:solidFill>
                  <a:schemeClr val="tx1"/>
                </a:solidFill>
                <a:latin typeface="Arial" pitchFamily="34" charset="0"/>
                <a:cs typeface="Arial" pitchFamily="34" charset="0"/>
              </a:rPr>
              <a:t>-</a:t>
            </a:r>
            <a:r>
              <a:rPr lang="en-TT" sz="2800" baseline="-25000" dirty="0">
                <a:solidFill>
                  <a:schemeClr val="tx1"/>
                </a:solidFill>
                <a:latin typeface="Arial" pitchFamily="34" charset="0"/>
                <a:cs typeface="Arial" pitchFamily="34" charset="0"/>
              </a:rPr>
              <a:t>(</a:t>
            </a:r>
            <a:r>
              <a:rPr lang="en-TT" sz="2800" baseline="-25000" dirty="0" err="1">
                <a:solidFill>
                  <a:schemeClr val="tx1"/>
                </a:solidFill>
                <a:latin typeface="Arial" pitchFamily="34" charset="0"/>
                <a:cs typeface="Arial" pitchFamily="34" charset="0"/>
              </a:rPr>
              <a:t>aq</a:t>
            </a:r>
            <a:r>
              <a:rPr lang="en-TT" sz="2800" baseline="-25000" dirty="0">
                <a:solidFill>
                  <a:schemeClr val="tx1"/>
                </a:solidFill>
                <a:latin typeface="Arial" pitchFamily="34" charset="0"/>
                <a:cs typeface="Arial" pitchFamily="34" charset="0"/>
              </a:rPr>
              <a:t>)</a:t>
            </a:r>
          </a:p>
          <a:p>
            <a:pPr algn="l"/>
            <a:endParaRPr lang="en-TT" sz="2800" dirty="0" smtClean="0">
              <a:latin typeface="Arial" pitchFamily="34" charset="0"/>
              <a:cs typeface="Arial" pitchFamily="34" charset="0"/>
            </a:endParaRPr>
          </a:p>
          <a:p>
            <a:pPr algn="l"/>
            <a:endParaRPr lang="en-TT" sz="2800"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733800" y="5704536"/>
            <a:ext cx="742950" cy="190500"/>
          </a:xfrm>
          <a:prstGeom prst="rect">
            <a:avLst/>
          </a:prstGeom>
        </p:spPr>
      </p:pic>
    </p:spTree>
    <p:extLst>
      <p:ext uri="{BB962C8B-B14F-4D97-AF65-F5344CB8AC3E}">
        <p14:creationId xmlns="" xmlns:p14="http://schemas.microsoft.com/office/powerpoint/2010/main" val="304568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839200" cy="1470025"/>
          </a:xfrm>
        </p:spPr>
        <p:txBody>
          <a:bodyPr>
            <a:normAutofit/>
          </a:bodyPr>
          <a:lstStyle/>
          <a:p>
            <a:r>
              <a:rPr lang="en-TT" sz="40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Recognising strong and weak acids</a:t>
            </a:r>
            <a:endParaRPr lang="en-TT" sz="4000" b="1" dirty="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28600" y="1371600"/>
            <a:ext cx="8763000" cy="5334000"/>
          </a:xfrm>
        </p:spPr>
        <p:txBody>
          <a:bodyPr>
            <a:normAutofit fontScale="92500" lnSpcReduction="20000"/>
          </a:bodyPr>
          <a:lstStyle/>
          <a:p>
            <a:pPr marL="457200" indent="-457200" algn="l">
              <a:buFont typeface="Arial" pitchFamily="34" charset="0"/>
              <a:buChar char="•"/>
            </a:pPr>
            <a:r>
              <a:rPr lang="en-TT" dirty="0" smtClean="0">
                <a:solidFill>
                  <a:srgbClr val="FF0000"/>
                </a:solidFill>
              </a:rPr>
              <a:t>Strong acids </a:t>
            </a:r>
            <a:r>
              <a:rPr lang="en-TT" dirty="0" smtClean="0">
                <a:solidFill>
                  <a:schemeClr val="tx1"/>
                </a:solidFill>
              </a:rPr>
              <a:t>have </a:t>
            </a:r>
            <a:r>
              <a:rPr lang="en-TT" dirty="0" smtClean="0">
                <a:solidFill>
                  <a:srgbClr val="FF0000"/>
                </a:solidFill>
              </a:rPr>
              <a:t>lower </a:t>
            </a:r>
            <a:r>
              <a:rPr lang="en-TT" dirty="0" err="1" smtClean="0">
                <a:solidFill>
                  <a:srgbClr val="FF0000"/>
                </a:solidFill>
              </a:rPr>
              <a:t>pHs</a:t>
            </a:r>
            <a:r>
              <a:rPr lang="en-TT" dirty="0" smtClean="0">
                <a:solidFill>
                  <a:schemeClr val="tx1"/>
                </a:solidFill>
              </a:rPr>
              <a:t> than weak acids of the same concentration</a:t>
            </a:r>
          </a:p>
          <a:p>
            <a:pPr marL="457200" indent="-457200" algn="l">
              <a:buFont typeface="Arial" pitchFamily="34" charset="0"/>
              <a:buChar char="•"/>
            </a:pPr>
            <a:r>
              <a:rPr lang="en-TT" dirty="0" smtClean="0">
                <a:solidFill>
                  <a:srgbClr val="FF0000"/>
                </a:solidFill>
              </a:rPr>
              <a:t>Strong acids react faster </a:t>
            </a:r>
            <a:r>
              <a:rPr lang="en-TT" dirty="0" smtClean="0">
                <a:solidFill>
                  <a:schemeClr val="tx1"/>
                </a:solidFill>
              </a:rPr>
              <a:t>than weak acids of the same concentration</a:t>
            </a:r>
          </a:p>
          <a:p>
            <a:pPr algn="l"/>
            <a:endParaRPr lang="en-TT" dirty="0"/>
          </a:p>
          <a:p>
            <a:pPr algn="l"/>
            <a:r>
              <a:rPr lang="en-TT" dirty="0" smtClean="0">
                <a:solidFill>
                  <a:schemeClr val="tx1"/>
                </a:solidFill>
              </a:rPr>
              <a:t>Be careful to distinguish between the words </a:t>
            </a:r>
            <a:r>
              <a:rPr lang="en-TT" dirty="0" smtClean="0">
                <a:solidFill>
                  <a:srgbClr val="FF0000"/>
                </a:solidFill>
              </a:rPr>
              <a:t>strong</a:t>
            </a:r>
            <a:r>
              <a:rPr lang="en-TT" dirty="0" smtClean="0">
                <a:solidFill>
                  <a:schemeClr val="tx1"/>
                </a:solidFill>
              </a:rPr>
              <a:t> and </a:t>
            </a:r>
            <a:r>
              <a:rPr lang="en-TT" dirty="0" smtClean="0">
                <a:solidFill>
                  <a:srgbClr val="FF0000"/>
                </a:solidFill>
              </a:rPr>
              <a:t>weak</a:t>
            </a:r>
            <a:r>
              <a:rPr lang="en-TT" dirty="0" smtClean="0">
                <a:solidFill>
                  <a:schemeClr val="tx1"/>
                </a:solidFill>
              </a:rPr>
              <a:t> as opposed to the words </a:t>
            </a:r>
            <a:r>
              <a:rPr lang="en-TT" dirty="0" smtClean="0">
                <a:solidFill>
                  <a:srgbClr val="FF0000"/>
                </a:solidFill>
              </a:rPr>
              <a:t>concentrated </a:t>
            </a:r>
            <a:r>
              <a:rPr lang="en-TT" dirty="0" smtClean="0">
                <a:solidFill>
                  <a:schemeClr val="tx1"/>
                </a:solidFill>
              </a:rPr>
              <a:t>and </a:t>
            </a:r>
            <a:r>
              <a:rPr lang="en-TT" dirty="0" smtClean="0">
                <a:solidFill>
                  <a:srgbClr val="FF0000"/>
                </a:solidFill>
              </a:rPr>
              <a:t>dilute</a:t>
            </a:r>
            <a:r>
              <a:rPr lang="en-TT" dirty="0" smtClean="0">
                <a:solidFill>
                  <a:schemeClr val="tx1"/>
                </a:solidFill>
              </a:rPr>
              <a:t>.</a:t>
            </a:r>
          </a:p>
          <a:p>
            <a:pPr algn="l"/>
            <a:endParaRPr lang="en-TT" dirty="0" smtClean="0">
              <a:solidFill>
                <a:schemeClr val="tx1"/>
              </a:solidFill>
            </a:endParaRPr>
          </a:p>
          <a:p>
            <a:pPr algn="l"/>
            <a:r>
              <a:rPr lang="en-TT" dirty="0" smtClean="0">
                <a:solidFill>
                  <a:srgbClr val="FF0000"/>
                </a:solidFill>
              </a:rPr>
              <a:t>Concentrated and dilute </a:t>
            </a:r>
            <a:r>
              <a:rPr lang="en-TT" dirty="0" smtClean="0">
                <a:solidFill>
                  <a:schemeClr val="tx1"/>
                </a:solidFill>
              </a:rPr>
              <a:t>– the amount of acid in solution</a:t>
            </a:r>
          </a:p>
          <a:p>
            <a:pPr algn="l"/>
            <a:r>
              <a:rPr lang="en-TT" dirty="0" smtClean="0">
                <a:solidFill>
                  <a:srgbClr val="FF0000"/>
                </a:solidFill>
              </a:rPr>
              <a:t>Strong and weak </a:t>
            </a:r>
            <a:r>
              <a:rPr lang="en-TT" dirty="0" smtClean="0">
                <a:solidFill>
                  <a:schemeClr val="tx1"/>
                </a:solidFill>
              </a:rPr>
              <a:t>– the proportion of acid which has reacted with water to form ions.</a:t>
            </a:r>
            <a:endParaRPr lang="en-TT" dirty="0">
              <a:solidFill>
                <a:schemeClr val="tx1"/>
              </a:solidFill>
            </a:endParaRPr>
          </a:p>
        </p:txBody>
      </p:sp>
    </p:spTree>
    <p:extLst>
      <p:ext uri="{BB962C8B-B14F-4D97-AF65-F5344CB8AC3E}">
        <p14:creationId xmlns="" xmlns:p14="http://schemas.microsoft.com/office/powerpoint/2010/main" val="48774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914400"/>
          </a:xfrm>
        </p:spPr>
        <p:txBody>
          <a:bodyPr/>
          <a:lstStyle/>
          <a:p>
            <a:r>
              <a:rPr lang="en-TT"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Strong Alkalis</a:t>
            </a:r>
            <a:endParaRPr lang="en-TT" b="1" dirty="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152400" y="1066800"/>
            <a:ext cx="8839200" cy="5562600"/>
          </a:xfrm>
        </p:spPr>
        <p:txBody>
          <a:bodyPr/>
          <a:lstStyle/>
          <a:p>
            <a:pPr algn="l"/>
            <a:r>
              <a:rPr lang="en-TT" dirty="0" smtClean="0">
                <a:solidFill>
                  <a:schemeClr val="tx1"/>
                </a:solidFill>
              </a:rPr>
              <a:t>A strong alkali is one which is fully ionised in solution. </a:t>
            </a:r>
          </a:p>
          <a:p>
            <a:pPr algn="l"/>
            <a:r>
              <a:rPr lang="en-TT" dirty="0" smtClean="0">
                <a:solidFill>
                  <a:schemeClr val="tx1"/>
                </a:solidFill>
              </a:rPr>
              <a:t>Examples – sodium hydroxide and potassium hydroxide.</a:t>
            </a:r>
            <a:endParaRPr lang="en-TT" dirty="0">
              <a:solidFill>
                <a:schemeClr val="tx1"/>
              </a:solidFill>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114800" y="3356242"/>
            <a:ext cx="2978955" cy="3194871"/>
          </a:xfrm>
          <a:prstGeom prst="rect">
            <a:avLst/>
          </a:prstGeo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143000" y="3311525"/>
            <a:ext cx="2819400" cy="3239589"/>
          </a:xfrm>
          <a:prstGeom prst="rect">
            <a:avLst/>
          </a:prstGeom>
        </p:spPr>
      </p:pic>
    </p:spTree>
    <p:extLst>
      <p:ext uri="{BB962C8B-B14F-4D97-AF65-F5344CB8AC3E}">
        <p14:creationId xmlns="" xmlns:p14="http://schemas.microsoft.com/office/powerpoint/2010/main" val="20855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841375"/>
          </a:xfrm>
        </p:spPr>
        <p:txBody>
          <a:bodyPr/>
          <a:lstStyle/>
          <a:p>
            <a:r>
              <a:rPr lang="en-TT" dirty="0" smtClean="0">
                <a:latin typeface="Arial" pitchFamily="34" charset="0"/>
                <a:cs typeface="Arial" pitchFamily="34" charset="0"/>
              </a:rPr>
              <a:t>Weak Alkalis</a:t>
            </a:r>
            <a:endParaRPr lang="en-TT" dirty="0">
              <a:latin typeface="Arial" pitchFamily="34" charset="0"/>
              <a:cs typeface="Arial" pitchFamily="34" charset="0"/>
            </a:endParaRPr>
          </a:p>
        </p:txBody>
      </p:sp>
      <p:sp>
        <p:nvSpPr>
          <p:cNvPr id="3" name="Subtitle 2"/>
          <p:cNvSpPr>
            <a:spLocks noGrp="1"/>
          </p:cNvSpPr>
          <p:nvPr>
            <p:ph type="subTitle" idx="1"/>
          </p:nvPr>
        </p:nvSpPr>
        <p:spPr>
          <a:xfrm>
            <a:off x="228600" y="1066800"/>
            <a:ext cx="8763000" cy="5486400"/>
          </a:xfrm>
        </p:spPr>
        <p:txBody>
          <a:bodyPr>
            <a:normAutofit/>
          </a:bodyPr>
          <a:lstStyle/>
          <a:p>
            <a:pPr algn="l"/>
            <a:r>
              <a:rPr lang="en-TT" sz="2800" dirty="0" smtClean="0">
                <a:solidFill>
                  <a:schemeClr val="tx1"/>
                </a:solidFill>
                <a:latin typeface="Arial" pitchFamily="34" charset="0"/>
                <a:cs typeface="Arial" pitchFamily="34" charset="0"/>
              </a:rPr>
              <a:t>The simplest example of a </a:t>
            </a:r>
            <a:r>
              <a:rPr lang="en-TT" sz="2800" dirty="0" smtClean="0">
                <a:solidFill>
                  <a:srgbClr val="FF0000"/>
                </a:solidFill>
                <a:latin typeface="Arial" pitchFamily="34" charset="0"/>
                <a:cs typeface="Arial" pitchFamily="34" charset="0"/>
              </a:rPr>
              <a:t>weak alkali </a:t>
            </a:r>
            <a:r>
              <a:rPr lang="en-TT" sz="2800" dirty="0" smtClean="0">
                <a:solidFill>
                  <a:schemeClr val="tx1"/>
                </a:solidFill>
                <a:latin typeface="Arial" pitchFamily="34" charset="0"/>
                <a:cs typeface="Arial" pitchFamily="34" charset="0"/>
              </a:rPr>
              <a:t>is </a:t>
            </a:r>
            <a:r>
              <a:rPr lang="en-TT" sz="2800" dirty="0" smtClean="0">
                <a:solidFill>
                  <a:srgbClr val="FF0000"/>
                </a:solidFill>
                <a:latin typeface="Arial" pitchFamily="34" charset="0"/>
                <a:cs typeface="Arial" pitchFamily="34" charset="0"/>
              </a:rPr>
              <a:t>ammonia</a:t>
            </a:r>
            <a:r>
              <a:rPr lang="en-TT" sz="2800" dirty="0" smtClean="0">
                <a:solidFill>
                  <a:schemeClr val="tx1"/>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NH</a:t>
            </a:r>
            <a:r>
              <a:rPr lang="en-TT" sz="2800" baseline="-25000" dirty="0" smtClean="0">
                <a:solidFill>
                  <a:srgbClr val="FF0000"/>
                </a:solidFill>
                <a:latin typeface="Arial" pitchFamily="34" charset="0"/>
                <a:cs typeface="Arial" pitchFamily="34" charset="0"/>
              </a:rPr>
              <a:t>3</a:t>
            </a:r>
            <a:r>
              <a:rPr lang="en-TT" sz="2800" dirty="0" smtClean="0">
                <a:solidFill>
                  <a:schemeClr val="tx1"/>
                </a:solidFill>
                <a:latin typeface="Arial" pitchFamily="34" charset="0"/>
                <a:cs typeface="Arial" pitchFamily="34" charset="0"/>
              </a:rPr>
              <a:t>, in solution.</a:t>
            </a:r>
          </a:p>
          <a:p>
            <a:pPr algn="l"/>
            <a:r>
              <a:rPr lang="en-TT" sz="2800" dirty="0" smtClean="0">
                <a:solidFill>
                  <a:schemeClr val="tx1"/>
                </a:solidFill>
                <a:latin typeface="Arial" pitchFamily="34" charset="0"/>
                <a:cs typeface="Arial" pitchFamily="34" charset="0"/>
              </a:rPr>
              <a:t>When ammonia dissolves in water, a </a:t>
            </a:r>
            <a:r>
              <a:rPr lang="en-TT" sz="2800" dirty="0" smtClean="0">
                <a:solidFill>
                  <a:srgbClr val="FF0000"/>
                </a:solidFill>
                <a:latin typeface="Arial" pitchFamily="34" charset="0"/>
                <a:cs typeface="Arial" pitchFamily="34" charset="0"/>
              </a:rPr>
              <a:t>very small proportion of it </a:t>
            </a:r>
            <a:r>
              <a:rPr lang="en-TT" sz="2800" dirty="0" smtClean="0">
                <a:solidFill>
                  <a:schemeClr val="tx1"/>
                </a:solidFill>
                <a:latin typeface="Arial" pitchFamily="34" charset="0"/>
                <a:cs typeface="Arial" pitchFamily="34" charset="0"/>
              </a:rPr>
              <a:t>(typically </a:t>
            </a:r>
            <a:r>
              <a:rPr lang="en-TT" sz="2800" dirty="0" smtClean="0">
                <a:solidFill>
                  <a:srgbClr val="FF0000"/>
                </a:solidFill>
                <a:latin typeface="Arial" pitchFamily="34" charset="0"/>
                <a:cs typeface="Arial" pitchFamily="34" charset="0"/>
              </a:rPr>
              <a:t>about 1%</a:t>
            </a:r>
            <a:r>
              <a:rPr lang="en-TT" sz="2800" dirty="0" smtClean="0">
                <a:solidFill>
                  <a:schemeClr val="tx1"/>
                </a:solidFill>
                <a:latin typeface="Arial" pitchFamily="34" charset="0"/>
                <a:cs typeface="Arial" pitchFamily="34" charset="0"/>
              </a:rPr>
              <a:t>) reacts.</a:t>
            </a:r>
            <a:r>
              <a:rPr lang="en-TT" sz="2800" dirty="0">
                <a:solidFill>
                  <a:schemeClr val="tx1"/>
                </a:solidFill>
                <a:latin typeface="Arial" pitchFamily="34" charset="0"/>
                <a:cs typeface="Arial" pitchFamily="34" charset="0"/>
              </a:rPr>
              <a:t> </a:t>
            </a:r>
            <a:endParaRPr lang="en-TT"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NH</a:t>
            </a:r>
            <a:r>
              <a:rPr lang="en-TT" sz="2800" baseline="-25000" dirty="0" smtClean="0">
                <a:solidFill>
                  <a:schemeClr val="tx1"/>
                </a:solidFill>
                <a:latin typeface="Arial" pitchFamily="34" charset="0"/>
                <a:cs typeface="Arial" pitchFamily="34" charset="0"/>
              </a:rPr>
              <a:t>3(g) </a:t>
            </a:r>
            <a:r>
              <a:rPr lang="en-TT" sz="2800" dirty="0">
                <a:solidFill>
                  <a:schemeClr val="tx1"/>
                </a:solidFill>
                <a:latin typeface="Arial" pitchFamily="34" charset="0"/>
                <a:cs typeface="Arial" pitchFamily="34" charset="0"/>
              </a:rPr>
              <a:t>+ H</a:t>
            </a:r>
            <a:r>
              <a:rPr lang="en-TT" sz="2800" baseline="-25000" dirty="0">
                <a:solidFill>
                  <a:schemeClr val="tx1"/>
                </a:solidFill>
                <a:latin typeface="Arial" pitchFamily="34" charset="0"/>
                <a:cs typeface="Arial" pitchFamily="34" charset="0"/>
              </a:rPr>
              <a:t>2</a:t>
            </a:r>
            <a:r>
              <a:rPr lang="en-TT" sz="2800" dirty="0">
                <a:solidFill>
                  <a:schemeClr val="tx1"/>
                </a:solidFill>
                <a:latin typeface="Arial" pitchFamily="34" charset="0"/>
                <a:cs typeface="Arial" pitchFamily="34" charset="0"/>
              </a:rPr>
              <a:t>O</a:t>
            </a:r>
            <a:r>
              <a:rPr lang="en-TT" sz="2800" baseline="-25000" dirty="0">
                <a:solidFill>
                  <a:schemeClr val="tx1"/>
                </a:solidFill>
                <a:latin typeface="Arial" pitchFamily="34" charset="0"/>
                <a:cs typeface="Arial" pitchFamily="34" charset="0"/>
              </a:rPr>
              <a:t>(l) </a:t>
            </a:r>
            <a:r>
              <a:rPr lang="en-TT" sz="2800" dirty="0">
                <a:solidFill>
                  <a:schemeClr val="tx1"/>
                </a:solidFill>
              </a:rPr>
              <a:t>          </a:t>
            </a:r>
            <a:r>
              <a:rPr lang="en-TT" sz="2800" dirty="0" smtClean="0">
                <a:solidFill>
                  <a:schemeClr val="tx1"/>
                </a:solidFill>
                <a:latin typeface="Arial" pitchFamily="34" charset="0"/>
                <a:cs typeface="Arial" pitchFamily="34" charset="0"/>
              </a:rPr>
              <a:t>NH</a:t>
            </a:r>
            <a:r>
              <a:rPr lang="en-TT" sz="2800" baseline="-25000" dirty="0" smtClean="0">
                <a:solidFill>
                  <a:schemeClr val="tx1"/>
                </a:solidFill>
                <a:latin typeface="Arial" pitchFamily="34" charset="0"/>
                <a:cs typeface="Arial" pitchFamily="34" charset="0"/>
              </a:rPr>
              <a:t>4</a:t>
            </a:r>
            <a:r>
              <a:rPr lang="en-TT" sz="2800" baseline="30000" dirty="0" smtClean="0">
                <a:solidFill>
                  <a:schemeClr val="tx1"/>
                </a:solidFill>
                <a:latin typeface="Arial" pitchFamily="34" charset="0"/>
                <a:cs typeface="Arial" pitchFamily="34" charset="0"/>
              </a:rPr>
              <a:t>+</a:t>
            </a:r>
            <a:r>
              <a:rPr lang="en-TT" sz="2800" baseline="-25000" dirty="0" smtClean="0">
                <a:solidFill>
                  <a:schemeClr val="tx1"/>
                </a:solidFill>
                <a:latin typeface="Arial" pitchFamily="34" charset="0"/>
                <a:cs typeface="Arial" pitchFamily="34" charset="0"/>
              </a:rPr>
              <a:t>(</a:t>
            </a:r>
            <a:r>
              <a:rPr lang="en-TT" sz="2800" baseline="-25000" dirty="0" err="1">
                <a:solidFill>
                  <a:schemeClr val="tx1"/>
                </a:solidFill>
                <a:latin typeface="Arial" pitchFamily="34" charset="0"/>
                <a:cs typeface="Arial" pitchFamily="34" charset="0"/>
              </a:rPr>
              <a:t>aq</a:t>
            </a:r>
            <a:r>
              <a:rPr lang="en-TT" sz="2800" baseline="-25000" dirty="0">
                <a:solidFill>
                  <a:schemeClr val="tx1"/>
                </a:solidFill>
                <a:latin typeface="Arial" pitchFamily="34" charset="0"/>
                <a:cs typeface="Arial" pitchFamily="34" charset="0"/>
              </a:rPr>
              <a:t>) </a:t>
            </a:r>
            <a:r>
              <a:rPr lang="en-TT" sz="2800" dirty="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OH</a:t>
            </a:r>
            <a:r>
              <a:rPr lang="en-TT" sz="2800" baseline="30000" dirty="0" smtClean="0">
                <a:solidFill>
                  <a:schemeClr val="tx1"/>
                </a:solidFill>
                <a:latin typeface="Arial" pitchFamily="34" charset="0"/>
                <a:cs typeface="Arial" pitchFamily="34" charset="0"/>
              </a:rPr>
              <a:t>-</a:t>
            </a:r>
            <a:r>
              <a:rPr lang="en-TT" sz="2800" baseline="-25000" dirty="0">
                <a:solidFill>
                  <a:schemeClr val="tx1"/>
                </a:solidFill>
                <a:latin typeface="Arial" pitchFamily="34" charset="0"/>
                <a:cs typeface="Arial" pitchFamily="34" charset="0"/>
              </a:rPr>
              <a:t>(</a:t>
            </a:r>
            <a:r>
              <a:rPr lang="en-TT" sz="2800" baseline="-25000" dirty="0" err="1">
                <a:solidFill>
                  <a:schemeClr val="tx1"/>
                </a:solidFill>
                <a:latin typeface="Arial" pitchFamily="34" charset="0"/>
                <a:cs typeface="Arial" pitchFamily="34" charset="0"/>
              </a:rPr>
              <a:t>aq</a:t>
            </a:r>
            <a:r>
              <a:rPr lang="en-TT" sz="2800" baseline="-25000" dirty="0">
                <a:solidFill>
                  <a:schemeClr val="tx1"/>
                </a:solidFill>
                <a:latin typeface="Arial" pitchFamily="34" charset="0"/>
                <a:cs typeface="Arial" pitchFamily="34" charset="0"/>
              </a:rPr>
              <a:t>)</a:t>
            </a:r>
          </a:p>
          <a:p>
            <a:pPr algn="l"/>
            <a:endParaRPr lang="en-TT" sz="2800" dirty="0" smtClean="0">
              <a:latin typeface="Arial" pitchFamily="34" charset="0"/>
              <a:cs typeface="Arial" pitchFamily="34" charset="0"/>
            </a:endParaRPr>
          </a:p>
          <a:p>
            <a:pPr algn="l"/>
            <a:endParaRPr lang="en-TT" sz="2800"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590800" y="3657600"/>
            <a:ext cx="742950" cy="190500"/>
          </a:xfrm>
          <a:prstGeom prst="rect">
            <a:avLst/>
          </a:prstGeom>
        </p:spPr>
      </p:pic>
    </p:spTree>
    <p:extLst>
      <p:ext uri="{BB962C8B-B14F-4D97-AF65-F5344CB8AC3E}">
        <p14:creationId xmlns="" xmlns:p14="http://schemas.microsoft.com/office/powerpoint/2010/main" val="152347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2"/>
            <a:ext cx="7772400" cy="1080120"/>
          </a:xfrm>
        </p:spPr>
        <p:txBody>
          <a:bodyPr>
            <a:noAutofit/>
          </a:bodyPr>
          <a:lstStyle/>
          <a:p>
            <a:r>
              <a:rPr lang="en-TT" sz="6600" dirty="0" smtClean="0">
                <a:solidFill>
                  <a:schemeClr val="tx2">
                    <a:lumMod val="50000"/>
                  </a:schemeClr>
                </a:solidFill>
                <a:latin typeface="Arial" pitchFamily="34" charset="0"/>
                <a:cs typeface="Arial" pitchFamily="34" charset="0"/>
              </a:rPr>
              <a:t>Salts</a:t>
            </a:r>
            <a:endParaRPr lang="en-TT" sz="6600" dirty="0">
              <a:solidFill>
                <a:schemeClr val="tx2">
                  <a:lumMod val="50000"/>
                </a:schemeClr>
              </a:solidFill>
              <a:latin typeface="Arial"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691680" y="1124744"/>
            <a:ext cx="6120680" cy="5544616"/>
          </a:xfrm>
          <a:prstGeom prst="rect">
            <a:avLst/>
          </a:prstGeom>
        </p:spPr>
      </p:pic>
    </p:spTree>
    <p:extLst>
      <p:ext uri="{BB962C8B-B14F-4D97-AF65-F5344CB8AC3E}">
        <p14:creationId xmlns="" xmlns:p14="http://schemas.microsoft.com/office/powerpoint/2010/main" val="209435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88641"/>
            <a:ext cx="7772400" cy="576064"/>
          </a:xfrm>
        </p:spPr>
        <p:txBody>
          <a:bodyPr>
            <a:normAutofit fontScale="90000"/>
          </a:bodyPr>
          <a:lstStyle/>
          <a:p>
            <a:r>
              <a:rPr lang="en-TT" sz="4000" b="1" dirty="0" smtClean="0">
                <a:ln w="12700">
                  <a:solidFill>
                    <a:sysClr val="windowText" lastClr="000000"/>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Soluble &amp; Insoluble Salts</a:t>
            </a:r>
            <a:endParaRPr lang="en-TT" sz="4000" b="1" dirty="0">
              <a:ln w="12700">
                <a:solidFill>
                  <a:sysClr val="windowText" lastClr="000000"/>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51520" y="764704"/>
            <a:ext cx="8712968" cy="5904656"/>
          </a:xfrm>
        </p:spPr>
        <p:txBody>
          <a:bodyPr>
            <a:normAutofit/>
          </a:bodyPr>
          <a:lstStyle/>
          <a:p>
            <a:pPr marL="457200" indent="-457200" algn="l">
              <a:buFont typeface="Arial" pitchFamily="34" charset="0"/>
              <a:buChar char="•"/>
            </a:pPr>
            <a:r>
              <a:rPr lang="en-TT" sz="2600" dirty="0" smtClean="0">
                <a:solidFill>
                  <a:schemeClr val="tx1"/>
                </a:solidFill>
                <a:latin typeface="Arial" pitchFamily="34" charset="0"/>
                <a:cs typeface="Arial" pitchFamily="34" charset="0"/>
              </a:rPr>
              <a:t>All </a:t>
            </a:r>
            <a:r>
              <a:rPr lang="en-TT" sz="2600" dirty="0" smtClean="0">
                <a:solidFill>
                  <a:srgbClr val="FF0000"/>
                </a:solidFill>
                <a:latin typeface="Arial" pitchFamily="34" charset="0"/>
                <a:cs typeface="Arial" pitchFamily="34" charset="0"/>
              </a:rPr>
              <a:t>sodium, potassium and ammonium </a:t>
            </a:r>
            <a:r>
              <a:rPr lang="en-TT" sz="2600" dirty="0" smtClean="0">
                <a:solidFill>
                  <a:schemeClr val="tx1"/>
                </a:solidFill>
                <a:latin typeface="Arial" pitchFamily="34" charset="0"/>
                <a:cs typeface="Arial" pitchFamily="34" charset="0"/>
              </a:rPr>
              <a:t>compounds are </a:t>
            </a:r>
            <a:r>
              <a:rPr lang="en-TT" sz="2600" dirty="0" smtClean="0">
                <a:solidFill>
                  <a:srgbClr val="FF0000"/>
                </a:solidFill>
                <a:latin typeface="Arial" pitchFamily="34" charset="0"/>
                <a:cs typeface="Arial" pitchFamily="34" charset="0"/>
              </a:rPr>
              <a:t>soluble.</a:t>
            </a:r>
          </a:p>
          <a:p>
            <a:pPr marL="457200" indent="-457200" algn="l">
              <a:buFont typeface="Arial" pitchFamily="34" charset="0"/>
              <a:buChar char="•"/>
            </a:pPr>
            <a:r>
              <a:rPr lang="en-TT" sz="2600" dirty="0" smtClean="0">
                <a:solidFill>
                  <a:schemeClr val="tx1"/>
                </a:solidFill>
                <a:latin typeface="Arial" pitchFamily="34" charset="0"/>
                <a:cs typeface="Arial" pitchFamily="34" charset="0"/>
              </a:rPr>
              <a:t>All </a:t>
            </a:r>
            <a:r>
              <a:rPr lang="en-TT" sz="2600" dirty="0" smtClean="0">
                <a:solidFill>
                  <a:srgbClr val="FF0000"/>
                </a:solidFill>
                <a:latin typeface="Arial" pitchFamily="34" charset="0"/>
                <a:cs typeface="Arial" pitchFamily="34" charset="0"/>
              </a:rPr>
              <a:t>nitrates</a:t>
            </a:r>
            <a:r>
              <a:rPr lang="en-TT" sz="2600" dirty="0" smtClean="0">
                <a:solidFill>
                  <a:schemeClr val="tx1"/>
                </a:solidFill>
                <a:latin typeface="Arial" pitchFamily="34" charset="0"/>
                <a:cs typeface="Arial" pitchFamily="34" charset="0"/>
              </a:rPr>
              <a:t> are </a:t>
            </a:r>
            <a:r>
              <a:rPr lang="en-TT" sz="2600" dirty="0" smtClean="0">
                <a:solidFill>
                  <a:srgbClr val="FF0000"/>
                </a:solidFill>
                <a:latin typeface="Arial" pitchFamily="34" charset="0"/>
                <a:cs typeface="Arial" pitchFamily="34" charset="0"/>
              </a:rPr>
              <a:t>soluble</a:t>
            </a:r>
          </a:p>
          <a:p>
            <a:pPr marL="457200" indent="-457200" algn="l">
              <a:buFont typeface="Arial" pitchFamily="34" charset="0"/>
              <a:buChar char="•"/>
            </a:pPr>
            <a:r>
              <a:rPr lang="en-TT" sz="2600" dirty="0" smtClean="0">
                <a:solidFill>
                  <a:schemeClr val="tx1"/>
                </a:solidFill>
                <a:latin typeface="Arial" pitchFamily="34" charset="0"/>
                <a:cs typeface="Arial" pitchFamily="34" charset="0"/>
              </a:rPr>
              <a:t>All common </a:t>
            </a:r>
            <a:r>
              <a:rPr lang="en-TT" sz="2600" dirty="0" err="1" smtClean="0">
                <a:solidFill>
                  <a:srgbClr val="FF0000"/>
                </a:solidFill>
                <a:latin typeface="Arial" pitchFamily="34" charset="0"/>
                <a:cs typeface="Arial" pitchFamily="34" charset="0"/>
              </a:rPr>
              <a:t>ethanoates</a:t>
            </a:r>
            <a:r>
              <a:rPr lang="en-TT" sz="2600" dirty="0" smtClean="0">
                <a:solidFill>
                  <a:schemeClr val="tx1"/>
                </a:solidFill>
                <a:latin typeface="Arial" pitchFamily="34" charset="0"/>
                <a:cs typeface="Arial" pitchFamily="34" charset="0"/>
              </a:rPr>
              <a:t> (also called acetates) are </a:t>
            </a:r>
            <a:r>
              <a:rPr lang="en-TT" sz="2600" dirty="0" smtClean="0">
                <a:solidFill>
                  <a:srgbClr val="FF0000"/>
                </a:solidFill>
                <a:latin typeface="Arial" pitchFamily="34" charset="0"/>
                <a:cs typeface="Arial" pitchFamily="34" charset="0"/>
              </a:rPr>
              <a:t>soluble</a:t>
            </a:r>
          </a:p>
          <a:p>
            <a:pPr marL="457200" indent="-457200" algn="l">
              <a:buFont typeface="Arial" pitchFamily="34" charset="0"/>
              <a:buChar char="•"/>
            </a:pPr>
            <a:r>
              <a:rPr lang="en-TT" sz="2600" dirty="0" smtClean="0">
                <a:solidFill>
                  <a:schemeClr val="tx1"/>
                </a:solidFill>
                <a:latin typeface="Arial" pitchFamily="34" charset="0"/>
                <a:cs typeface="Arial" pitchFamily="34" charset="0"/>
              </a:rPr>
              <a:t>Most common </a:t>
            </a:r>
            <a:r>
              <a:rPr lang="en-TT" sz="2600" dirty="0" smtClean="0">
                <a:solidFill>
                  <a:srgbClr val="FF0000"/>
                </a:solidFill>
                <a:latin typeface="Arial" pitchFamily="34" charset="0"/>
                <a:cs typeface="Arial" pitchFamily="34" charset="0"/>
              </a:rPr>
              <a:t>chlorides </a:t>
            </a:r>
            <a:r>
              <a:rPr lang="en-TT" sz="2600" dirty="0" smtClean="0">
                <a:solidFill>
                  <a:schemeClr val="tx1"/>
                </a:solidFill>
                <a:latin typeface="Arial" pitchFamily="34" charset="0"/>
                <a:cs typeface="Arial" pitchFamily="34" charset="0"/>
              </a:rPr>
              <a:t>are </a:t>
            </a:r>
            <a:r>
              <a:rPr lang="en-TT" sz="2600" dirty="0" smtClean="0">
                <a:solidFill>
                  <a:srgbClr val="FF0000"/>
                </a:solidFill>
                <a:latin typeface="Arial" pitchFamily="34" charset="0"/>
                <a:cs typeface="Arial" pitchFamily="34" charset="0"/>
              </a:rPr>
              <a:t>soluble</a:t>
            </a:r>
            <a:r>
              <a:rPr lang="en-TT" sz="2600" dirty="0" smtClean="0">
                <a:solidFill>
                  <a:schemeClr val="tx1"/>
                </a:solidFill>
                <a:latin typeface="Arial" pitchFamily="34" charset="0"/>
                <a:cs typeface="Arial" pitchFamily="34" charset="0"/>
              </a:rPr>
              <a:t>, </a:t>
            </a:r>
            <a:r>
              <a:rPr lang="en-TT" sz="2600" dirty="0" smtClean="0">
                <a:solidFill>
                  <a:srgbClr val="FF0000"/>
                </a:solidFill>
                <a:latin typeface="Arial" pitchFamily="34" charset="0"/>
                <a:cs typeface="Arial" pitchFamily="34" charset="0"/>
              </a:rPr>
              <a:t>except lead(II) chloride and silver chloride</a:t>
            </a:r>
          </a:p>
          <a:p>
            <a:pPr marL="457200" indent="-457200" algn="l">
              <a:buFont typeface="Arial" pitchFamily="34" charset="0"/>
              <a:buChar char="•"/>
            </a:pPr>
            <a:r>
              <a:rPr lang="en-TT" sz="2600" dirty="0" smtClean="0">
                <a:solidFill>
                  <a:schemeClr val="tx1"/>
                </a:solidFill>
                <a:latin typeface="Arial" pitchFamily="34" charset="0"/>
                <a:cs typeface="Arial" pitchFamily="34" charset="0"/>
              </a:rPr>
              <a:t>Most common </a:t>
            </a:r>
            <a:r>
              <a:rPr lang="en-TT" sz="2600" dirty="0" smtClean="0">
                <a:solidFill>
                  <a:srgbClr val="FF0000"/>
                </a:solidFill>
                <a:latin typeface="Arial" pitchFamily="34" charset="0"/>
                <a:cs typeface="Arial" pitchFamily="34" charset="0"/>
              </a:rPr>
              <a:t>sulphates</a:t>
            </a:r>
            <a:r>
              <a:rPr lang="en-TT" sz="2600" dirty="0" smtClean="0">
                <a:solidFill>
                  <a:schemeClr val="tx1"/>
                </a:solidFill>
                <a:latin typeface="Arial" pitchFamily="34" charset="0"/>
                <a:cs typeface="Arial" pitchFamily="34" charset="0"/>
              </a:rPr>
              <a:t> are </a:t>
            </a:r>
            <a:r>
              <a:rPr lang="en-TT" sz="2600" dirty="0" smtClean="0">
                <a:solidFill>
                  <a:srgbClr val="FF0000"/>
                </a:solidFill>
                <a:latin typeface="Arial" pitchFamily="34" charset="0"/>
                <a:cs typeface="Arial" pitchFamily="34" charset="0"/>
              </a:rPr>
              <a:t>soluble</a:t>
            </a:r>
            <a:r>
              <a:rPr lang="en-TT" sz="2600" dirty="0" smtClean="0">
                <a:solidFill>
                  <a:schemeClr val="tx1"/>
                </a:solidFill>
                <a:latin typeface="Arial" pitchFamily="34" charset="0"/>
                <a:cs typeface="Arial" pitchFamily="34" charset="0"/>
              </a:rPr>
              <a:t>, except </a:t>
            </a:r>
            <a:r>
              <a:rPr lang="en-TT" sz="2600" dirty="0" smtClean="0">
                <a:solidFill>
                  <a:srgbClr val="FF0000"/>
                </a:solidFill>
                <a:latin typeface="Arial" pitchFamily="34" charset="0"/>
                <a:cs typeface="Arial" pitchFamily="34" charset="0"/>
              </a:rPr>
              <a:t>lead(II) sulphate, barium sulphate and calcium sulphate</a:t>
            </a:r>
          </a:p>
          <a:p>
            <a:pPr marL="457200" indent="-457200" algn="l">
              <a:buFont typeface="Arial" pitchFamily="34" charset="0"/>
              <a:buChar char="•"/>
            </a:pPr>
            <a:r>
              <a:rPr lang="en-TT" sz="2600" dirty="0" smtClean="0">
                <a:solidFill>
                  <a:schemeClr val="tx1"/>
                </a:solidFill>
                <a:latin typeface="Arial" pitchFamily="34" charset="0"/>
                <a:cs typeface="Arial" pitchFamily="34" charset="0"/>
              </a:rPr>
              <a:t>Most common </a:t>
            </a:r>
            <a:r>
              <a:rPr lang="en-TT" sz="2600" dirty="0" smtClean="0">
                <a:solidFill>
                  <a:srgbClr val="FF0000"/>
                </a:solidFill>
                <a:latin typeface="Arial" pitchFamily="34" charset="0"/>
                <a:cs typeface="Arial" pitchFamily="34" charset="0"/>
              </a:rPr>
              <a:t>carbonates </a:t>
            </a:r>
            <a:r>
              <a:rPr lang="en-TT" sz="2600" dirty="0" smtClean="0">
                <a:solidFill>
                  <a:schemeClr val="tx1"/>
                </a:solidFill>
                <a:latin typeface="Arial" pitchFamily="34" charset="0"/>
                <a:cs typeface="Arial" pitchFamily="34" charset="0"/>
              </a:rPr>
              <a:t>are </a:t>
            </a:r>
            <a:r>
              <a:rPr lang="en-TT" sz="2600" dirty="0" smtClean="0">
                <a:solidFill>
                  <a:srgbClr val="FF0000"/>
                </a:solidFill>
                <a:latin typeface="Arial" pitchFamily="34" charset="0"/>
                <a:cs typeface="Arial" pitchFamily="34" charset="0"/>
              </a:rPr>
              <a:t>insoluble</a:t>
            </a:r>
            <a:r>
              <a:rPr lang="en-TT" sz="2600" dirty="0" smtClean="0">
                <a:solidFill>
                  <a:schemeClr val="tx1"/>
                </a:solidFill>
                <a:latin typeface="Arial" pitchFamily="34" charset="0"/>
                <a:cs typeface="Arial" pitchFamily="34" charset="0"/>
              </a:rPr>
              <a:t>, except </a:t>
            </a:r>
            <a:r>
              <a:rPr lang="en-TT" sz="2600" dirty="0" smtClean="0">
                <a:solidFill>
                  <a:srgbClr val="FF0000"/>
                </a:solidFill>
                <a:latin typeface="Arial" pitchFamily="34" charset="0"/>
                <a:cs typeface="Arial" pitchFamily="34" charset="0"/>
              </a:rPr>
              <a:t>sodium, potassium and ammonium carbonates</a:t>
            </a:r>
          </a:p>
          <a:p>
            <a:pPr marL="457200" indent="-457200" algn="l">
              <a:buFont typeface="Arial" pitchFamily="34" charset="0"/>
              <a:buChar char="•"/>
            </a:pPr>
            <a:r>
              <a:rPr lang="en-TT" sz="2600" dirty="0" smtClean="0">
                <a:solidFill>
                  <a:schemeClr val="tx1"/>
                </a:solidFill>
                <a:latin typeface="Arial" pitchFamily="34" charset="0"/>
                <a:cs typeface="Arial" pitchFamily="34" charset="0"/>
              </a:rPr>
              <a:t>Most </a:t>
            </a:r>
            <a:r>
              <a:rPr lang="en-TT" sz="2600" dirty="0" smtClean="0">
                <a:solidFill>
                  <a:srgbClr val="FF0000"/>
                </a:solidFill>
                <a:latin typeface="Arial" pitchFamily="34" charset="0"/>
                <a:cs typeface="Arial" pitchFamily="34" charset="0"/>
              </a:rPr>
              <a:t>metal hydroxides </a:t>
            </a:r>
            <a:r>
              <a:rPr lang="en-TT" sz="2600" dirty="0" smtClean="0">
                <a:solidFill>
                  <a:schemeClr val="tx1"/>
                </a:solidFill>
                <a:latin typeface="Arial" pitchFamily="34" charset="0"/>
                <a:cs typeface="Arial" pitchFamily="34" charset="0"/>
              </a:rPr>
              <a:t>are </a:t>
            </a:r>
            <a:r>
              <a:rPr lang="en-TT" sz="2600" dirty="0" smtClean="0">
                <a:solidFill>
                  <a:srgbClr val="FF0000"/>
                </a:solidFill>
                <a:latin typeface="Arial" pitchFamily="34" charset="0"/>
                <a:cs typeface="Arial" pitchFamily="34" charset="0"/>
              </a:rPr>
              <a:t>insoluble</a:t>
            </a:r>
            <a:r>
              <a:rPr lang="en-TT" sz="2600" dirty="0" smtClean="0">
                <a:solidFill>
                  <a:schemeClr val="tx1"/>
                </a:solidFill>
                <a:latin typeface="Arial" pitchFamily="34" charset="0"/>
                <a:cs typeface="Arial" pitchFamily="34" charset="0"/>
              </a:rPr>
              <a:t>, except </a:t>
            </a:r>
            <a:r>
              <a:rPr lang="en-TT" sz="2600" dirty="0" smtClean="0">
                <a:solidFill>
                  <a:srgbClr val="FF0000"/>
                </a:solidFill>
                <a:latin typeface="Arial" pitchFamily="34" charset="0"/>
                <a:cs typeface="Arial" pitchFamily="34" charset="0"/>
              </a:rPr>
              <a:t>sodium, potassium and ammonium hydroxides</a:t>
            </a:r>
          </a:p>
          <a:p>
            <a:pPr marL="457200" indent="-457200" algn="l">
              <a:buFont typeface="Arial" pitchFamily="34" charset="0"/>
              <a:buChar char="•"/>
            </a:pPr>
            <a:endParaRPr lang="en-TT" sz="2600" dirty="0" smtClean="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168752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9724"/>
            <a:ext cx="7772400" cy="576064"/>
          </a:xfrm>
        </p:spPr>
        <p:txBody>
          <a:bodyPr>
            <a:normAutofit fontScale="90000"/>
          </a:bodyPr>
          <a:lstStyle/>
          <a:p>
            <a:r>
              <a:rPr lang="en-TT" sz="4000" b="1" dirty="0" smtClean="0">
                <a:ln w="12700">
                  <a:solidFill>
                    <a:sysClr val="windowText" lastClr="000000"/>
                  </a:solidFill>
                  <a:prstDash val="solid"/>
                </a:ln>
                <a:solidFill>
                  <a:schemeClr val="accent4">
                    <a:lumMod val="75000"/>
                  </a:schemeClr>
                </a:solidFill>
                <a:effectLst>
                  <a:outerShdw blurRad="41275" dist="20320" dir="1800000" algn="tl" rotWithShape="0">
                    <a:srgbClr val="000000">
                      <a:alpha val="40000"/>
                    </a:srgbClr>
                  </a:outerShdw>
                </a:effectLst>
                <a:latin typeface="Arial" pitchFamily="34" charset="0"/>
                <a:cs typeface="Arial" pitchFamily="34" charset="0"/>
              </a:rPr>
              <a:t>Preparation of Insoluble Salts</a:t>
            </a:r>
            <a:endParaRPr lang="en-TT" sz="4000" b="1" dirty="0">
              <a:ln w="12700">
                <a:solidFill>
                  <a:sysClr val="windowText" lastClr="000000"/>
                </a:solidFill>
                <a:prstDash val="solid"/>
              </a:ln>
              <a:solidFill>
                <a:schemeClr val="accent4">
                  <a:lumMod val="7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51520" y="548680"/>
            <a:ext cx="8712968" cy="6192688"/>
          </a:xfrm>
        </p:spPr>
        <p:txBody>
          <a:bodyPr>
            <a:normAutofit/>
          </a:bodyPr>
          <a:lstStyle/>
          <a:p>
            <a:pPr algn="l">
              <a:spcBef>
                <a:spcPts val="0"/>
              </a:spcBef>
            </a:pPr>
            <a:r>
              <a:rPr lang="en-TT" sz="2600" dirty="0" smtClean="0">
                <a:solidFill>
                  <a:schemeClr val="tx1"/>
                </a:solidFill>
                <a:latin typeface="Arial" pitchFamily="34" charset="0"/>
                <a:cs typeface="Arial" pitchFamily="34" charset="0"/>
              </a:rPr>
              <a:t>The general method for preparing insoluble salts:</a:t>
            </a:r>
          </a:p>
          <a:p>
            <a:pPr algn="l">
              <a:spcBef>
                <a:spcPts val="0"/>
              </a:spcBef>
            </a:pPr>
            <a:endParaRPr lang="en-TT" sz="2600" dirty="0" smtClean="0">
              <a:solidFill>
                <a:schemeClr val="tx1"/>
              </a:solidFill>
              <a:latin typeface="Arial" pitchFamily="34" charset="0"/>
              <a:cs typeface="Arial" pitchFamily="34" charset="0"/>
            </a:endParaRPr>
          </a:p>
          <a:p>
            <a:pPr algn="l">
              <a:spcBef>
                <a:spcPts val="0"/>
              </a:spcBef>
            </a:pPr>
            <a:r>
              <a:rPr lang="en-TT" sz="2600" dirty="0" smtClean="0">
                <a:solidFill>
                  <a:schemeClr val="tx1"/>
                </a:solidFill>
                <a:latin typeface="Arial" pitchFamily="34" charset="0"/>
                <a:cs typeface="Arial" pitchFamily="34" charset="0"/>
              </a:rPr>
              <a:t>1. Choose the </a:t>
            </a:r>
            <a:r>
              <a:rPr lang="en-TT" sz="2600" dirty="0" smtClean="0">
                <a:solidFill>
                  <a:srgbClr val="FF0000"/>
                </a:solidFill>
                <a:latin typeface="Arial" pitchFamily="34" charset="0"/>
                <a:cs typeface="Arial" pitchFamily="34" charset="0"/>
              </a:rPr>
              <a:t>two solutions</a:t>
            </a:r>
            <a:r>
              <a:rPr lang="en-TT" sz="2600" dirty="0" smtClean="0">
                <a:solidFill>
                  <a:schemeClr val="tx1"/>
                </a:solidFill>
                <a:latin typeface="Arial" pitchFamily="34" charset="0"/>
                <a:cs typeface="Arial" pitchFamily="34" charset="0"/>
              </a:rPr>
              <a:t>, one containing the </a:t>
            </a:r>
            <a:r>
              <a:rPr lang="en-TT" sz="2600" dirty="0" err="1" smtClean="0">
                <a:solidFill>
                  <a:srgbClr val="FF0000"/>
                </a:solidFill>
                <a:latin typeface="Arial" pitchFamily="34" charset="0"/>
                <a:cs typeface="Arial" pitchFamily="34" charset="0"/>
              </a:rPr>
              <a:t>cations</a:t>
            </a:r>
            <a:r>
              <a:rPr lang="en-TT" sz="2600" dirty="0" smtClean="0">
                <a:solidFill>
                  <a:srgbClr val="FF0000"/>
                </a:solidFill>
                <a:latin typeface="Arial" pitchFamily="34" charset="0"/>
                <a:cs typeface="Arial" pitchFamily="34" charset="0"/>
              </a:rPr>
              <a:t> </a:t>
            </a:r>
            <a:r>
              <a:rPr lang="en-TT" sz="2600" dirty="0" smtClean="0">
                <a:solidFill>
                  <a:schemeClr val="tx1"/>
                </a:solidFill>
                <a:latin typeface="Arial" pitchFamily="34" charset="0"/>
                <a:cs typeface="Arial" pitchFamily="34" charset="0"/>
              </a:rPr>
              <a:t>required to make the salt and the other containing the </a:t>
            </a:r>
            <a:r>
              <a:rPr lang="en-TT" sz="2600" dirty="0" smtClean="0">
                <a:solidFill>
                  <a:srgbClr val="FF0000"/>
                </a:solidFill>
                <a:latin typeface="Arial" pitchFamily="34" charset="0"/>
                <a:cs typeface="Arial" pitchFamily="34" charset="0"/>
              </a:rPr>
              <a:t>anions</a:t>
            </a:r>
            <a:r>
              <a:rPr lang="en-TT" sz="2600" dirty="0" smtClean="0">
                <a:solidFill>
                  <a:schemeClr val="tx1"/>
                </a:solidFill>
                <a:latin typeface="Arial" pitchFamily="34" charset="0"/>
                <a:cs typeface="Arial" pitchFamily="34" charset="0"/>
              </a:rPr>
              <a:t>.</a:t>
            </a:r>
          </a:p>
          <a:p>
            <a:pPr algn="l">
              <a:spcBef>
                <a:spcPts val="0"/>
              </a:spcBef>
            </a:pPr>
            <a:endParaRPr lang="en-TT" sz="2600" dirty="0" smtClean="0">
              <a:solidFill>
                <a:schemeClr val="tx1"/>
              </a:solidFill>
              <a:latin typeface="Arial" pitchFamily="34" charset="0"/>
              <a:cs typeface="Arial" pitchFamily="34" charset="0"/>
            </a:endParaRPr>
          </a:p>
          <a:p>
            <a:pPr algn="l">
              <a:spcBef>
                <a:spcPts val="0"/>
              </a:spcBef>
            </a:pPr>
            <a:r>
              <a:rPr lang="en-TT" sz="2600" dirty="0" smtClean="0">
                <a:solidFill>
                  <a:schemeClr val="tx1"/>
                </a:solidFill>
                <a:latin typeface="Arial" pitchFamily="34" charset="0"/>
                <a:cs typeface="Arial" pitchFamily="34" charset="0"/>
              </a:rPr>
              <a:t>2. </a:t>
            </a:r>
            <a:r>
              <a:rPr lang="en-TT" sz="2600" dirty="0" smtClean="0">
                <a:solidFill>
                  <a:srgbClr val="FF0000"/>
                </a:solidFill>
                <a:latin typeface="Arial" pitchFamily="34" charset="0"/>
                <a:cs typeface="Arial" pitchFamily="34" charset="0"/>
              </a:rPr>
              <a:t>Mix the two solutions </a:t>
            </a:r>
            <a:r>
              <a:rPr lang="en-TT" sz="2600" dirty="0" smtClean="0">
                <a:solidFill>
                  <a:schemeClr val="tx1"/>
                </a:solidFill>
                <a:latin typeface="Arial" pitchFamily="34" charset="0"/>
                <a:cs typeface="Arial" pitchFamily="34" charset="0"/>
              </a:rPr>
              <a:t>to form the insoluble salt as a </a:t>
            </a:r>
            <a:r>
              <a:rPr lang="en-TT" sz="2600" dirty="0" smtClean="0">
                <a:solidFill>
                  <a:srgbClr val="FF0000"/>
                </a:solidFill>
                <a:latin typeface="Arial" pitchFamily="34" charset="0"/>
                <a:cs typeface="Arial" pitchFamily="34" charset="0"/>
              </a:rPr>
              <a:t>precipitate</a:t>
            </a:r>
            <a:r>
              <a:rPr lang="en-TT" sz="2600" dirty="0" smtClean="0">
                <a:solidFill>
                  <a:schemeClr val="tx1"/>
                </a:solidFill>
                <a:latin typeface="Arial" pitchFamily="34" charset="0"/>
                <a:cs typeface="Arial" pitchFamily="34" charset="0"/>
              </a:rPr>
              <a:t>.</a:t>
            </a:r>
          </a:p>
          <a:p>
            <a:pPr algn="l">
              <a:spcBef>
                <a:spcPts val="0"/>
              </a:spcBef>
            </a:pPr>
            <a:endParaRPr lang="en-TT" sz="2600" dirty="0" smtClean="0">
              <a:solidFill>
                <a:schemeClr val="tx1"/>
              </a:solidFill>
              <a:latin typeface="Arial" pitchFamily="34" charset="0"/>
              <a:cs typeface="Arial" pitchFamily="34" charset="0"/>
            </a:endParaRPr>
          </a:p>
          <a:p>
            <a:pPr algn="l">
              <a:spcBef>
                <a:spcPts val="0"/>
              </a:spcBef>
            </a:pPr>
            <a:r>
              <a:rPr lang="en-TT" sz="2600" dirty="0" smtClean="0">
                <a:solidFill>
                  <a:schemeClr val="tx1"/>
                </a:solidFill>
                <a:latin typeface="Arial" pitchFamily="34" charset="0"/>
                <a:cs typeface="Arial" pitchFamily="34" charset="0"/>
              </a:rPr>
              <a:t>3. </a:t>
            </a:r>
            <a:r>
              <a:rPr lang="en-TT" sz="2600" dirty="0" smtClean="0">
                <a:solidFill>
                  <a:srgbClr val="FF0000"/>
                </a:solidFill>
                <a:latin typeface="Arial" pitchFamily="34" charset="0"/>
                <a:cs typeface="Arial" pitchFamily="34" charset="0"/>
              </a:rPr>
              <a:t>Filter</a:t>
            </a:r>
            <a:r>
              <a:rPr lang="en-TT" sz="2600" dirty="0" smtClean="0">
                <a:solidFill>
                  <a:schemeClr val="tx1"/>
                </a:solidFill>
                <a:latin typeface="Arial" pitchFamily="34" charset="0"/>
                <a:cs typeface="Arial" pitchFamily="34" charset="0"/>
              </a:rPr>
              <a:t> the mixture and </a:t>
            </a:r>
            <a:r>
              <a:rPr lang="en-TT" sz="2600" dirty="0" smtClean="0">
                <a:solidFill>
                  <a:srgbClr val="FF0000"/>
                </a:solidFill>
                <a:latin typeface="Arial" pitchFamily="34" charset="0"/>
                <a:cs typeface="Arial" pitchFamily="34" charset="0"/>
              </a:rPr>
              <a:t>collect the precipitate as the residue</a:t>
            </a:r>
            <a:r>
              <a:rPr lang="en-TT" sz="2600" dirty="0" smtClean="0">
                <a:solidFill>
                  <a:schemeClr val="tx1"/>
                </a:solidFill>
                <a:latin typeface="Arial" pitchFamily="34" charset="0"/>
                <a:cs typeface="Arial" pitchFamily="34" charset="0"/>
              </a:rPr>
              <a:t>.</a:t>
            </a:r>
          </a:p>
          <a:p>
            <a:pPr algn="l">
              <a:spcBef>
                <a:spcPts val="0"/>
              </a:spcBef>
            </a:pPr>
            <a:endParaRPr lang="en-TT" sz="2600" dirty="0" smtClean="0">
              <a:solidFill>
                <a:schemeClr val="tx1"/>
              </a:solidFill>
              <a:latin typeface="Arial" pitchFamily="34" charset="0"/>
              <a:cs typeface="Arial" pitchFamily="34" charset="0"/>
            </a:endParaRPr>
          </a:p>
          <a:p>
            <a:pPr algn="l">
              <a:spcBef>
                <a:spcPts val="0"/>
              </a:spcBef>
            </a:pPr>
            <a:r>
              <a:rPr lang="en-TT" sz="2600" dirty="0" smtClean="0">
                <a:solidFill>
                  <a:schemeClr val="tx1"/>
                </a:solidFill>
                <a:latin typeface="Arial" pitchFamily="34" charset="0"/>
                <a:cs typeface="Arial" pitchFamily="34" charset="0"/>
              </a:rPr>
              <a:t>4. </a:t>
            </a:r>
            <a:r>
              <a:rPr lang="en-TT" sz="2600" dirty="0" smtClean="0">
                <a:solidFill>
                  <a:srgbClr val="FF0000"/>
                </a:solidFill>
                <a:latin typeface="Arial" pitchFamily="34" charset="0"/>
                <a:cs typeface="Arial" pitchFamily="34" charset="0"/>
              </a:rPr>
              <a:t>Wash the residue </a:t>
            </a:r>
            <a:r>
              <a:rPr lang="en-TT" sz="2600" dirty="0" smtClean="0">
                <a:solidFill>
                  <a:schemeClr val="tx1"/>
                </a:solidFill>
                <a:latin typeface="Arial" pitchFamily="34" charset="0"/>
                <a:cs typeface="Arial" pitchFamily="34" charset="0"/>
              </a:rPr>
              <a:t>with distilled water and </a:t>
            </a:r>
            <a:r>
              <a:rPr lang="en-TT" sz="2600" dirty="0" smtClean="0">
                <a:solidFill>
                  <a:srgbClr val="FF0000"/>
                </a:solidFill>
                <a:latin typeface="Arial" pitchFamily="34" charset="0"/>
                <a:cs typeface="Arial" pitchFamily="34" charset="0"/>
              </a:rPr>
              <a:t>leave to dry</a:t>
            </a:r>
            <a:r>
              <a:rPr lang="en-TT" sz="2600" dirty="0" smtClean="0">
                <a:solidFill>
                  <a:schemeClr val="tx1"/>
                </a:solidFill>
                <a:latin typeface="Arial" pitchFamily="34" charset="0"/>
                <a:cs typeface="Arial" pitchFamily="34" charset="0"/>
              </a:rPr>
              <a:t>.</a:t>
            </a:r>
            <a:endParaRPr lang="en-TT" sz="2600"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315524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16632"/>
            <a:ext cx="8856984" cy="1298575"/>
          </a:xfrm>
        </p:spPr>
        <p:txBody>
          <a:bodyPr>
            <a:normAutofit fontScale="90000"/>
          </a:bodyPr>
          <a:lstStyle/>
          <a:p>
            <a:r>
              <a:rPr lang="en-TT" sz="4000" b="1" dirty="0" smtClean="0">
                <a:ln w="12700">
                  <a:solidFill>
                    <a:sysClr val="windowText" lastClr="000000"/>
                  </a:solidFill>
                  <a:prstDash val="solid"/>
                </a:ln>
                <a:solidFill>
                  <a:schemeClr val="accent4">
                    <a:lumMod val="75000"/>
                  </a:schemeClr>
                </a:solidFill>
                <a:effectLst>
                  <a:outerShdw blurRad="41275" dist="20320" dir="1800000" algn="tl" rotWithShape="0">
                    <a:srgbClr val="000000">
                      <a:alpha val="40000"/>
                    </a:srgbClr>
                  </a:outerShdw>
                </a:effectLst>
                <a:latin typeface="Arial" pitchFamily="34" charset="0"/>
                <a:cs typeface="Arial" pitchFamily="34" charset="0"/>
              </a:rPr>
              <a:t>Example</a:t>
            </a:r>
            <a:r>
              <a:rPr lang="en-TT" dirty="0" smtClean="0"/>
              <a:t> - </a:t>
            </a:r>
            <a:r>
              <a:rPr lang="en-TT" b="1" dirty="0">
                <a:ln w="12700">
                  <a:solidFill>
                    <a:sysClr val="windowText" lastClr="000000"/>
                  </a:solidFill>
                  <a:prstDash val="solid"/>
                </a:ln>
                <a:solidFill>
                  <a:schemeClr val="accent4">
                    <a:lumMod val="75000"/>
                  </a:schemeClr>
                </a:solidFill>
                <a:effectLst>
                  <a:outerShdw blurRad="41275" dist="20320" dir="1800000" algn="tl" rotWithShape="0">
                    <a:srgbClr val="000000">
                      <a:alpha val="40000"/>
                    </a:srgbClr>
                  </a:outerShdw>
                </a:effectLst>
                <a:latin typeface="Arial" pitchFamily="34" charset="0"/>
                <a:cs typeface="Arial" pitchFamily="34" charset="0"/>
              </a:rPr>
              <a:t>Preparation of </a:t>
            </a:r>
            <a:r>
              <a:rPr lang="en-TT" b="1" dirty="0" smtClean="0">
                <a:ln w="12700">
                  <a:solidFill>
                    <a:sysClr val="windowText" lastClr="000000"/>
                  </a:solidFill>
                  <a:prstDash val="solid"/>
                </a:ln>
                <a:solidFill>
                  <a:schemeClr val="accent4">
                    <a:lumMod val="75000"/>
                  </a:schemeClr>
                </a:solidFill>
                <a:effectLst>
                  <a:outerShdw blurRad="41275" dist="20320" dir="1800000" algn="tl" rotWithShape="0">
                    <a:srgbClr val="000000">
                      <a:alpha val="40000"/>
                    </a:srgbClr>
                  </a:outerShdw>
                </a:effectLst>
                <a:latin typeface="Arial" pitchFamily="34" charset="0"/>
                <a:cs typeface="Arial" pitchFamily="34" charset="0"/>
              </a:rPr>
              <a:t> an Insoluble Salt</a:t>
            </a:r>
            <a:endParaRPr lang="en-TT" dirty="0"/>
          </a:p>
        </p:txBody>
      </p:sp>
      <p:sp>
        <p:nvSpPr>
          <p:cNvPr id="3" name="Subtitle 2"/>
          <p:cNvSpPr>
            <a:spLocks noGrp="1"/>
          </p:cNvSpPr>
          <p:nvPr>
            <p:ph type="subTitle" idx="1"/>
          </p:nvPr>
        </p:nvSpPr>
        <p:spPr>
          <a:xfrm>
            <a:off x="251520" y="1412776"/>
            <a:ext cx="8640960" cy="5256584"/>
          </a:xfrm>
        </p:spPr>
        <p:txBody>
          <a:bodyPr>
            <a:normAutofit/>
          </a:bodyPr>
          <a:lstStyle/>
          <a:p>
            <a:pPr algn="l"/>
            <a:r>
              <a:rPr lang="en-TT" sz="2800" dirty="0" smtClean="0">
                <a:solidFill>
                  <a:schemeClr val="tx1"/>
                </a:solidFill>
                <a:latin typeface="Arial" pitchFamily="34" charset="0"/>
                <a:cs typeface="Arial" pitchFamily="34" charset="0"/>
              </a:rPr>
              <a:t>BaCl</a:t>
            </a:r>
            <a:r>
              <a:rPr lang="en-TT" sz="2800" baseline="-25000" dirty="0" smtClean="0">
                <a:solidFill>
                  <a:schemeClr val="tx1"/>
                </a:solidFill>
                <a:latin typeface="Arial" pitchFamily="34" charset="0"/>
                <a:cs typeface="Arial" pitchFamily="34" charset="0"/>
              </a:rPr>
              <a:t>2(</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 Na</a:t>
            </a:r>
            <a:r>
              <a:rPr lang="en-TT" sz="2800" baseline="-25000" dirty="0" smtClean="0">
                <a:solidFill>
                  <a:schemeClr val="tx1"/>
                </a:solidFill>
                <a:latin typeface="Arial" pitchFamily="34" charset="0"/>
                <a:cs typeface="Arial" pitchFamily="34" charset="0"/>
              </a:rPr>
              <a:t>2</a:t>
            </a:r>
            <a:r>
              <a:rPr lang="en-TT" sz="2800" dirty="0" smtClean="0">
                <a:solidFill>
                  <a:schemeClr val="tx1"/>
                </a:solidFill>
                <a:latin typeface="Arial" pitchFamily="34" charset="0"/>
                <a:cs typeface="Arial" pitchFamily="34" charset="0"/>
              </a:rPr>
              <a:t>SO</a:t>
            </a:r>
            <a:r>
              <a:rPr lang="en-TT" sz="2800" baseline="-25000" dirty="0" smtClean="0">
                <a:solidFill>
                  <a:schemeClr val="tx1"/>
                </a:solidFill>
                <a:latin typeface="Arial" pitchFamily="34" charset="0"/>
                <a:cs typeface="Arial" pitchFamily="34" charset="0"/>
              </a:rPr>
              <a:t>4(</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 </a:t>
            </a:r>
            <a:r>
              <a:rPr lang="en-TT" sz="2800" dirty="0" smtClean="0">
                <a:solidFill>
                  <a:schemeClr val="tx1"/>
                </a:solidFill>
              </a:rPr>
              <a:t>→ </a:t>
            </a:r>
            <a:r>
              <a:rPr lang="en-TT" sz="2800" dirty="0" smtClean="0">
                <a:solidFill>
                  <a:schemeClr val="tx1"/>
                </a:solidFill>
                <a:latin typeface="Arial" pitchFamily="34" charset="0"/>
                <a:cs typeface="Arial" pitchFamily="34" charset="0"/>
              </a:rPr>
              <a:t>BaSO</a:t>
            </a:r>
            <a:r>
              <a:rPr lang="en-TT" sz="2800" baseline="-25000" dirty="0" smtClean="0">
                <a:solidFill>
                  <a:schemeClr val="tx1"/>
                </a:solidFill>
                <a:latin typeface="Arial" pitchFamily="34" charset="0"/>
                <a:cs typeface="Arial" pitchFamily="34" charset="0"/>
              </a:rPr>
              <a:t>4(s) </a:t>
            </a:r>
            <a:r>
              <a:rPr lang="en-TT" sz="2800" dirty="0" smtClean="0">
                <a:solidFill>
                  <a:schemeClr val="tx1"/>
                </a:solidFill>
                <a:latin typeface="Arial" pitchFamily="34" charset="0"/>
                <a:cs typeface="Arial" pitchFamily="34" charset="0"/>
              </a:rPr>
              <a:t>+ 2NaCl</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Ionic Equation: Ba</a:t>
            </a:r>
            <a:r>
              <a:rPr lang="en-TT" sz="2800" baseline="30000" dirty="0" smtClean="0">
                <a:solidFill>
                  <a:schemeClr val="tx1"/>
                </a:solidFill>
                <a:latin typeface="Arial" pitchFamily="34" charset="0"/>
                <a:cs typeface="Arial" pitchFamily="34" charset="0"/>
              </a:rPr>
              <a:t>2+</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a:solidFill>
                  <a:schemeClr val="tx1"/>
                </a:solidFill>
                <a:latin typeface="Arial" pitchFamily="34" charset="0"/>
                <a:cs typeface="Arial" pitchFamily="34" charset="0"/>
              </a:rPr>
              <a:t>) </a:t>
            </a:r>
            <a:r>
              <a:rPr lang="en-TT" sz="2800" dirty="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SO</a:t>
            </a:r>
            <a:r>
              <a:rPr lang="en-TT" sz="2800" baseline="-25000" dirty="0" smtClean="0">
                <a:solidFill>
                  <a:schemeClr val="tx1"/>
                </a:solidFill>
                <a:latin typeface="Arial" pitchFamily="34" charset="0"/>
                <a:cs typeface="Arial" pitchFamily="34" charset="0"/>
              </a:rPr>
              <a:t>4</a:t>
            </a:r>
            <a:r>
              <a:rPr lang="en-TT" sz="2800" baseline="30000" dirty="0" smtClean="0">
                <a:solidFill>
                  <a:schemeClr val="tx1"/>
                </a:solidFill>
                <a:latin typeface="Arial" pitchFamily="34" charset="0"/>
                <a:cs typeface="Arial" pitchFamily="34" charset="0"/>
              </a:rPr>
              <a:t>2-</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a:solidFill>
                  <a:schemeClr val="tx1"/>
                </a:solidFill>
                <a:latin typeface="Arial" pitchFamily="34" charset="0"/>
                <a:cs typeface="Arial" pitchFamily="34" charset="0"/>
              </a:rPr>
              <a:t>) </a:t>
            </a:r>
            <a:r>
              <a:rPr lang="en-TT" sz="2800" dirty="0">
                <a:solidFill>
                  <a:schemeClr val="tx1"/>
                </a:solidFill>
              </a:rPr>
              <a:t>→ </a:t>
            </a:r>
            <a:r>
              <a:rPr lang="en-TT" sz="2800" dirty="0">
                <a:solidFill>
                  <a:schemeClr val="tx1"/>
                </a:solidFill>
                <a:latin typeface="Arial" pitchFamily="34" charset="0"/>
                <a:cs typeface="Arial" pitchFamily="34" charset="0"/>
              </a:rPr>
              <a:t>BaSO</a:t>
            </a:r>
            <a:r>
              <a:rPr lang="en-TT" sz="2800" baseline="-25000" dirty="0">
                <a:solidFill>
                  <a:schemeClr val="tx1"/>
                </a:solidFill>
                <a:latin typeface="Arial" pitchFamily="34" charset="0"/>
                <a:cs typeface="Arial" pitchFamily="34" charset="0"/>
              </a:rPr>
              <a:t>4(s)</a:t>
            </a: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555776" y="3068960"/>
            <a:ext cx="4320480" cy="3672408"/>
          </a:xfrm>
          <a:prstGeom prst="rect">
            <a:avLst/>
          </a:prstGeom>
        </p:spPr>
      </p:pic>
    </p:spTree>
    <p:extLst>
      <p:ext uri="{BB962C8B-B14F-4D97-AF65-F5344CB8AC3E}">
        <p14:creationId xmlns="" xmlns:p14="http://schemas.microsoft.com/office/powerpoint/2010/main" val="243209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8640"/>
            <a:ext cx="7772400" cy="1154559"/>
          </a:xfrm>
        </p:spPr>
        <p:txBody>
          <a:bodyPr/>
          <a:lstStyle/>
          <a:p>
            <a:r>
              <a:rPr lang="en-TT"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Preparation of </a:t>
            </a:r>
            <a:r>
              <a:rPr lang="en-TT"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Soluble </a:t>
            </a:r>
            <a:r>
              <a:rPr lang="en-TT"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Salts</a:t>
            </a:r>
            <a:endParaRPr lang="en-TT" dirty="0">
              <a:solidFill>
                <a:schemeClr val="accent1"/>
              </a:solidFill>
            </a:endParaRPr>
          </a:p>
        </p:txBody>
      </p:sp>
      <p:sp>
        <p:nvSpPr>
          <p:cNvPr id="3" name="Subtitle 2"/>
          <p:cNvSpPr>
            <a:spLocks noGrp="1"/>
          </p:cNvSpPr>
          <p:nvPr>
            <p:ph type="subTitle" idx="1"/>
          </p:nvPr>
        </p:nvSpPr>
        <p:spPr>
          <a:xfrm>
            <a:off x="152400" y="1066800"/>
            <a:ext cx="8784976" cy="5472608"/>
          </a:xfrm>
        </p:spPr>
        <p:txBody>
          <a:bodyPr>
            <a:normAutofit/>
          </a:bodyPr>
          <a:lstStyle/>
          <a:p>
            <a:pPr algn="l"/>
            <a:r>
              <a:rPr lang="en-TT" sz="2800" dirty="0" smtClean="0">
                <a:solidFill>
                  <a:schemeClr val="tx1"/>
                </a:solidFill>
                <a:latin typeface="Arial" pitchFamily="34" charset="0"/>
                <a:cs typeface="Arial" pitchFamily="34" charset="0"/>
              </a:rPr>
              <a:t>There are three main methods of preparing soluble salts:</a:t>
            </a:r>
          </a:p>
          <a:p>
            <a:pPr algn="l"/>
            <a:endParaRPr lang="en-TT" sz="2800" dirty="0" smtClean="0">
              <a:solidFill>
                <a:schemeClr val="tx1"/>
              </a:solidFill>
              <a:latin typeface="Arial" pitchFamily="34" charset="0"/>
              <a:cs typeface="Arial" pitchFamily="34" charset="0"/>
            </a:endParaRPr>
          </a:p>
          <a:p>
            <a:pPr marL="514350" indent="-514350" algn="l">
              <a:buAutoNum type="arabicPeriod"/>
            </a:pPr>
            <a:r>
              <a:rPr lang="en-TT" sz="2800" dirty="0" smtClean="0">
                <a:solidFill>
                  <a:srgbClr val="FF0000"/>
                </a:solidFill>
                <a:latin typeface="Arial" pitchFamily="34" charset="0"/>
                <a:cs typeface="Arial" pitchFamily="34" charset="0"/>
              </a:rPr>
              <a:t>Direct combination</a:t>
            </a:r>
            <a:r>
              <a:rPr lang="en-TT" sz="2800" dirty="0" smtClean="0">
                <a:solidFill>
                  <a:schemeClr val="tx1"/>
                </a:solidFill>
                <a:latin typeface="Arial" pitchFamily="34" charset="0"/>
                <a:cs typeface="Arial" pitchFamily="34" charset="0"/>
              </a:rPr>
              <a:t>.</a:t>
            </a:r>
          </a:p>
          <a:p>
            <a:pPr marL="514350" indent="-514350" algn="l">
              <a:buAutoNum type="arabicPeriod"/>
            </a:pPr>
            <a:endParaRPr lang="en-TT" sz="2800" dirty="0" smtClean="0">
              <a:solidFill>
                <a:schemeClr val="tx1"/>
              </a:solidFill>
              <a:latin typeface="Arial" pitchFamily="34" charset="0"/>
              <a:cs typeface="Arial" pitchFamily="34" charset="0"/>
            </a:endParaRPr>
          </a:p>
          <a:p>
            <a:pPr marL="514350" indent="-514350" algn="l">
              <a:buAutoNum type="arabicPeriod"/>
            </a:pPr>
            <a:r>
              <a:rPr lang="en-TT" sz="2800" dirty="0" smtClean="0">
                <a:solidFill>
                  <a:schemeClr val="tx1"/>
                </a:solidFill>
                <a:latin typeface="Arial" pitchFamily="34" charset="0"/>
                <a:cs typeface="Arial" pitchFamily="34" charset="0"/>
              </a:rPr>
              <a:t>The reaction of an </a:t>
            </a:r>
            <a:r>
              <a:rPr lang="en-TT" sz="2800" dirty="0" smtClean="0">
                <a:solidFill>
                  <a:srgbClr val="FF0000"/>
                </a:solidFill>
                <a:latin typeface="Arial" pitchFamily="34" charset="0"/>
                <a:cs typeface="Arial" pitchFamily="34" charset="0"/>
              </a:rPr>
              <a:t>acid</a:t>
            </a:r>
            <a:r>
              <a:rPr lang="en-TT" sz="2800" dirty="0" smtClean="0">
                <a:solidFill>
                  <a:schemeClr val="tx1"/>
                </a:solidFill>
                <a:latin typeface="Arial" pitchFamily="34" charset="0"/>
                <a:cs typeface="Arial" pitchFamily="34" charset="0"/>
              </a:rPr>
              <a:t> with a </a:t>
            </a:r>
            <a:r>
              <a:rPr lang="en-TT" sz="2800" dirty="0" smtClean="0">
                <a:solidFill>
                  <a:srgbClr val="FF0000"/>
                </a:solidFill>
                <a:latin typeface="Arial" pitchFamily="34" charset="0"/>
                <a:cs typeface="Arial" pitchFamily="34" charset="0"/>
              </a:rPr>
              <a:t>metal</a:t>
            </a:r>
            <a:r>
              <a:rPr lang="en-TT" sz="2800" dirty="0" smtClean="0">
                <a:solidFill>
                  <a:schemeClr val="tx1"/>
                </a:solidFill>
                <a:latin typeface="Arial" pitchFamily="34" charset="0"/>
                <a:cs typeface="Arial" pitchFamily="34" charset="0"/>
              </a:rPr>
              <a:t>, an </a:t>
            </a:r>
            <a:r>
              <a:rPr lang="en-TT" sz="2800" dirty="0" smtClean="0">
                <a:solidFill>
                  <a:srgbClr val="FF0000"/>
                </a:solidFill>
                <a:latin typeface="Arial" pitchFamily="34" charset="0"/>
                <a:cs typeface="Arial" pitchFamily="34" charset="0"/>
              </a:rPr>
              <a:t>insoluble base</a:t>
            </a:r>
            <a:r>
              <a:rPr lang="en-TT" sz="2800" dirty="0" smtClean="0">
                <a:solidFill>
                  <a:schemeClr val="tx1"/>
                </a:solidFill>
                <a:latin typeface="Arial" pitchFamily="34" charset="0"/>
                <a:cs typeface="Arial" pitchFamily="34" charset="0"/>
              </a:rPr>
              <a:t> or an </a:t>
            </a:r>
            <a:r>
              <a:rPr lang="en-TT" sz="2800" dirty="0" smtClean="0">
                <a:solidFill>
                  <a:srgbClr val="FF0000"/>
                </a:solidFill>
                <a:latin typeface="Arial" pitchFamily="34" charset="0"/>
                <a:cs typeface="Arial" pitchFamily="34" charset="0"/>
              </a:rPr>
              <a:t>insoluble carbonate</a:t>
            </a:r>
            <a:r>
              <a:rPr lang="en-TT" sz="2800" dirty="0" smtClean="0">
                <a:solidFill>
                  <a:schemeClr val="tx1"/>
                </a:solidFill>
                <a:latin typeface="Arial" pitchFamily="34" charset="0"/>
                <a:cs typeface="Arial" pitchFamily="34" charset="0"/>
              </a:rPr>
              <a:t>.</a:t>
            </a:r>
          </a:p>
          <a:p>
            <a:pPr marL="514350" indent="-514350" algn="l">
              <a:buAutoNum type="arabicPeriod"/>
            </a:pPr>
            <a:endParaRPr lang="en-TT" sz="2800" dirty="0" smtClean="0">
              <a:solidFill>
                <a:schemeClr val="tx1"/>
              </a:solidFill>
              <a:latin typeface="Arial" pitchFamily="34" charset="0"/>
              <a:cs typeface="Arial" pitchFamily="34" charset="0"/>
            </a:endParaRPr>
          </a:p>
          <a:p>
            <a:pPr marL="514350" indent="-514350" algn="l">
              <a:buAutoNum type="arabicPeriod"/>
            </a:pPr>
            <a:r>
              <a:rPr lang="en-TT" sz="2800" dirty="0" smtClean="0">
                <a:solidFill>
                  <a:schemeClr val="tx1"/>
                </a:solidFill>
                <a:latin typeface="Arial" pitchFamily="34" charset="0"/>
                <a:cs typeface="Arial" pitchFamily="34" charset="0"/>
              </a:rPr>
              <a:t>The reaction between an </a:t>
            </a:r>
            <a:r>
              <a:rPr lang="en-TT" sz="2800" dirty="0" smtClean="0">
                <a:solidFill>
                  <a:srgbClr val="FF0000"/>
                </a:solidFill>
                <a:latin typeface="Arial" pitchFamily="34" charset="0"/>
                <a:cs typeface="Arial" pitchFamily="34" charset="0"/>
              </a:rPr>
              <a:t>acid</a:t>
            </a:r>
            <a:r>
              <a:rPr lang="en-TT" sz="2800" dirty="0" smtClean="0">
                <a:solidFill>
                  <a:schemeClr val="tx1"/>
                </a:solidFill>
                <a:latin typeface="Arial" pitchFamily="34" charset="0"/>
                <a:cs typeface="Arial" pitchFamily="34" charset="0"/>
              </a:rPr>
              <a:t> and a </a:t>
            </a:r>
            <a:r>
              <a:rPr lang="en-TT" sz="2800" dirty="0" smtClean="0">
                <a:solidFill>
                  <a:srgbClr val="FF0000"/>
                </a:solidFill>
                <a:latin typeface="Arial" pitchFamily="34" charset="0"/>
                <a:cs typeface="Arial" pitchFamily="34" charset="0"/>
              </a:rPr>
              <a:t>soluble base </a:t>
            </a:r>
            <a:r>
              <a:rPr lang="en-TT" sz="2800" dirty="0" smtClean="0">
                <a:solidFill>
                  <a:schemeClr val="tx1"/>
                </a:solidFill>
                <a:latin typeface="Arial" pitchFamily="34" charset="0"/>
                <a:cs typeface="Arial" pitchFamily="34" charset="0"/>
              </a:rPr>
              <a:t>(alkali).</a:t>
            </a:r>
            <a:endParaRPr lang="en-TT" sz="2800"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112794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additive="base">
                                        <p:cTn id="2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16632"/>
            <a:ext cx="7772400" cy="1082551"/>
          </a:xfrm>
        </p:spPr>
        <p:txBody>
          <a:bodyPr/>
          <a:lstStyle/>
          <a:p>
            <a:r>
              <a:rPr lang="en-TT"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(a) Direct Combination</a:t>
            </a:r>
            <a:endParaRPr lang="en-TT"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179512" y="1124744"/>
            <a:ext cx="8784976" cy="5544616"/>
          </a:xfrm>
        </p:spPr>
        <p:txBody>
          <a:bodyPr>
            <a:normAutofit/>
          </a:bodyPr>
          <a:lstStyle/>
          <a:p>
            <a:pPr algn="l"/>
            <a:r>
              <a:rPr lang="en-TT" sz="2800" dirty="0" smtClean="0">
                <a:solidFill>
                  <a:schemeClr val="tx1"/>
                </a:solidFill>
                <a:latin typeface="Arial" pitchFamily="34" charset="0"/>
                <a:cs typeface="Arial" pitchFamily="34" charset="0"/>
              </a:rPr>
              <a:t>Salts composed of </a:t>
            </a:r>
            <a:r>
              <a:rPr lang="en-TT" sz="2800" dirty="0" smtClean="0">
                <a:solidFill>
                  <a:srgbClr val="FF0000"/>
                </a:solidFill>
                <a:latin typeface="Arial" pitchFamily="34" charset="0"/>
                <a:cs typeface="Arial" pitchFamily="34" charset="0"/>
              </a:rPr>
              <a:t>two simple ions </a:t>
            </a:r>
            <a:r>
              <a:rPr lang="en-TT" sz="2800" dirty="0" smtClean="0">
                <a:solidFill>
                  <a:schemeClr val="tx1"/>
                </a:solidFill>
                <a:latin typeface="Arial" pitchFamily="34" charset="0"/>
                <a:cs typeface="Arial" pitchFamily="34" charset="0"/>
              </a:rPr>
              <a:t>such as metal chlorides can be prepared by </a:t>
            </a:r>
            <a:r>
              <a:rPr lang="en-TT" sz="2800" dirty="0" smtClean="0">
                <a:solidFill>
                  <a:srgbClr val="FF0000"/>
                </a:solidFill>
                <a:latin typeface="Arial" pitchFamily="34" charset="0"/>
                <a:cs typeface="Arial" pitchFamily="34" charset="0"/>
              </a:rPr>
              <a:t>reacting two elements</a:t>
            </a:r>
            <a:r>
              <a:rPr lang="en-TT" sz="2800" dirty="0" smtClean="0">
                <a:solidFill>
                  <a:schemeClr val="tx1"/>
                </a:solidFill>
                <a:latin typeface="Arial" pitchFamily="34" charset="0"/>
                <a:cs typeface="Arial" pitchFamily="34" charset="0"/>
              </a:rPr>
              <a:t>, a </a:t>
            </a:r>
            <a:r>
              <a:rPr lang="en-TT" sz="2800" dirty="0" smtClean="0">
                <a:solidFill>
                  <a:srgbClr val="FF0000"/>
                </a:solidFill>
                <a:latin typeface="Arial" pitchFamily="34" charset="0"/>
                <a:cs typeface="Arial" pitchFamily="34" charset="0"/>
              </a:rPr>
              <a:t>metal</a:t>
            </a:r>
            <a:r>
              <a:rPr lang="en-TT" sz="2800" dirty="0" smtClean="0">
                <a:solidFill>
                  <a:schemeClr val="tx1"/>
                </a:solidFill>
                <a:latin typeface="Arial" pitchFamily="34" charset="0"/>
                <a:cs typeface="Arial" pitchFamily="34" charset="0"/>
              </a:rPr>
              <a:t> and a </a:t>
            </a:r>
            <a:r>
              <a:rPr lang="en-TT" sz="2800" dirty="0" smtClean="0">
                <a:solidFill>
                  <a:srgbClr val="FF0000"/>
                </a:solidFill>
                <a:latin typeface="Arial" pitchFamily="34" charset="0"/>
                <a:cs typeface="Arial" pitchFamily="34" charset="0"/>
              </a:rPr>
              <a:t>non-metal</a:t>
            </a:r>
            <a:r>
              <a:rPr lang="en-TT" sz="2800" dirty="0" smtClean="0">
                <a:solidFill>
                  <a:schemeClr val="tx1"/>
                </a:solidFill>
                <a:latin typeface="Arial" pitchFamily="34" charset="0"/>
                <a:cs typeface="Arial" pitchFamily="34" charset="0"/>
              </a:rPr>
              <a:t>, directly with each other. The metal supplies the </a:t>
            </a:r>
            <a:r>
              <a:rPr lang="en-TT" sz="2800" dirty="0" err="1" smtClean="0">
                <a:solidFill>
                  <a:schemeClr val="tx1"/>
                </a:solidFill>
                <a:latin typeface="Arial" pitchFamily="34" charset="0"/>
                <a:cs typeface="Arial" pitchFamily="34" charset="0"/>
              </a:rPr>
              <a:t>cations</a:t>
            </a:r>
            <a:r>
              <a:rPr lang="en-TT" sz="2800" dirty="0" smtClean="0">
                <a:solidFill>
                  <a:schemeClr val="tx1"/>
                </a:solidFill>
                <a:latin typeface="Arial" pitchFamily="34" charset="0"/>
                <a:cs typeface="Arial" pitchFamily="34" charset="0"/>
              </a:rPr>
              <a:t> and the non-metal supplies the anions.</a:t>
            </a:r>
          </a:p>
          <a:p>
            <a:pPr algn="l"/>
            <a:r>
              <a:rPr lang="en-TT" sz="2800" u="sng" dirty="0" smtClean="0">
                <a:solidFill>
                  <a:schemeClr val="tx2"/>
                </a:solidFill>
                <a:latin typeface="Arial" pitchFamily="34" charset="0"/>
                <a:cs typeface="Arial" pitchFamily="34" charset="0"/>
              </a:rPr>
              <a:t>Example:</a:t>
            </a:r>
          </a:p>
          <a:p>
            <a:pPr algn="l"/>
            <a:r>
              <a:rPr lang="en-TT" sz="2800" dirty="0" smtClean="0">
                <a:solidFill>
                  <a:schemeClr val="tx1"/>
                </a:solidFill>
                <a:latin typeface="Arial" pitchFamily="34" charset="0"/>
                <a:cs typeface="Arial" pitchFamily="34" charset="0"/>
              </a:rPr>
              <a:t>2Al</a:t>
            </a:r>
            <a:r>
              <a:rPr lang="en-TT" sz="2800" baseline="-25000" dirty="0" smtClean="0">
                <a:solidFill>
                  <a:schemeClr val="tx1"/>
                </a:solidFill>
                <a:latin typeface="Arial" pitchFamily="34" charset="0"/>
                <a:cs typeface="Arial" pitchFamily="34" charset="0"/>
              </a:rPr>
              <a:t>(s) </a:t>
            </a:r>
            <a:r>
              <a:rPr lang="en-TT" sz="2800" dirty="0" smtClean="0">
                <a:solidFill>
                  <a:schemeClr val="tx1"/>
                </a:solidFill>
                <a:latin typeface="Arial" pitchFamily="34" charset="0"/>
                <a:cs typeface="Arial" pitchFamily="34" charset="0"/>
              </a:rPr>
              <a:t>+ 3Cl</a:t>
            </a:r>
            <a:r>
              <a:rPr lang="en-TT" sz="2800" baseline="-25000" dirty="0" smtClean="0">
                <a:solidFill>
                  <a:schemeClr val="tx1"/>
                </a:solidFill>
                <a:latin typeface="Arial" pitchFamily="34" charset="0"/>
                <a:cs typeface="Arial" pitchFamily="34" charset="0"/>
              </a:rPr>
              <a:t>2(g) </a:t>
            </a:r>
            <a:r>
              <a:rPr lang="en-TT" sz="2800" dirty="0" smtClean="0">
                <a:solidFill>
                  <a:schemeClr val="tx1"/>
                </a:solidFill>
              </a:rPr>
              <a:t>→</a:t>
            </a:r>
            <a:r>
              <a:rPr lang="en-TT" sz="2800" dirty="0" smtClean="0">
                <a:solidFill>
                  <a:schemeClr val="tx1"/>
                </a:solidFill>
                <a:latin typeface="Arial" pitchFamily="34" charset="0"/>
                <a:cs typeface="Arial" pitchFamily="34" charset="0"/>
              </a:rPr>
              <a:t> 2AlCl</a:t>
            </a:r>
            <a:r>
              <a:rPr lang="en-TT" sz="2800" baseline="-25000" dirty="0" smtClean="0">
                <a:solidFill>
                  <a:schemeClr val="tx1"/>
                </a:solidFill>
                <a:latin typeface="Arial" pitchFamily="34" charset="0"/>
                <a:cs typeface="Arial" pitchFamily="34" charset="0"/>
              </a:rPr>
              <a:t>3(s)</a:t>
            </a:r>
            <a:endParaRPr lang="en-TT" sz="2800" baseline="-250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427984" y="3539772"/>
            <a:ext cx="4104117" cy="3078088"/>
          </a:xfrm>
          <a:prstGeom prst="rect">
            <a:avLst/>
          </a:prstGeom>
        </p:spPr>
      </p:pic>
    </p:spTree>
    <p:extLst>
      <p:ext uri="{BB962C8B-B14F-4D97-AF65-F5344CB8AC3E}">
        <p14:creationId xmlns="" xmlns:p14="http://schemas.microsoft.com/office/powerpoint/2010/main" val="203430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685800"/>
          </a:xfrm>
        </p:spPr>
        <p:txBody>
          <a:bodyPr>
            <a:normAutofit fontScale="90000"/>
          </a:bodyPr>
          <a:lstStyle/>
          <a:p>
            <a:r>
              <a:rPr lang="en-US"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Simple Indicators</a:t>
            </a:r>
            <a:endParaRPr lang="en-US" b="1" dirty="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04800" y="914400"/>
            <a:ext cx="8534400" cy="5562600"/>
          </a:xfrm>
        </p:spPr>
        <p:txBody>
          <a:bodyPr>
            <a:normAutofit/>
          </a:bodyPr>
          <a:lstStyle/>
          <a:p>
            <a:pPr algn="l"/>
            <a:r>
              <a:rPr lang="en-US" sz="2800" dirty="0">
                <a:latin typeface="Arial" pitchFamily="34" charset="0"/>
                <a:cs typeface="Arial" pitchFamily="34" charset="0"/>
              </a:rPr>
              <a:t> </a:t>
            </a:r>
            <a:r>
              <a:rPr lang="en-US" sz="2800" dirty="0" smtClean="0">
                <a:latin typeface="Arial" pitchFamily="34" charset="0"/>
                <a:cs typeface="Arial" pitchFamily="34" charset="0"/>
              </a:rPr>
              <a:t>   </a:t>
            </a:r>
            <a:r>
              <a:rPr lang="en-US" sz="2800" dirty="0" smtClean="0">
                <a:solidFill>
                  <a:schemeClr val="tx1"/>
                </a:solidFill>
                <a:latin typeface="Arial" pitchFamily="34" charset="0"/>
                <a:cs typeface="Arial" pitchFamily="34" charset="0"/>
              </a:rPr>
              <a:t>Colour changes for simple indicators</a:t>
            </a:r>
            <a:endParaRPr lang="en-US" sz="2800" dirty="0">
              <a:solidFill>
                <a:schemeClr val="tx1"/>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3718893039"/>
              </p:ext>
            </p:extLst>
          </p:nvPr>
        </p:nvGraphicFramePr>
        <p:xfrm>
          <a:off x="699215" y="1524000"/>
          <a:ext cx="7848600" cy="2362200"/>
        </p:xfrm>
        <a:graphic>
          <a:graphicData uri="http://schemas.openxmlformats.org/drawingml/2006/table">
            <a:tbl>
              <a:tblPr firstRow="1" bandRow="1">
                <a:tableStyleId>{5C22544A-7EE6-4342-B048-85BDC9FD1C3A}</a:tableStyleId>
              </a:tblPr>
              <a:tblGrid>
                <a:gridCol w="2616200"/>
                <a:gridCol w="2616200"/>
                <a:gridCol w="2616200"/>
              </a:tblGrid>
              <a:tr h="819150">
                <a:tc>
                  <a:txBody>
                    <a:bodyPr/>
                    <a:lstStyle/>
                    <a:p>
                      <a:r>
                        <a:rPr lang="en-US" dirty="0" smtClean="0">
                          <a:latin typeface="Arial" pitchFamily="34" charset="0"/>
                          <a:cs typeface="Arial" pitchFamily="34" charset="0"/>
                        </a:rPr>
                        <a:t>Indicator</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Colour in acid</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Colour in alkali</a:t>
                      </a:r>
                      <a:endParaRPr lang="en-US" dirty="0">
                        <a:latin typeface="Arial" pitchFamily="34" charset="0"/>
                        <a:cs typeface="Arial" pitchFamily="34" charset="0"/>
                      </a:endParaRPr>
                    </a:p>
                  </a:txBody>
                  <a:tcPr/>
                </a:tc>
              </a:tr>
              <a:tr h="514350">
                <a:tc>
                  <a:txBody>
                    <a:bodyPr/>
                    <a:lstStyle/>
                    <a:p>
                      <a:r>
                        <a:rPr lang="en-US" dirty="0" smtClean="0">
                          <a:latin typeface="Arial" pitchFamily="34" charset="0"/>
                          <a:cs typeface="Arial" pitchFamily="34" charset="0"/>
                        </a:rPr>
                        <a:t>litmus</a:t>
                      </a:r>
                      <a:endParaRPr lang="en-US" dirty="0">
                        <a:latin typeface="Arial" pitchFamily="34" charset="0"/>
                        <a:cs typeface="Arial" pitchFamily="34" charset="0"/>
                      </a:endParaRPr>
                    </a:p>
                  </a:txBody>
                  <a:tcPr>
                    <a:solidFill>
                      <a:schemeClr val="accent6">
                        <a:lumMod val="20000"/>
                        <a:lumOff val="80000"/>
                      </a:schemeClr>
                    </a:solidFill>
                  </a:tcPr>
                </a:tc>
                <a:tc>
                  <a:txBody>
                    <a:bodyPr/>
                    <a:lstStyle/>
                    <a:p>
                      <a:r>
                        <a:rPr lang="en-US" dirty="0" smtClean="0">
                          <a:latin typeface="Arial" pitchFamily="34" charset="0"/>
                          <a:cs typeface="Arial" pitchFamily="34" charset="0"/>
                        </a:rPr>
                        <a:t>red</a:t>
                      </a:r>
                      <a:endParaRPr lang="en-US" dirty="0">
                        <a:latin typeface="Arial" pitchFamily="34" charset="0"/>
                        <a:cs typeface="Arial" pitchFamily="34" charset="0"/>
                      </a:endParaRPr>
                    </a:p>
                  </a:txBody>
                  <a:tcPr>
                    <a:solidFill>
                      <a:srgbClr val="FF0000"/>
                    </a:solidFill>
                  </a:tcPr>
                </a:tc>
                <a:tc>
                  <a:txBody>
                    <a:bodyPr/>
                    <a:lstStyle/>
                    <a:p>
                      <a:r>
                        <a:rPr lang="en-US" dirty="0" smtClean="0">
                          <a:latin typeface="Arial" pitchFamily="34" charset="0"/>
                          <a:cs typeface="Arial" pitchFamily="34" charset="0"/>
                        </a:rPr>
                        <a:t>blue</a:t>
                      </a:r>
                      <a:endParaRPr lang="en-US" dirty="0">
                        <a:latin typeface="Arial" pitchFamily="34" charset="0"/>
                        <a:cs typeface="Arial" pitchFamily="34" charset="0"/>
                      </a:endParaRPr>
                    </a:p>
                  </a:txBody>
                  <a:tcPr>
                    <a:solidFill>
                      <a:srgbClr val="00B0F0"/>
                    </a:solidFill>
                  </a:tcPr>
                </a:tc>
              </a:tr>
              <a:tr h="514350">
                <a:tc>
                  <a:txBody>
                    <a:bodyPr/>
                    <a:lstStyle/>
                    <a:p>
                      <a:r>
                        <a:rPr lang="en-US" dirty="0" smtClean="0">
                          <a:latin typeface="Arial" pitchFamily="34" charset="0"/>
                          <a:cs typeface="Arial" pitchFamily="34" charset="0"/>
                        </a:rPr>
                        <a:t>methyl orange</a:t>
                      </a:r>
                      <a:endParaRPr lang="en-US" dirty="0">
                        <a:latin typeface="Arial" pitchFamily="34" charset="0"/>
                        <a:cs typeface="Arial" pitchFamily="34" charset="0"/>
                      </a:endParaRPr>
                    </a:p>
                  </a:txBody>
                  <a:tcPr>
                    <a:solidFill>
                      <a:schemeClr val="accent6">
                        <a:lumMod val="20000"/>
                        <a:lumOff val="80000"/>
                      </a:schemeClr>
                    </a:solidFill>
                  </a:tcPr>
                </a:tc>
                <a:tc>
                  <a:txBody>
                    <a:bodyPr/>
                    <a:lstStyle/>
                    <a:p>
                      <a:r>
                        <a:rPr lang="en-US" dirty="0" smtClean="0">
                          <a:latin typeface="Arial" pitchFamily="34" charset="0"/>
                          <a:cs typeface="Arial" pitchFamily="34" charset="0"/>
                        </a:rPr>
                        <a:t>red</a:t>
                      </a:r>
                      <a:endParaRPr lang="en-US" dirty="0">
                        <a:latin typeface="Arial" pitchFamily="34" charset="0"/>
                        <a:cs typeface="Arial" pitchFamily="34" charset="0"/>
                      </a:endParaRPr>
                    </a:p>
                  </a:txBody>
                  <a:tcPr>
                    <a:solidFill>
                      <a:srgbClr val="FF0000"/>
                    </a:solidFill>
                  </a:tcPr>
                </a:tc>
                <a:tc>
                  <a:txBody>
                    <a:bodyPr/>
                    <a:lstStyle/>
                    <a:p>
                      <a:r>
                        <a:rPr lang="en-US" dirty="0" smtClean="0">
                          <a:latin typeface="Arial" pitchFamily="34" charset="0"/>
                          <a:cs typeface="Arial" pitchFamily="34" charset="0"/>
                        </a:rPr>
                        <a:t>yellow</a:t>
                      </a:r>
                      <a:endParaRPr lang="en-US" dirty="0">
                        <a:latin typeface="Arial" pitchFamily="34" charset="0"/>
                        <a:cs typeface="Arial" pitchFamily="34" charset="0"/>
                      </a:endParaRPr>
                    </a:p>
                  </a:txBody>
                  <a:tcPr>
                    <a:solidFill>
                      <a:srgbClr val="FFFF00"/>
                    </a:solidFill>
                  </a:tcPr>
                </a:tc>
              </a:tr>
              <a:tr h="514350">
                <a:tc>
                  <a:txBody>
                    <a:bodyPr/>
                    <a:lstStyle/>
                    <a:p>
                      <a:r>
                        <a:rPr lang="en-US" dirty="0" smtClean="0">
                          <a:latin typeface="Arial" pitchFamily="34" charset="0"/>
                          <a:cs typeface="Arial" pitchFamily="34" charset="0"/>
                        </a:rPr>
                        <a:t>phenolphthalein</a:t>
                      </a:r>
                      <a:endParaRPr lang="en-US" dirty="0">
                        <a:latin typeface="Arial" pitchFamily="34" charset="0"/>
                        <a:cs typeface="Arial" pitchFamily="34" charset="0"/>
                      </a:endParaRPr>
                    </a:p>
                  </a:txBody>
                  <a:tcPr>
                    <a:solidFill>
                      <a:schemeClr val="accent6">
                        <a:lumMod val="20000"/>
                        <a:lumOff val="80000"/>
                      </a:schemeClr>
                    </a:solidFill>
                  </a:tcPr>
                </a:tc>
                <a:tc>
                  <a:txBody>
                    <a:bodyPr/>
                    <a:lstStyle/>
                    <a:p>
                      <a:r>
                        <a:rPr lang="en-US" dirty="0" smtClean="0">
                          <a:latin typeface="Arial" pitchFamily="34" charset="0"/>
                          <a:cs typeface="Arial" pitchFamily="34" charset="0"/>
                        </a:rPr>
                        <a:t>colourless</a:t>
                      </a:r>
                      <a:endParaRPr lang="en-US" dirty="0">
                        <a:latin typeface="Arial" pitchFamily="34" charset="0"/>
                        <a:cs typeface="Arial" pitchFamily="34" charset="0"/>
                      </a:endParaRPr>
                    </a:p>
                  </a:txBody>
                  <a:tcPr>
                    <a:solidFill>
                      <a:schemeClr val="bg1"/>
                    </a:solidFill>
                  </a:tcPr>
                </a:tc>
                <a:tc>
                  <a:txBody>
                    <a:bodyPr/>
                    <a:lstStyle/>
                    <a:p>
                      <a:r>
                        <a:rPr lang="en-US" dirty="0" smtClean="0">
                          <a:latin typeface="Arial" pitchFamily="34" charset="0"/>
                          <a:cs typeface="Arial" pitchFamily="34" charset="0"/>
                        </a:rPr>
                        <a:t>red </a:t>
                      </a:r>
                      <a:endParaRPr lang="en-US" dirty="0">
                        <a:latin typeface="Arial" pitchFamily="34" charset="0"/>
                        <a:cs typeface="Arial" pitchFamily="34" charset="0"/>
                      </a:endParaRPr>
                    </a:p>
                  </a:txBody>
                  <a:tcPr>
                    <a:solidFill>
                      <a:srgbClr val="FF0000"/>
                    </a:solidFill>
                  </a:tcPr>
                </a:tc>
              </a:tr>
            </a:tbl>
          </a:graphicData>
        </a:graphic>
      </p:graphicFrame>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051890" y="4114800"/>
            <a:ext cx="3143250" cy="2266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0"/>
            <a:ext cx="7772400" cy="866527"/>
          </a:xfrm>
        </p:spPr>
        <p:txBody>
          <a:bodyPr>
            <a:normAutofit/>
          </a:bodyPr>
          <a:lstStyle/>
          <a:p>
            <a:r>
              <a:rPr lang="en-TT" sz="4000" b="1" dirty="0" smtClean="0">
                <a:ln w="12700">
                  <a:solidFill>
                    <a:sysClr val="windowText" lastClr="000000"/>
                  </a:solidFill>
                  <a:prstDash val="solid"/>
                </a:ln>
                <a:solidFill>
                  <a:srgbClr val="399C34"/>
                </a:solidFill>
                <a:effectLst>
                  <a:outerShdw blurRad="41275" dist="20320" dir="1800000" algn="tl" rotWithShape="0">
                    <a:srgbClr val="000000">
                      <a:alpha val="40000"/>
                    </a:srgbClr>
                  </a:outerShdw>
                </a:effectLst>
                <a:latin typeface="Arial" pitchFamily="34" charset="0"/>
                <a:cs typeface="Arial" pitchFamily="34" charset="0"/>
              </a:rPr>
              <a:t>(b) Reaction with an acid</a:t>
            </a:r>
            <a:endParaRPr lang="en-TT" sz="4000" b="1" dirty="0">
              <a:ln w="12700">
                <a:solidFill>
                  <a:sysClr val="windowText" lastClr="000000"/>
                </a:solidFill>
                <a:prstDash val="solid"/>
              </a:ln>
              <a:solidFill>
                <a:srgbClr val="399C34"/>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179512" y="1052736"/>
            <a:ext cx="8856984" cy="5616624"/>
          </a:xfrm>
        </p:spPr>
        <p:txBody>
          <a:bodyPr>
            <a:normAutofit lnSpcReduction="10000"/>
          </a:bodyPr>
          <a:lstStyle/>
          <a:p>
            <a:pPr algn="l"/>
            <a:r>
              <a:rPr lang="en-TT" sz="2800" dirty="0" smtClean="0">
                <a:solidFill>
                  <a:schemeClr val="tx1"/>
                </a:solidFill>
                <a:latin typeface="Arial" pitchFamily="34" charset="0"/>
                <a:cs typeface="Arial" pitchFamily="34" charset="0"/>
              </a:rPr>
              <a:t>Soluble salts can be prepared by the reaction between and </a:t>
            </a:r>
            <a:r>
              <a:rPr lang="en-TT" sz="2800" dirty="0" smtClean="0">
                <a:solidFill>
                  <a:srgbClr val="FF0000"/>
                </a:solidFill>
                <a:latin typeface="Arial" pitchFamily="34" charset="0"/>
                <a:cs typeface="Arial" pitchFamily="34" charset="0"/>
              </a:rPr>
              <a:t>acid and</a:t>
            </a:r>
            <a:r>
              <a:rPr lang="en-TT" sz="2800" dirty="0" smtClean="0">
                <a:solidFill>
                  <a:schemeClr val="tx1"/>
                </a:solidFill>
                <a:latin typeface="Arial" pitchFamily="34" charset="0"/>
                <a:cs typeface="Arial" pitchFamily="34" charset="0"/>
              </a:rPr>
              <a:t>:</a:t>
            </a:r>
          </a:p>
          <a:p>
            <a:pPr marL="457200" indent="-457200" algn="l">
              <a:buFont typeface="Arial" pitchFamily="34" charset="0"/>
              <a:buChar char="•"/>
            </a:pPr>
            <a:r>
              <a:rPr lang="en-TT" sz="2800" u="sng" dirty="0" smtClean="0">
                <a:solidFill>
                  <a:srgbClr val="FF0000"/>
                </a:solidFill>
                <a:latin typeface="Arial" pitchFamily="34" charset="0"/>
                <a:cs typeface="Arial" pitchFamily="34" charset="0"/>
              </a:rPr>
              <a:t>a reactive metal</a:t>
            </a:r>
          </a:p>
          <a:p>
            <a:pPr algn="l"/>
            <a:r>
              <a:rPr lang="en-TT" sz="2400" dirty="0" smtClean="0">
                <a:solidFill>
                  <a:schemeClr val="tx1"/>
                </a:solidFill>
                <a:latin typeface="Arial" pitchFamily="34" charset="0"/>
                <a:cs typeface="Arial" pitchFamily="34" charset="0"/>
              </a:rPr>
              <a:t>Mg</a:t>
            </a:r>
            <a:r>
              <a:rPr lang="en-TT" sz="2400" baseline="-25000" dirty="0" smtClean="0">
                <a:solidFill>
                  <a:schemeClr val="tx1"/>
                </a:solidFill>
                <a:latin typeface="Arial" pitchFamily="34" charset="0"/>
                <a:cs typeface="Arial" pitchFamily="34" charset="0"/>
              </a:rPr>
              <a:t>(s) </a:t>
            </a:r>
            <a:r>
              <a:rPr lang="en-TT" sz="2400" dirty="0" smtClean="0">
                <a:solidFill>
                  <a:schemeClr val="tx1"/>
                </a:solidFill>
                <a:latin typeface="Arial" pitchFamily="34" charset="0"/>
                <a:cs typeface="Arial" pitchFamily="34" charset="0"/>
              </a:rPr>
              <a:t>+ 2HCl</a:t>
            </a:r>
            <a:r>
              <a:rPr lang="en-TT" sz="2400" baseline="-25000" dirty="0" smtClean="0">
                <a:solidFill>
                  <a:schemeClr val="tx1"/>
                </a:solidFill>
                <a:latin typeface="Arial" pitchFamily="34" charset="0"/>
                <a:cs typeface="Arial" pitchFamily="34" charset="0"/>
              </a:rPr>
              <a:t>(</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rPr>
              <a:t>→</a:t>
            </a:r>
            <a:r>
              <a:rPr lang="en-TT" sz="2400" dirty="0" smtClean="0">
                <a:solidFill>
                  <a:schemeClr val="tx1"/>
                </a:solidFill>
                <a:latin typeface="Arial" pitchFamily="34" charset="0"/>
                <a:cs typeface="Arial" pitchFamily="34" charset="0"/>
              </a:rPr>
              <a:t> MgCl</a:t>
            </a:r>
            <a:r>
              <a:rPr lang="en-TT" sz="2400" baseline="-25000" dirty="0" smtClean="0">
                <a:solidFill>
                  <a:schemeClr val="tx1"/>
                </a:solidFill>
                <a:latin typeface="Arial" pitchFamily="34" charset="0"/>
                <a:cs typeface="Arial" pitchFamily="34" charset="0"/>
              </a:rPr>
              <a:t>2(</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 H</a:t>
            </a:r>
            <a:r>
              <a:rPr lang="en-TT" sz="2400" baseline="-25000" dirty="0" smtClean="0">
                <a:solidFill>
                  <a:schemeClr val="tx1"/>
                </a:solidFill>
                <a:latin typeface="Arial" pitchFamily="34" charset="0"/>
                <a:cs typeface="Arial" pitchFamily="34" charset="0"/>
              </a:rPr>
              <a:t>2(g)</a:t>
            </a:r>
          </a:p>
          <a:p>
            <a:pPr algn="l"/>
            <a:endParaRPr lang="en-TT" sz="2800" baseline="-25000" dirty="0" smtClean="0">
              <a:solidFill>
                <a:schemeClr val="tx1"/>
              </a:solidFill>
              <a:latin typeface="Arial" pitchFamily="34" charset="0"/>
              <a:cs typeface="Arial" pitchFamily="34" charset="0"/>
            </a:endParaRPr>
          </a:p>
          <a:p>
            <a:pPr marL="457200" indent="-457200" algn="l">
              <a:buFont typeface="Arial" pitchFamily="34" charset="0"/>
              <a:buChar char="•"/>
            </a:pPr>
            <a:r>
              <a:rPr lang="en-TT" sz="2800" u="sng" dirty="0" smtClean="0">
                <a:solidFill>
                  <a:srgbClr val="FF0000"/>
                </a:solidFill>
                <a:latin typeface="Arial" pitchFamily="34" charset="0"/>
                <a:cs typeface="Arial" pitchFamily="34" charset="0"/>
              </a:rPr>
              <a:t>an insoluble carbonate</a:t>
            </a:r>
          </a:p>
          <a:p>
            <a:pPr algn="l"/>
            <a:r>
              <a:rPr lang="en-TT" sz="2400" dirty="0" smtClean="0">
                <a:solidFill>
                  <a:schemeClr val="tx1"/>
                </a:solidFill>
                <a:latin typeface="Arial" pitchFamily="34" charset="0"/>
                <a:cs typeface="Arial" pitchFamily="34" charset="0"/>
              </a:rPr>
              <a:t>CaCO</a:t>
            </a:r>
            <a:r>
              <a:rPr lang="en-TT" sz="2400" baseline="-25000" dirty="0" smtClean="0">
                <a:solidFill>
                  <a:schemeClr val="tx1"/>
                </a:solidFill>
                <a:latin typeface="Arial" pitchFamily="34" charset="0"/>
                <a:cs typeface="Arial" pitchFamily="34" charset="0"/>
              </a:rPr>
              <a:t>3(s) </a:t>
            </a:r>
            <a:r>
              <a:rPr lang="en-TT" sz="2400" dirty="0" smtClean="0">
                <a:solidFill>
                  <a:schemeClr val="tx1"/>
                </a:solidFill>
                <a:latin typeface="Arial" pitchFamily="34" charset="0"/>
                <a:cs typeface="Arial" pitchFamily="34" charset="0"/>
              </a:rPr>
              <a:t>+ 2HCl</a:t>
            </a:r>
            <a:r>
              <a:rPr lang="en-TT" sz="2400" baseline="-25000" dirty="0" smtClean="0">
                <a:solidFill>
                  <a:schemeClr val="tx1"/>
                </a:solidFill>
                <a:latin typeface="Arial" pitchFamily="34" charset="0"/>
                <a:cs typeface="Arial" pitchFamily="34" charset="0"/>
              </a:rPr>
              <a:t>(</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a:t>
            </a:r>
            <a:r>
              <a:rPr lang="en-TT" sz="2400" dirty="0"/>
              <a:t> </a:t>
            </a:r>
            <a:r>
              <a:rPr lang="en-TT" sz="2400" dirty="0" smtClean="0">
                <a:solidFill>
                  <a:schemeClr val="tx1"/>
                </a:solidFill>
              </a:rPr>
              <a:t>→</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CaCl</a:t>
            </a:r>
            <a:r>
              <a:rPr lang="en-TT" sz="2400" baseline="-25000" dirty="0" smtClean="0">
                <a:solidFill>
                  <a:schemeClr val="tx1"/>
                </a:solidFill>
                <a:latin typeface="Arial" pitchFamily="34" charset="0"/>
                <a:cs typeface="Arial" pitchFamily="34" charset="0"/>
              </a:rPr>
              <a:t>2(</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 H</a:t>
            </a:r>
            <a:r>
              <a:rPr lang="en-TT" sz="2400" baseline="-25000" dirty="0" smtClean="0">
                <a:solidFill>
                  <a:schemeClr val="tx1"/>
                </a:solidFill>
                <a:latin typeface="Arial" pitchFamily="34" charset="0"/>
                <a:cs typeface="Arial" pitchFamily="34" charset="0"/>
              </a:rPr>
              <a:t>2</a:t>
            </a:r>
            <a:r>
              <a:rPr lang="en-TT" sz="2400" dirty="0" smtClean="0">
                <a:solidFill>
                  <a:schemeClr val="tx1"/>
                </a:solidFill>
                <a:latin typeface="Arial" pitchFamily="34" charset="0"/>
                <a:cs typeface="Arial" pitchFamily="34" charset="0"/>
              </a:rPr>
              <a:t>O</a:t>
            </a:r>
            <a:r>
              <a:rPr lang="en-TT" sz="2400" baseline="-25000" dirty="0" smtClean="0">
                <a:solidFill>
                  <a:schemeClr val="tx1"/>
                </a:solidFill>
                <a:latin typeface="Arial" pitchFamily="34" charset="0"/>
                <a:cs typeface="Arial" pitchFamily="34" charset="0"/>
              </a:rPr>
              <a:t>(l) </a:t>
            </a:r>
            <a:r>
              <a:rPr lang="en-TT" sz="2400" dirty="0" smtClean="0">
                <a:solidFill>
                  <a:schemeClr val="tx1"/>
                </a:solidFill>
                <a:latin typeface="Arial" pitchFamily="34" charset="0"/>
                <a:cs typeface="Arial" pitchFamily="34" charset="0"/>
              </a:rPr>
              <a:t>+ CO</a:t>
            </a:r>
            <a:r>
              <a:rPr lang="en-TT" sz="2400" baseline="-25000" dirty="0" smtClean="0">
                <a:solidFill>
                  <a:schemeClr val="tx1"/>
                </a:solidFill>
                <a:latin typeface="Arial" pitchFamily="34" charset="0"/>
                <a:cs typeface="Arial" pitchFamily="34" charset="0"/>
              </a:rPr>
              <a:t>2(g)</a:t>
            </a:r>
          </a:p>
          <a:p>
            <a:pPr algn="l"/>
            <a:endParaRPr lang="en-TT" sz="2400" baseline="-25000" dirty="0" smtClean="0">
              <a:solidFill>
                <a:schemeClr val="tx1"/>
              </a:solidFill>
              <a:latin typeface="Arial" pitchFamily="34" charset="0"/>
              <a:cs typeface="Arial" pitchFamily="34" charset="0"/>
            </a:endParaRPr>
          </a:p>
          <a:p>
            <a:pPr marL="342900" indent="-342900" algn="l">
              <a:buFont typeface="Arial" pitchFamily="34" charset="0"/>
              <a:buChar char="•"/>
            </a:pPr>
            <a:r>
              <a:rPr lang="en-TT" sz="2800" dirty="0" smtClean="0">
                <a:solidFill>
                  <a:srgbClr val="FF0000"/>
                </a:solidFill>
                <a:latin typeface="Arial" pitchFamily="34" charset="0"/>
                <a:cs typeface="Arial" pitchFamily="34" charset="0"/>
              </a:rPr>
              <a:t>an insoluble base</a:t>
            </a:r>
          </a:p>
          <a:p>
            <a:pPr algn="l"/>
            <a:r>
              <a:rPr lang="en-TT" sz="2400" dirty="0" err="1" smtClean="0">
                <a:solidFill>
                  <a:schemeClr val="tx1"/>
                </a:solidFill>
                <a:latin typeface="Arial" pitchFamily="34" charset="0"/>
                <a:cs typeface="Arial" pitchFamily="34" charset="0"/>
              </a:rPr>
              <a:t>CuO</a:t>
            </a:r>
            <a:r>
              <a:rPr lang="en-TT" sz="2400" baseline="-25000" dirty="0" smtClean="0">
                <a:solidFill>
                  <a:schemeClr val="tx1"/>
                </a:solidFill>
                <a:latin typeface="Arial" pitchFamily="34" charset="0"/>
                <a:cs typeface="Arial" pitchFamily="34" charset="0"/>
              </a:rPr>
              <a:t>(s</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H</a:t>
            </a:r>
            <a:r>
              <a:rPr lang="en-TT" sz="2400" baseline="-25000" dirty="0" smtClean="0">
                <a:solidFill>
                  <a:schemeClr val="tx1"/>
                </a:solidFill>
                <a:latin typeface="Arial" pitchFamily="34" charset="0"/>
                <a:cs typeface="Arial" pitchFamily="34" charset="0"/>
              </a:rPr>
              <a:t>2</a:t>
            </a:r>
            <a:r>
              <a:rPr lang="en-TT" sz="2400" dirty="0" smtClean="0">
                <a:solidFill>
                  <a:schemeClr val="tx1"/>
                </a:solidFill>
                <a:latin typeface="Arial" pitchFamily="34" charset="0"/>
                <a:cs typeface="Arial" pitchFamily="34" charset="0"/>
              </a:rPr>
              <a:t>SO</a:t>
            </a:r>
            <a:r>
              <a:rPr lang="en-TT" sz="2400" baseline="-25000" dirty="0" smtClean="0">
                <a:solidFill>
                  <a:schemeClr val="tx1"/>
                </a:solidFill>
                <a:latin typeface="Arial" pitchFamily="34" charset="0"/>
                <a:cs typeface="Arial" pitchFamily="34" charset="0"/>
              </a:rPr>
              <a:t>4(</a:t>
            </a:r>
            <a:r>
              <a:rPr lang="en-TT" sz="2400" baseline="-25000" dirty="0" err="1" smtClean="0">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a:t>
            </a:r>
            <a:r>
              <a:rPr lang="en-TT" sz="2400" dirty="0"/>
              <a:t> </a:t>
            </a:r>
            <a:r>
              <a:rPr lang="en-TT" sz="2400" dirty="0">
                <a:solidFill>
                  <a:schemeClr val="tx1"/>
                </a:solidFill>
              </a:rPr>
              <a:t>→</a:t>
            </a:r>
            <a:r>
              <a:rPr lang="en-TT" sz="2400" baseline="-25000" dirty="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CuSO</a:t>
            </a:r>
            <a:r>
              <a:rPr lang="en-TT" sz="2400" baseline="-25000" dirty="0" smtClean="0">
                <a:solidFill>
                  <a:schemeClr val="tx1"/>
                </a:solidFill>
                <a:latin typeface="Arial" pitchFamily="34" charset="0"/>
                <a:cs typeface="Arial" pitchFamily="34" charset="0"/>
              </a:rPr>
              <a:t>4(</a:t>
            </a:r>
            <a:r>
              <a:rPr lang="en-TT" sz="2400" baseline="-25000" dirty="0" err="1" smtClean="0">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 H</a:t>
            </a:r>
            <a:r>
              <a:rPr lang="en-TT" sz="2400" baseline="-25000" dirty="0">
                <a:solidFill>
                  <a:schemeClr val="tx1"/>
                </a:solidFill>
                <a:latin typeface="Arial" pitchFamily="34" charset="0"/>
                <a:cs typeface="Arial" pitchFamily="34" charset="0"/>
              </a:rPr>
              <a:t>2</a:t>
            </a:r>
            <a:r>
              <a:rPr lang="en-TT" sz="2400" dirty="0">
                <a:solidFill>
                  <a:schemeClr val="tx1"/>
                </a:solidFill>
                <a:latin typeface="Arial" pitchFamily="34" charset="0"/>
                <a:cs typeface="Arial" pitchFamily="34" charset="0"/>
              </a:rPr>
              <a:t>O</a:t>
            </a:r>
            <a:r>
              <a:rPr lang="en-TT" sz="2400" baseline="-25000" dirty="0">
                <a:solidFill>
                  <a:schemeClr val="tx1"/>
                </a:solidFill>
                <a:latin typeface="Arial" pitchFamily="34" charset="0"/>
                <a:cs typeface="Arial" pitchFamily="34" charset="0"/>
              </a:rPr>
              <a:t>(l</a:t>
            </a:r>
            <a:r>
              <a:rPr lang="en-TT" sz="2400" baseline="-25000" dirty="0" smtClean="0">
                <a:solidFill>
                  <a:schemeClr val="tx1"/>
                </a:solidFill>
                <a:latin typeface="Arial" pitchFamily="34" charset="0"/>
                <a:cs typeface="Arial" pitchFamily="34" charset="0"/>
              </a:rPr>
              <a:t>)</a:t>
            </a:r>
          </a:p>
          <a:p>
            <a:pPr algn="l"/>
            <a:endParaRPr lang="en-TT" sz="2400" dirty="0" smtClean="0">
              <a:solidFill>
                <a:schemeClr val="tx1"/>
              </a:solidFill>
              <a:latin typeface="Arial" pitchFamily="34" charset="0"/>
              <a:cs typeface="Arial" pitchFamily="34" charset="0"/>
            </a:endParaRPr>
          </a:p>
          <a:p>
            <a:pPr algn="l"/>
            <a:r>
              <a:rPr lang="en-TT" sz="2400" dirty="0" smtClean="0">
                <a:solidFill>
                  <a:srgbClr val="FF0000"/>
                </a:solidFill>
                <a:latin typeface="Arial" pitchFamily="34" charset="0"/>
                <a:cs typeface="Arial" pitchFamily="34" charset="0"/>
              </a:rPr>
              <a:t>In these reactions, the final product will only be a pure solution of the required salt in water if the reaction has reached completion and no acid remains.</a:t>
            </a:r>
            <a:endParaRPr lang="en-TT" sz="2400" dirty="0">
              <a:solidFill>
                <a:srgbClr val="FF0000"/>
              </a:solidFill>
              <a:latin typeface="Arial" pitchFamily="34" charset="0"/>
              <a:cs typeface="Arial" pitchFamily="34" charset="0"/>
            </a:endParaRPr>
          </a:p>
          <a:p>
            <a:pPr algn="l"/>
            <a:endParaRPr lang="en-TT" sz="2400" dirty="0">
              <a:solidFill>
                <a:srgbClr val="FF0000"/>
              </a:solidFill>
              <a:latin typeface="Arial" pitchFamily="34" charset="0"/>
              <a:cs typeface="Arial" pitchFamily="34" charset="0"/>
            </a:endParaRPr>
          </a:p>
        </p:txBody>
      </p:sp>
    </p:spTree>
    <p:extLst>
      <p:ext uri="{BB962C8B-B14F-4D97-AF65-F5344CB8AC3E}">
        <p14:creationId xmlns="" xmlns:p14="http://schemas.microsoft.com/office/powerpoint/2010/main" val="14173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ox(i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ox(in)">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ox(in)">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 calcmode="lin" valueType="num">
                                      <p:cBhvr additive="base">
                                        <p:cTn id="4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diamond(in)">
                                      <p:cBhvr>
                                        <p:cTn id="46"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341"/>
            <a:ext cx="8856984" cy="1080120"/>
          </a:xfrm>
        </p:spPr>
        <p:txBody>
          <a:bodyPr>
            <a:normAutofit fontScale="90000"/>
          </a:bodyPr>
          <a:lstStyle/>
          <a:p>
            <a:r>
              <a:rPr lang="en-TT" sz="4000" b="1" dirty="0" smtClean="0">
                <a:ln w="12700">
                  <a:solidFill>
                    <a:sysClr val="windowText" lastClr="000000"/>
                  </a:solidFill>
                  <a:prstDash val="solid"/>
                </a:ln>
                <a:solidFill>
                  <a:srgbClr val="B33B7A"/>
                </a:solidFill>
                <a:effectLst>
                  <a:outerShdw blurRad="41275" dist="20320" dir="1800000" algn="tl" rotWithShape="0">
                    <a:srgbClr val="000000">
                      <a:alpha val="40000"/>
                    </a:srgbClr>
                  </a:outerShdw>
                </a:effectLst>
                <a:latin typeface="Arial" pitchFamily="34" charset="0"/>
                <a:cs typeface="Arial" pitchFamily="34" charset="0"/>
              </a:rPr>
              <a:t>(c) Reaction between an acid and a soluble alkali</a:t>
            </a:r>
            <a:endParaRPr lang="en-TT" sz="4000" b="1" dirty="0">
              <a:ln w="12700">
                <a:solidFill>
                  <a:sysClr val="windowText" lastClr="000000"/>
                </a:solidFill>
                <a:prstDash val="solid"/>
              </a:ln>
              <a:solidFill>
                <a:srgbClr val="B33B7A"/>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23528" y="1052736"/>
            <a:ext cx="8568952" cy="5544616"/>
          </a:xfrm>
        </p:spPr>
        <p:txBody>
          <a:bodyPr>
            <a:normAutofit/>
          </a:bodyPr>
          <a:lstStyle/>
          <a:p>
            <a:pPr algn="l"/>
            <a:r>
              <a:rPr lang="en-TT" sz="2800" dirty="0" smtClean="0">
                <a:solidFill>
                  <a:srgbClr val="FF0000"/>
                </a:solidFill>
                <a:latin typeface="Arial" pitchFamily="34" charset="0"/>
                <a:cs typeface="Arial" pitchFamily="34" charset="0"/>
              </a:rPr>
              <a:t>Potassium</a:t>
            </a:r>
            <a:r>
              <a:rPr lang="en-TT" sz="2800" dirty="0" smtClean="0">
                <a:solidFill>
                  <a:schemeClr val="tx1"/>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sodium</a:t>
            </a:r>
            <a:r>
              <a:rPr lang="en-TT" sz="2800" dirty="0" smtClean="0">
                <a:solidFill>
                  <a:schemeClr val="tx1"/>
                </a:solidFill>
                <a:latin typeface="Arial" pitchFamily="34" charset="0"/>
                <a:cs typeface="Arial" pitchFamily="34" charset="0"/>
              </a:rPr>
              <a:t> and </a:t>
            </a:r>
            <a:r>
              <a:rPr lang="en-TT" sz="2800" dirty="0" smtClean="0">
                <a:solidFill>
                  <a:srgbClr val="FF0000"/>
                </a:solidFill>
                <a:latin typeface="Arial" pitchFamily="34" charset="0"/>
                <a:cs typeface="Arial" pitchFamily="34" charset="0"/>
              </a:rPr>
              <a:t>ammonium salts</a:t>
            </a:r>
            <a:r>
              <a:rPr lang="en-TT" sz="2800" dirty="0" smtClean="0">
                <a:solidFill>
                  <a:schemeClr val="tx1"/>
                </a:solidFill>
                <a:latin typeface="Arial" pitchFamily="34" charset="0"/>
                <a:cs typeface="Arial" pitchFamily="34" charset="0"/>
              </a:rPr>
              <a:t> are prepared by </a:t>
            </a:r>
            <a:r>
              <a:rPr lang="en-TT" sz="2800" dirty="0" smtClean="0">
                <a:solidFill>
                  <a:srgbClr val="FF0000"/>
                </a:solidFill>
                <a:latin typeface="Arial" pitchFamily="34" charset="0"/>
                <a:cs typeface="Arial" pitchFamily="34" charset="0"/>
              </a:rPr>
              <a:t>titrating an acid with an aqueous alkali</a:t>
            </a:r>
            <a:r>
              <a:rPr lang="en-TT" sz="2800" dirty="0" smtClean="0">
                <a:solidFill>
                  <a:schemeClr val="tx1"/>
                </a:solidFill>
                <a:latin typeface="Arial" pitchFamily="34" charset="0"/>
                <a:cs typeface="Arial" pitchFamily="34" charset="0"/>
              </a:rPr>
              <a:t>. In this preparation method, the acid is added to the alkali and the reaction reaches completion when the solution is </a:t>
            </a:r>
            <a:r>
              <a:rPr lang="en-TT" sz="2800" dirty="0" smtClean="0">
                <a:solidFill>
                  <a:srgbClr val="FF0000"/>
                </a:solidFill>
                <a:latin typeface="Arial" pitchFamily="34" charset="0"/>
                <a:cs typeface="Arial" pitchFamily="34" charset="0"/>
              </a:rPr>
              <a:t>just</a:t>
            </a:r>
            <a:r>
              <a:rPr lang="en-TT" sz="2800" dirty="0" smtClean="0">
                <a:solidFill>
                  <a:schemeClr val="tx1"/>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neutral</a:t>
            </a:r>
            <a:r>
              <a:rPr lang="en-TT" sz="2800" dirty="0" smtClean="0">
                <a:solidFill>
                  <a:schemeClr val="tx1"/>
                </a:solidFill>
                <a:latin typeface="Arial" pitchFamily="34" charset="0"/>
                <a:cs typeface="Arial" pitchFamily="34" charset="0"/>
              </a:rPr>
              <a:t>. The colour change of an </a:t>
            </a:r>
            <a:r>
              <a:rPr lang="en-TT" sz="2800" dirty="0" smtClean="0">
                <a:solidFill>
                  <a:srgbClr val="FF0000"/>
                </a:solidFill>
                <a:latin typeface="Arial" pitchFamily="34" charset="0"/>
                <a:cs typeface="Arial" pitchFamily="34" charset="0"/>
              </a:rPr>
              <a:t>indicator</a:t>
            </a:r>
            <a:r>
              <a:rPr lang="en-TT" sz="2800" dirty="0" smtClean="0">
                <a:solidFill>
                  <a:schemeClr val="tx1"/>
                </a:solidFill>
                <a:latin typeface="Arial" pitchFamily="34" charset="0"/>
                <a:cs typeface="Arial" pitchFamily="34" charset="0"/>
              </a:rPr>
              <a:t> is used to determine the </a:t>
            </a:r>
            <a:r>
              <a:rPr lang="en-TT" sz="2800" dirty="0" smtClean="0">
                <a:solidFill>
                  <a:srgbClr val="FF0000"/>
                </a:solidFill>
                <a:latin typeface="Arial" pitchFamily="34" charset="0"/>
                <a:cs typeface="Arial" pitchFamily="34" charset="0"/>
              </a:rPr>
              <a:t>neutralisation point</a:t>
            </a:r>
            <a:r>
              <a:rPr lang="en-TT" sz="2800" dirty="0" smtClean="0">
                <a:solidFill>
                  <a:schemeClr val="tx1"/>
                </a:solidFill>
                <a:latin typeface="Arial" pitchFamily="34" charset="0"/>
                <a:cs typeface="Arial" pitchFamily="34" charset="0"/>
              </a:rPr>
              <a:t>.</a:t>
            </a:r>
          </a:p>
          <a:p>
            <a:pPr algn="l"/>
            <a:endParaRPr lang="en-TT" sz="2800"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131840" y="3789040"/>
            <a:ext cx="2376264" cy="2896741"/>
          </a:xfrm>
          <a:prstGeom prst="rect">
            <a:avLst/>
          </a:prstGeom>
        </p:spPr>
      </p:pic>
    </p:spTree>
    <p:extLst>
      <p:ext uri="{BB962C8B-B14F-4D97-AF65-F5344CB8AC3E}">
        <p14:creationId xmlns="" xmlns:p14="http://schemas.microsoft.com/office/powerpoint/2010/main" val="247415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838200"/>
          </a:xfrm>
        </p:spPr>
        <p:txBody>
          <a:bodyPr/>
          <a:lstStyle/>
          <a:p>
            <a:r>
              <a:rPr lang="en-TT" b="1" dirty="0" smtClean="0">
                <a:ln w="12700">
                  <a:solidFill>
                    <a:schemeClr val="tx1"/>
                  </a:solidFill>
                  <a:prstDash val="solid"/>
                </a:ln>
                <a:solidFill>
                  <a:srgbClr val="CC0099"/>
                </a:solidFill>
                <a:effectLst>
                  <a:outerShdw blurRad="41275" dist="20320" dir="1800000" algn="tl" rotWithShape="0">
                    <a:srgbClr val="000000">
                      <a:alpha val="40000"/>
                    </a:srgbClr>
                  </a:outerShdw>
                </a:effectLst>
                <a:latin typeface="Arial" pitchFamily="34" charset="0"/>
                <a:cs typeface="Arial" pitchFamily="34" charset="0"/>
              </a:rPr>
              <a:t>Questions</a:t>
            </a:r>
            <a:endParaRPr lang="en-TT" dirty="0">
              <a:solidFill>
                <a:srgbClr val="CC0099"/>
              </a:solidFill>
            </a:endParaRPr>
          </a:p>
        </p:txBody>
      </p:sp>
      <p:sp>
        <p:nvSpPr>
          <p:cNvPr id="3" name="Subtitle 2"/>
          <p:cNvSpPr>
            <a:spLocks noGrp="1"/>
          </p:cNvSpPr>
          <p:nvPr>
            <p:ph type="subTitle" idx="1"/>
          </p:nvPr>
        </p:nvSpPr>
        <p:spPr>
          <a:xfrm>
            <a:off x="304800" y="1066800"/>
            <a:ext cx="8534400" cy="5791200"/>
          </a:xfrm>
        </p:spPr>
        <p:txBody>
          <a:bodyPr>
            <a:normAutofit/>
          </a:bodyPr>
          <a:lstStyle/>
          <a:p>
            <a:pPr algn="l"/>
            <a:r>
              <a:rPr lang="en-TT" sz="2800" dirty="0" smtClean="0">
                <a:solidFill>
                  <a:schemeClr val="tx1"/>
                </a:solidFill>
                <a:latin typeface="Arial" pitchFamily="34" charset="0"/>
                <a:cs typeface="Arial" pitchFamily="34" charset="0"/>
              </a:rPr>
              <a:t>1. Sort </a:t>
            </a:r>
            <a:r>
              <a:rPr lang="en-TT" sz="2800" dirty="0" smtClean="0">
                <a:solidFill>
                  <a:schemeClr val="tx1"/>
                </a:solidFill>
                <a:latin typeface="Arial" pitchFamily="34" charset="0"/>
                <a:cs typeface="Arial" pitchFamily="34" charset="0"/>
              </a:rPr>
              <a:t>the following compounds into two lists – those which are soluble in water, and those which are insoluble</a:t>
            </a:r>
            <a:r>
              <a:rPr lang="en-TT" sz="2800" dirty="0" smtClean="0">
                <a:solidFill>
                  <a:schemeClr val="tx1"/>
                </a:solidFill>
                <a:latin typeface="Arial" pitchFamily="34" charset="0"/>
                <a:cs typeface="Arial" pitchFamily="34" charset="0"/>
              </a:rPr>
              <a:t>.</a:t>
            </a:r>
          </a:p>
          <a:p>
            <a:pPr algn="l"/>
            <a:endParaRPr lang="en-US"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sodium chloride, lead(II) sulphate, zinc nitrate, calcium carbonate, iron(III) sulphate, lead(II) chloride, potassium sulphate, copper(II) carbonate, silver chloride, aluminium nitrate, barium sulphate, ammonium chloride, magnesium nitrate, calcium sulphate, sodium phosphate, nickel(II) carbonate, chromium(III) hydroxide, potassium dichromate(VI).</a:t>
            </a:r>
            <a:endParaRPr lang="en-US" sz="2800" dirty="0" smtClean="0">
              <a:solidFill>
                <a:schemeClr val="tx1"/>
              </a:solidFill>
              <a:latin typeface="Arial" pitchFamily="34" charset="0"/>
              <a:cs typeface="Arial" pitchFamily="34" charset="0"/>
            </a:endParaRPr>
          </a:p>
          <a:p>
            <a:pPr algn="l"/>
            <a:endParaRPr lang="en-US" sz="2800" dirty="0" smtClean="0">
              <a:solidFill>
                <a:schemeClr val="tx1"/>
              </a:solidFill>
              <a:latin typeface="Arial" pitchFamily="34" charset="0"/>
              <a:cs typeface="Arial" pitchFamily="34" charset="0"/>
            </a:endParaRPr>
          </a:p>
          <a:p>
            <a:pPr algn="l"/>
            <a:endParaRPr lang="en-TT" sz="2400"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32693700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688975"/>
          </a:xfrm>
        </p:spPr>
        <p:txBody>
          <a:bodyPr>
            <a:noAutofit/>
          </a:bodyPr>
          <a:lstStyle/>
          <a:p>
            <a:r>
              <a:rPr lang="en-US" sz="6000" b="1" dirty="0" smtClean="0">
                <a:ln w="12700">
                  <a:solidFill>
                    <a:sysClr val="windowText" lastClr="000000"/>
                  </a:solidFill>
                  <a:prstDash val="solid"/>
                </a:ln>
                <a:solidFill>
                  <a:srgbClr val="2655DA"/>
                </a:solidFill>
                <a:effectLst>
                  <a:outerShdw blurRad="41275" dist="20320" dir="1800000" algn="tl" rotWithShape="0">
                    <a:srgbClr val="000000">
                      <a:alpha val="40000"/>
                    </a:srgbClr>
                  </a:outerShdw>
                </a:effectLst>
                <a:latin typeface="Arial" pitchFamily="34" charset="0"/>
                <a:cs typeface="Arial" pitchFamily="34" charset="0"/>
              </a:rPr>
              <a:t>Summary</a:t>
            </a:r>
            <a:endParaRPr lang="en-US" sz="6000" b="1" dirty="0">
              <a:ln w="12700">
                <a:solidFill>
                  <a:sysClr val="windowText" lastClr="000000"/>
                </a:solidFill>
                <a:prstDash val="solid"/>
              </a:ln>
              <a:solidFill>
                <a:srgbClr val="2655DA"/>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28600" y="990600"/>
            <a:ext cx="5943600" cy="5715000"/>
          </a:xfrm>
        </p:spPr>
        <p:txBody>
          <a:bodyPr>
            <a:normAutofit fontScale="92500" lnSpcReduction="10000"/>
          </a:bodyPr>
          <a:lstStyle/>
          <a:p>
            <a:pPr algn="l"/>
            <a:r>
              <a:rPr lang="en-US" sz="2800" dirty="0" smtClean="0">
                <a:solidFill>
                  <a:schemeClr val="tx1"/>
                </a:solidFill>
                <a:latin typeface="Arial" pitchFamily="34" charset="0"/>
                <a:cs typeface="Arial" pitchFamily="34" charset="0"/>
              </a:rPr>
              <a:t>In this lesson we learnt about:</a:t>
            </a:r>
          </a:p>
          <a:p>
            <a:pPr marL="457200" indent="-457200" algn="l">
              <a:buFont typeface="Arial" pitchFamily="34" charset="0"/>
              <a:buChar char="•"/>
            </a:pPr>
            <a:r>
              <a:rPr lang="en-US" sz="2800" dirty="0" smtClean="0">
                <a:solidFill>
                  <a:schemeClr val="tx1"/>
                </a:solidFill>
                <a:latin typeface="Arial" pitchFamily="34" charset="0"/>
                <a:cs typeface="Arial" pitchFamily="34" charset="0"/>
              </a:rPr>
              <a:t>Aqueous Solutions</a:t>
            </a:r>
          </a:p>
          <a:p>
            <a:pPr marL="457200" indent="-457200" algn="l">
              <a:buFont typeface="Arial" pitchFamily="34" charset="0"/>
              <a:buChar char="•"/>
            </a:pPr>
            <a:endParaRPr lang="en-US" sz="2800" dirty="0" smtClean="0">
              <a:solidFill>
                <a:schemeClr val="tx1"/>
              </a:solidFill>
              <a:latin typeface="Arial" pitchFamily="34" charset="0"/>
              <a:cs typeface="Arial" pitchFamily="34" charset="0"/>
            </a:endParaRPr>
          </a:p>
          <a:p>
            <a:pPr marL="457200" indent="-457200" algn="l">
              <a:buFont typeface="Arial" pitchFamily="34" charset="0"/>
              <a:buChar char="•"/>
            </a:pPr>
            <a:r>
              <a:rPr lang="en-US" sz="2800" dirty="0" smtClean="0">
                <a:solidFill>
                  <a:schemeClr val="tx1"/>
                </a:solidFill>
                <a:latin typeface="Arial" pitchFamily="34" charset="0"/>
                <a:cs typeface="Arial" pitchFamily="34" charset="0"/>
              </a:rPr>
              <a:t>pH</a:t>
            </a:r>
          </a:p>
          <a:p>
            <a:pPr marL="457200" indent="-457200" algn="l">
              <a:buFont typeface="Arial" pitchFamily="34" charset="0"/>
              <a:buChar char="•"/>
            </a:pPr>
            <a:endParaRPr lang="en-US" sz="2800" dirty="0" smtClean="0">
              <a:solidFill>
                <a:schemeClr val="tx1"/>
              </a:solidFill>
              <a:latin typeface="Arial" pitchFamily="34" charset="0"/>
              <a:cs typeface="Arial" pitchFamily="34" charset="0"/>
            </a:endParaRPr>
          </a:p>
          <a:p>
            <a:pPr marL="457200" indent="-457200" algn="l">
              <a:buFont typeface="Arial" pitchFamily="34" charset="0"/>
              <a:buChar char="•"/>
            </a:pPr>
            <a:r>
              <a:rPr lang="en-US" sz="2800" dirty="0" smtClean="0">
                <a:solidFill>
                  <a:schemeClr val="tx1"/>
                </a:solidFill>
                <a:latin typeface="Arial" pitchFamily="34" charset="0"/>
                <a:cs typeface="Arial" pitchFamily="34" charset="0"/>
              </a:rPr>
              <a:t>Reaction is Aqueous Solution</a:t>
            </a:r>
          </a:p>
          <a:p>
            <a:pPr marL="457200" indent="-457200" algn="l">
              <a:buFont typeface="Arial" pitchFamily="34" charset="0"/>
              <a:buChar char="•"/>
            </a:pPr>
            <a:endParaRPr lang="en-US" sz="2800" dirty="0" smtClean="0">
              <a:solidFill>
                <a:schemeClr val="tx1"/>
              </a:solidFill>
              <a:latin typeface="Arial" pitchFamily="34" charset="0"/>
              <a:cs typeface="Arial" pitchFamily="34" charset="0"/>
            </a:endParaRPr>
          </a:p>
          <a:p>
            <a:pPr marL="457200" indent="-457200" algn="l">
              <a:buFont typeface="Arial" pitchFamily="34" charset="0"/>
              <a:buChar char="•"/>
            </a:pPr>
            <a:r>
              <a:rPr lang="en-US" sz="2800" dirty="0" smtClean="0">
                <a:solidFill>
                  <a:schemeClr val="tx1"/>
                </a:solidFill>
                <a:latin typeface="Arial" pitchFamily="34" charset="0"/>
                <a:cs typeface="Arial" pitchFamily="34" charset="0"/>
              </a:rPr>
              <a:t>Strong and Weak Acids and Alkalis</a:t>
            </a:r>
          </a:p>
          <a:p>
            <a:pPr marL="457200" indent="-457200" algn="l">
              <a:buFont typeface="Arial" pitchFamily="34" charset="0"/>
              <a:buChar char="•"/>
            </a:pPr>
            <a:endParaRPr lang="en-US" sz="2800" dirty="0" smtClean="0">
              <a:solidFill>
                <a:schemeClr val="tx1"/>
              </a:solidFill>
              <a:latin typeface="Arial" pitchFamily="34" charset="0"/>
              <a:cs typeface="Arial" pitchFamily="34" charset="0"/>
            </a:endParaRPr>
          </a:p>
          <a:p>
            <a:pPr marL="457200" indent="-457200" algn="l">
              <a:buFont typeface="Arial" pitchFamily="34" charset="0"/>
              <a:buChar char="•"/>
            </a:pPr>
            <a:r>
              <a:rPr lang="en-US" sz="2800" dirty="0" smtClean="0">
                <a:solidFill>
                  <a:schemeClr val="tx1"/>
                </a:solidFill>
                <a:latin typeface="Arial" pitchFamily="34" charset="0"/>
                <a:cs typeface="Arial" pitchFamily="34" charset="0"/>
              </a:rPr>
              <a:t>Extent of Ionization</a:t>
            </a:r>
          </a:p>
          <a:p>
            <a:pPr marL="457200" indent="-457200" algn="l">
              <a:buFont typeface="Arial" pitchFamily="34" charset="0"/>
              <a:buChar char="•"/>
            </a:pPr>
            <a:endParaRPr lang="en-US" sz="2800" dirty="0" smtClean="0">
              <a:solidFill>
                <a:schemeClr val="tx1"/>
              </a:solidFill>
              <a:latin typeface="Arial" pitchFamily="34" charset="0"/>
              <a:cs typeface="Arial" pitchFamily="34" charset="0"/>
            </a:endParaRPr>
          </a:p>
          <a:p>
            <a:pPr marL="457200" indent="-457200" algn="l">
              <a:buFont typeface="Arial" pitchFamily="34" charset="0"/>
              <a:buChar char="•"/>
            </a:pPr>
            <a:r>
              <a:rPr lang="en-US" sz="2800" dirty="0" smtClean="0">
                <a:solidFill>
                  <a:schemeClr val="tx1"/>
                </a:solidFill>
                <a:latin typeface="Arial" pitchFamily="34" charset="0"/>
                <a:cs typeface="Arial" pitchFamily="34" charset="0"/>
              </a:rPr>
              <a:t>Solubility Guidelines for Compounds in Aqueous Solution</a:t>
            </a:r>
          </a:p>
        </p:txBody>
      </p:sp>
      <p:pic>
        <p:nvPicPr>
          <p:cNvPr id="5" name="Picture 4" descr="1.gif"/>
          <p:cNvPicPr>
            <a:picLocks noChangeAspect="1"/>
          </p:cNvPicPr>
          <p:nvPr/>
        </p:nvPicPr>
        <p:blipFill>
          <a:blip r:embed="rId2"/>
          <a:stretch>
            <a:fillRect/>
          </a:stretch>
        </p:blipFill>
        <p:spPr>
          <a:xfrm>
            <a:off x="5867400" y="1600200"/>
            <a:ext cx="3276600" cy="4572000"/>
          </a:xfrm>
          <a:prstGeom prst="rect">
            <a:avLst/>
          </a:prstGeom>
        </p:spPr>
      </p:pic>
    </p:spTree>
    <p:extLst>
      <p:ext uri="{BB962C8B-B14F-4D97-AF65-F5344CB8AC3E}">
        <p14:creationId xmlns:p14="http://schemas.microsoft.com/office/powerpoint/2010/main" xmlns="" val="3635588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0836" y="228600"/>
            <a:ext cx="7772400" cy="914400"/>
          </a:xfrm>
        </p:spPr>
        <p:txBody>
          <a:bodyPr/>
          <a:lstStyle/>
          <a:p>
            <a:r>
              <a:rPr lang="en-TT" b="1" dirty="0" smtClean="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Reactions with Acids</a:t>
            </a:r>
            <a:endParaRPr lang="en-TT" b="1" dirty="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362200" y="1143000"/>
            <a:ext cx="4248673" cy="5450441"/>
          </a:xfrm>
          <a:prstGeom prst="rect">
            <a:avLst/>
          </a:prstGeom>
        </p:spPr>
      </p:pic>
    </p:spTree>
    <p:extLst>
      <p:ext uri="{BB962C8B-B14F-4D97-AF65-F5344CB8AC3E}">
        <p14:creationId xmlns="" xmlns:p14="http://schemas.microsoft.com/office/powerpoint/2010/main" val="361405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1"/>
            <a:ext cx="7772400" cy="1066800"/>
          </a:xfrm>
        </p:spPr>
        <p:txBody>
          <a:bodyPr/>
          <a:lstStyle/>
          <a:p>
            <a:r>
              <a:rPr lang="en-TT" b="1" dirty="0" smtClean="0">
                <a:ln w="12700">
                  <a:solidFill>
                    <a:schemeClr val="tx1"/>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Reacting Metals with Acids</a:t>
            </a:r>
            <a:endParaRPr lang="en-TT" b="1" dirty="0">
              <a:ln w="12700">
                <a:solidFill>
                  <a:schemeClr val="tx1"/>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28600" y="1219200"/>
            <a:ext cx="8763000" cy="5334000"/>
          </a:xfrm>
        </p:spPr>
        <p:txBody>
          <a:bodyPr>
            <a:normAutofit/>
          </a:bodyPr>
          <a:lstStyle/>
          <a:p>
            <a:pPr algn="l"/>
            <a:r>
              <a:rPr lang="en-TT"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Simple </a:t>
            </a:r>
            <a:r>
              <a:rPr lang="en-TT"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dilute acids </a:t>
            </a:r>
            <a:r>
              <a:rPr lang="en-TT"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react with </a:t>
            </a:r>
            <a:r>
              <a:rPr lang="en-TT"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metals</a:t>
            </a:r>
            <a:r>
              <a:rPr lang="en-TT"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depending on their position in the </a:t>
            </a:r>
            <a:r>
              <a:rPr lang="en-TT"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reactivity series</a:t>
            </a:r>
            <a:r>
              <a:rPr lang="en-TT"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a:t>
            </a:r>
          </a:p>
          <a:p>
            <a:pPr algn="l"/>
            <a:endParaRPr lang="en-TT"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a:p>
            <a:pPr marL="457200" indent="-457200" algn="l">
              <a:buFont typeface="Arial" pitchFamily="34" charset="0"/>
              <a:buChar char="•"/>
            </a:pPr>
            <a:r>
              <a:rPr lang="en-TT"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Metals below hydrogen </a:t>
            </a:r>
            <a:r>
              <a:rPr lang="en-TT"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in the series don’t react with dilute acids.</a:t>
            </a:r>
          </a:p>
          <a:p>
            <a:pPr marL="457200" indent="-457200" algn="l">
              <a:buFont typeface="Arial" pitchFamily="34" charset="0"/>
              <a:buChar char="•"/>
            </a:pPr>
            <a:endParaRPr lang="en-TT"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a:p>
            <a:pPr marL="457200" indent="-457200" algn="l">
              <a:buFont typeface="Arial" pitchFamily="34" charset="0"/>
              <a:buChar char="•"/>
            </a:pPr>
            <a:r>
              <a:rPr lang="en-TT"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Metals above hydrogen</a:t>
            </a:r>
            <a:r>
              <a:rPr lang="en-TT"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in the series react to produce hydrogen gas.</a:t>
            </a:r>
          </a:p>
          <a:p>
            <a:pPr marL="457200" indent="-457200" algn="l">
              <a:buFont typeface="Arial" pitchFamily="34" charset="0"/>
              <a:buChar char="•"/>
            </a:pPr>
            <a:endParaRPr lang="en-TT"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a:p>
            <a:pPr marL="457200" indent="-457200" algn="l">
              <a:buFont typeface="Arial" pitchFamily="34" charset="0"/>
              <a:buChar char="•"/>
            </a:pPr>
            <a:r>
              <a:rPr lang="en-TT"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The </a:t>
            </a:r>
            <a:r>
              <a:rPr lang="en-TT"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higher</a:t>
            </a:r>
            <a:r>
              <a:rPr lang="en-TT"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the metal is in the </a:t>
            </a:r>
            <a:r>
              <a:rPr lang="en-TT"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reactivity series</a:t>
            </a:r>
            <a:r>
              <a:rPr lang="en-TT"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the more </a:t>
            </a:r>
            <a:r>
              <a:rPr lang="en-TT"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vigorous</a:t>
            </a:r>
            <a:r>
              <a:rPr lang="en-TT"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the reaction.</a:t>
            </a:r>
          </a:p>
          <a:p>
            <a:endParaRPr lang="en-TT" sz="2800" b="1"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81092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additive="base">
                                        <p:cTn id="2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05000" y="712305"/>
            <a:ext cx="5715000" cy="61456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0"/>
            <a:ext cx="8991600" cy="769441"/>
          </a:xfrm>
          <a:prstGeom prst="rect">
            <a:avLst/>
          </a:prstGeom>
          <a:noFill/>
        </p:spPr>
        <p:txBody>
          <a:bodyPr wrap="square" rtlCol="0">
            <a:spAutoFit/>
          </a:bodyPr>
          <a:lstStyle/>
          <a:p>
            <a:r>
              <a:rPr lang="en-TT" sz="4400" b="1" dirty="0" smtClean="0">
                <a:ln w="12700">
                  <a:solidFill>
                    <a:sysClr val="windowText" lastClr="000000"/>
                  </a:solidFill>
                  <a:prstDash val="solid"/>
                </a:ln>
                <a:solidFill>
                  <a:srgbClr val="C00000"/>
                </a:solidFill>
                <a:effectLst>
                  <a:outerShdw blurRad="41275" dist="20320" dir="1800000" algn="tl" rotWithShape="0">
                    <a:srgbClr val="000000">
                      <a:alpha val="40000"/>
                    </a:srgbClr>
                  </a:outerShdw>
                </a:effectLst>
                <a:latin typeface="Arial" pitchFamily="34" charset="0"/>
                <a:cs typeface="Arial" pitchFamily="34" charset="0"/>
              </a:rPr>
              <a:t>The Reactivity Series of Metals</a:t>
            </a:r>
            <a:endParaRPr lang="en-TT" sz="4400" b="1" dirty="0">
              <a:ln w="12700">
                <a:solidFill>
                  <a:sysClr val="windowText" lastClr="000000"/>
                </a:solidFill>
                <a:prstDash val="solid"/>
              </a:ln>
              <a:solidFill>
                <a:srgbClr val="C00000"/>
              </a:solidFill>
              <a:effectLst>
                <a:outerShdw blurRad="41275" dist="20320" dir="1800000" algn="tl" rotWithShape="0">
                  <a:srgbClr val="000000">
                    <a:alpha val="40000"/>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185243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out)">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Autofit/>
          </a:bodyPr>
          <a:lstStyle/>
          <a:p>
            <a:r>
              <a:rPr lang="en-TT" sz="3600" b="1" dirty="0" smtClean="0">
                <a:solidFill>
                  <a:schemeClr val="accent1">
                    <a:lumMod val="50000"/>
                  </a:schemeClr>
                </a:solidFill>
              </a:rPr>
              <a:t>Remembering the Reactivity Series of Metals</a:t>
            </a:r>
            <a:endParaRPr lang="en-TT" sz="3600" b="1" dirty="0">
              <a:solidFill>
                <a:schemeClr val="accent1">
                  <a:lumMod val="50000"/>
                </a:schemeClr>
              </a:solidFill>
            </a:endParaRPr>
          </a:p>
        </p:txBody>
      </p:sp>
      <p:sp>
        <p:nvSpPr>
          <p:cNvPr id="3" name="Content Placeholder 2"/>
          <p:cNvSpPr>
            <a:spLocks noGrp="1"/>
          </p:cNvSpPr>
          <p:nvPr>
            <p:ph idx="1"/>
          </p:nvPr>
        </p:nvSpPr>
        <p:spPr>
          <a:xfrm>
            <a:off x="5562600" y="1600200"/>
            <a:ext cx="2590800" cy="4525963"/>
          </a:xfrm>
        </p:spPr>
        <p:txBody>
          <a:bodyPr>
            <a:normAutofit fontScale="70000" lnSpcReduction="20000"/>
          </a:bodyPr>
          <a:lstStyle/>
          <a:p>
            <a:pPr marL="0" indent="0">
              <a:buNone/>
            </a:pPr>
            <a:r>
              <a:rPr lang="en-TT" dirty="0"/>
              <a:t>Peter - </a:t>
            </a:r>
            <a:r>
              <a:rPr lang="en-TT" dirty="0" smtClean="0"/>
              <a:t>Potassium</a:t>
            </a:r>
            <a:r>
              <a:rPr lang="en-TT" dirty="0"/>
              <a:t/>
            </a:r>
            <a:br>
              <a:rPr lang="en-TT" dirty="0"/>
            </a:br>
            <a:r>
              <a:rPr lang="en-TT" dirty="0"/>
              <a:t>Smith - Sodium</a:t>
            </a:r>
            <a:br>
              <a:rPr lang="en-TT" dirty="0"/>
            </a:br>
            <a:r>
              <a:rPr lang="en-TT" dirty="0"/>
              <a:t>Caught - Calcium</a:t>
            </a:r>
            <a:br>
              <a:rPr lang="en-TT" dirty="0"/>
            </a:br>
            <a:r>
              <a:rPr lang="en-TT" dirty="0"/>
              <a:t>My - Magnesium</a:t>
            </a:r>
            <a:br>
              <a:rPr lang="en-TT" dirty="0"/>
            </a:br>
            <a:r>
              <a:rPr lang="en-TT" dirty="0"/>
              <a:t>Aunt - Aluminium</a:t>
            </a:r>
            <a:br>
              <a:rPr lang="en-TT" dirty="0"/>
            </a:br>
            <a:r>
              <a:rPr lang="en-TT" dirty="0"/>
              <a:t>Zeena - Zinc</a:t>
            </a:r>
            <a:br>
              <a:rPr lang="en-TT" dirty="0"/>
            </a:br>
            <a:r>
              <a:rPr lang="en-TT" dirty="0" smtClean="0"/>
              <a:t>In </a:t>
            </a:r>
            <a:r>
              <a:rPr lang="en-TT" dirty="0"/>
              <a:t>- Iron</a:t>
            </a:r>
            <a:br>
              <a:rPr lang="en-TT" dirty="0"/>
            </a:br>
            <a:r>
              <a:rPr lang="en-TT" dirty="0"/>
              <a:t>The - Tin</a:t>
            </a:r>
            <a:br>
              <a:rPr lang="en-TT" dirty="0"/>
            </a:br>
            <a:r>
              <a:rPr lang="en-TT" dirty="0"/>
              <a:t>Larder - Lead</a:t>
            </a:r>
          </a:p>
          <a:p>
            <a:pPr marL="0" indent="0">
              <a:buNone/>
            </a:pPr>
            <a:r>
              <a:rPr lang="en-TT" dirty="0"/>
              <a:t>High-hydrogen</a:t>
            </a:r>
            <a:br>
              <a:rPr lang="en-TT" dirty="0"/>
            </a:br>
            <a:r>
              <a:rPr lang="en-TT" dirty="0"/>
              <a:t>Crunching - Copper</a:t>
            </a:r>
          </a:p>
          <a:p>
            <a:pPr marL="0" indent="0">
              <a:buNone/>
            </a:pPr>
            <a:r>
              <a:rPr lang="en-TT" dirty="0"/>
              <a:t>Munching -mercury</a:t>
            </a:r>
            <a:br>
              <a:rPr lang="en-TT" dirty="0"/>
            </a:br>
            <a:r>
              <a:rPr lang="en-TT" dirty="0"/>
              <a:t>Seven - Silver</a:t>
            </a:r>
            <a:br>
              <a:rPr lang="en-TT" dirty="0"/>
            </a:br>
            <a:r>
              <a:rPr lang="en-TT" dirty="0"/>
              <a:t>Green - Gold</a:t>
            </a:r>
            <a:br>
              <a:rPr lang="en-TT" dirty="0"/>
            </a:br>
            <a:r>
              <a:rPr lang="en-TT" dirty="0"/>
              <a:t>Peppers - Platinum</a:t>
            </a:r>
          </a:p>
          <a:p>
            <a:endParaRPr lang="en-TT" dirty="0"/>
          </a:p>
        </p:txBody>
      </p:sp>
      <p:pic>
        <p:nvPicPr>
          <p:cNvPr id="3077"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5800" y="1523999"/>
            <a:ext cx="4456113" cy="4456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5614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7772400" cy="1470025"/>
          </a:xfrm>
        </p:spPr>
        <p:txBody>
          <a:bodyPr>
            <a:normAutofit/>
          </a:bodyPr>
          <a:lstStyle/>
          <a:p>
            <a:r>
              <a:rPr lang="en-TT" sz="4000" b="1" dirty="0" smtClean="0">
                <a:ln w="12700">
                  <a:solidFill>
                    <a:schemeClr val="tx1"/>
                  </a:solidFill>
                  <a:prstDash val="solid"/>
                </a:ln>
                <a:solidFill>
                  <a:srgbClr val="00B0F0"/>
                </a:solidFill>
                <a:effectLst>
                  <a:outerShdw blurRad="41275" dist="20320" dir="1800000" algn="tl" rotWithShape="0">
                    <a:srgbClr val="000000">
                      <a:alpha val="40000"/>
                    </a:srgbClr>
                  </a:outerShdw>
                </a:effectLst>
                <a:latin typeface="Arial" pitchFamily="34" charset="0"/>
                <a:cs typeface="Arial" pitchFamily="34" charset="0"/>
              </a:rPr>
              <a:t>Reaction of metals with acids</a:t>
            </a:r>
            <a:endParaRPr lang="en-TT" sz="4000" b="1" dirty="0">
              <a:ln w="12700">
                <a:solidFill>
                  <a:schemeClr val="tx1"/>
                </a:solidFill>
                <a:prstDash val="solid"/>
              </a:ln>
              <a:solidFill>
                <a:srgbClr val="00B0F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04800" y="1600200"/>
            <a:ext cx="8686800" cy="685800"/>
          </a:xfrm>
        </p:spPr>
        <p:txBody>
          <a:bodyPr/>
          <a:lstStyle/>
          <a:p>
            <a:r>
              <a:rPr lang="en-TT" dirty="0" smtClean="0">
                <a:solidFill>
                  <a:schemeClr val="tx1"/>
                </a:solidFill>
                <a:latin typeface="Arial" pitchFamily="34" charset="0"/>
                <a:cs typeface="Arial" pitchFamily="34" charset="0"/>
              </a:rPr>
              <a:t>metal + </a:t>
            </a:r>
            <a:r>
              <a:rPr lang="en-TT" dirty="0">
                <a:solidFill>
                  <a:schemeClr val="tx1"/>
                </a:solidFill>
                <a:latin typeface="Arial" pitchFamily="34" charset="0"/>
                <a:cs typeface="Arial" pitchFamily="34" charset="0"/>
              </a:rPr>
              <a:t>acid </a:t>
            </a:r>
            <a:r>
              <a:rPr lang="en-TT" dirty="0" smtClean="0">
                <a:solidFill>
                  <a:schemeClr val="tx1"/>
                </a:solidFill>
                <a:latin typeface="Arial" pitchFamily="34" charset="0"/>
                <a:cs typeface="Arial" pitchFamily="34" charset="0"/>
              </a:rPr>
              <a:t>→ salt + hydrogen</a:t>
            </a:r>
            <a:endParaRPr lang="en-TT"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514600" y="2514600"/>
            <a:ext cx="4978400" cy="3733800"/>
          </a:xfrm>
          <a:prstGeom prst="rect">
            <a:avLst/>
          </a:prstGeom>
        </p:spPr>
      </p:pic>
    </p:spTree>
    <p:extLst>
      <p:ext uri="{BB962C8B-B14F-4D97-AF65-F5344CB8AC3E}">
        <p14:creationId xmlns="" xmlns:p14="http://schemas.microsoft.com/office/powerpoint/2010/main" val="422846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TotalTime>
  <Words>2324</Words>
  <Application>Microsoft Office PowerPoint</Application>
  <PresentationFormat>On-screen Show (4:3)</PresentationFormat>
  <Paragraphs>283</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pH</vt:lpstr>
      <vt:lpstr>The pH Scale</vt:lpstr>
      <vt:lpstr>Measuring pH</vt:lpstr>
      <vt:lpstr>Simple Indicators</vt:lpstr>
      <vt:lpstr>Reactions with Acids</vt:lpstr>
      <vt:lpstr>Reacting Metals with Acids</vt:lpstr>
      <vt:lpstr>Slide 7</vt:lpstr>
      <vt:lpstr>Remembering the Reactivity Series of Metals</vt:lpstr>
      <vt:lpstr>Reaction of metals with acids</vt:lpstr>
      <vt:lpstr>Salts</vt:lpstr>
      <vt:lpstr>Reaction of magnesium with acids</vt:lpstr>
      <vt:lpstr>Slide 12</vt:lpstr>
      <vt:lpstr>Reaction of zinc with acids</vt:lpstr>
      <vt:lpstr>Questions</vt:lpstr>
      <vt:lpstr>Reaction of metal oxides with acids </vt:lpstr>
      <vt:lpstr>Reaction of copper(II) oxide with dilute sulphuric acid</vt:lpstr>
      <vt:lpstr>Questions</vt:lpstr>
      <vt:lpstr>Reaction of metal hydroxides with acids </vt:lpstr>
      <vt:lpstr>Reaction of sodium hydroxide with dilute hydrochloric acid</vt:lpstr>
      <vt:lpstr>Questions</vt:lpstr>
      <vt:lpstr>Reaction of carbonates with acids </vt:lpstr>
      <vt:lpstr>Reaction of copper (II) carbonate with dilute sulphuric acid</vt:lpstr>
      <vt:lpstr>Questions</vt:lpstr>
      <vt:lpstr>Reaction of bases with ammonium salts</vt:lpstr>
      <vt:lpstr>The Bronsted –Lowry Theory</vt:lpstr>
      <vt:lpstr>Bronsted Lowry Theory – hydrogen chloride dissolving in water to give hydrochloric acid</vt:lpstr>
      <vt:lpstr>Bronsted Lowry Theory – hydrogen chloride gas reacting with ammonia gas to produce ammonium chloride.</vt:lpstr>
      <vt:lpstr>Strong and weak acids and alkalis</vt:lpstr>
      <vt:lpstr>Strong Acids</vt:lpstr>
      <vt:lpstr>Weak Acids</vt:lpstr>
      <vt:lpstr>Recognising strong and weak acids</vt:lpstr>
      <vt:lpstr>Strong Alkalis</vt:lpstr>
      <vt:lpstr>Weak Alkalis</vt:lpstr>
      <vt:lpstr>Salts</vt:lpstr>
      <vt:lpstr>Soluble &amp; Insoluble Salts</vt:lpstr>
      <vt:lpstr>Preparation of Insoluble Salts</vt:lpstr>
      <vt:lpstr>Example - Preparation of  an Insoluble Salt</vt:lpstr>
      <vt:lpstr>Preparation of Soluble Salts</vt:lpstr>
      <vt:lpstr>(a) Direct Combination</vt:lpstr>
      <vt:lpstr>(b) Reaction with an acid</vt:lpstr>
      <vt:lpstr>(c) Reaction between an acid and a soluble alkali</vt:lpstr>
      <vt:lpstr>Questions</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66</cp:revision>
  <dcterms:created xsi:type="dcterms:W3CDTF">2010-08-10T16:58:17Z</dcterms:created>
  <dcterms:modified xsi:type="dcterms:W3CDTF">2012-02-14T05:34:28Z</dcterms:modified>
</cp:coreProperties>
</file>