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94" r:id="rId4"/>
    <p:sldId id="288" r:id="rId5"/>
    <p:sldId id="289" r:id="rId6"/>
    <p:sldId id="290" r:id="rId7"/>
    <p:sldId id="291" r:id="rId8"/>
    <p:sldId id="292" r:id="rId9"/>
    <p:sldId id="285" r:id="rId10"/>
    <p:sldId id="296" r:id="rId11"/>
    <p:sldId id="297" r:id="rId12"/>
    <p:sldId id="276" r:id="rId13"/>
    <p:sldId id="298" r:id="rId14"/>
    <p:sldId id="277" r:id="rId15"/>
    <p:sldId id="278" r:id="rId16"/>
    <p:sldId id="293" r:id="rId17"/>
    <p:sldId id="299" r:id="rId18"/>
    <p:sldId id="261" r:id="rId19"/>
    <p:sldId id="268" r:id="rId20"/>
    <p:sldId id="304" r:id="rId21"/>
    <p:sldId id="269" r:id="rId22"/>
    <p:sldId id="273" r:id="rId23"/>
    <p:sldId id="262" r:id="rId24"/>
    <p:sldId id="300" r:id="rId25"/>
    <p:sldId id="263" r:id="rId26"/>
    <p:sldId id="274" r:id="rId27"/>
    <p:sldId id="275" r:id="rId28"/>
    <p:sldId id="270" r:id="rId29"/>
    <p:sldId id="301" r:id="rId30"/>
    <p:sldId id="271" r:id="rId31"/>
    <p:sldId id="272" r:id="rId32"/>
    <p:sldId id="259" r:id="rId33"/>
    <p:sldId id="302" r:id="rId34"/>
    <p:sldId id="264" r:id="rId35"/>
    <p:sldId id="279" r:id="rId36"/>
    <p:sldId id="303" r:id="rId37"/>
    <p:sldId id="280" r:id="rId38"/>
    <p:sldId id="281" r:id="rId39"/>
    <p:sldId id="282" r:id="rId40"/>
    <p:sldId id="295" r:id="rId41"/>
    <p:sldId id="2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3B7A"/>
    <a:srgbClr val="399C34"/>
    <a:srgbClr val="305C2A"/>
    <a:srgbClr val="CC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42347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151880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408014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331918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177181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373706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69000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264595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90272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376596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7B617-2CE5-4E2C-BB8B-476E118074C0}" type="datetimeFigureOut">
              <a:rPr lang="en-TT" smtClean="0"/>
              <a:pPr/>
              <a:t>18/01/2013</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260198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7B617-2CE5-4E2C-BB8B-476E118074C0}" type="datetimeFigureOut">
              <a:rPr lang="en-TT" smtClean="0"/>
              <a:pPr/>
              <a:t>18/01/2013</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3B6CF-5FDB-4409-8B66-CCBCDB34B50A}" type="slidenum">
              <a:rPr lang="en-TT" smtClean="0"/>
              <a:pPr/>
              <a:t>‹#›</a:t>
            </a:fld>
            <a:endParaRPr lang="en-TT"/>
          </a:p>
        </p:txBody>
      </p:sp>
    </p:spTree>
    <p:extLst>
      <p:ext uri="{BB962C8B-B14F-4D97-AF65-F5344CB8AC3E}">
        <p14:creationId xmlns="" xmlns:p14="http://schemas.microsoft.com/office/powerpoint/2010/main" val="427881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You%20Tube%20Science%20Videos/Chemical%20Reactions/The+Five+Major+Class+of+Chemical+Reactions_wmv2.avi"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080120"/>
          </a:xfrm>
        </p:spPr>
        <p:txBody>
          <a:bodyPr>
            <a:noAutofit/>
          </a:bodyPr>
          <a:lstStyle/>
          <a:p>
            <a:r>
              <a:rPr lang="en-TT" sz="6600" dirty="0" smtClean="0">
                <a:solidFill>
                  <a:schemeClr val="tx2">
                    <a:lumMod val="50000"/>
                  </a:schemeClr>
                </a:solidFill>
                <a:latin typeface="Arial" pitchFamily="34" charset="0"/>
                <a:cs typeface="Arial" pitchFamily="34" charset="0"/>
              </a:rPr>
              <a:t>Salts</a:t>
            </a:r>
            <a:endParaRPr lang="en-TT" sz="6600" dirty="0">
              <a:solidFill>
                <a:schemeClr val="tx2">
                  <a:lumMod val="50000"/>
                </a:schemeClr>
              </a:solidFill>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91680" y="1124744"/>
            <a:ext cx="6120680" cy="5544616"/>
          </a:xfrm>
          <a:prstGeom prst="rect">
            <a:avLst/>
          </a:prstGeom>
        </p:spPr>
      </p:pic>
    </p:spTree>
    <p:extLst>
      <p:ext uri="{BB962C8B-B14F-4D97-AF65-F5344CB8AC3E}">
        <p14:creationId xmlns="" xmlns:p14="http://schemas.microsoft.com/office/powerpoint/2010/main" val="20943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199728"/>
          </a:xfrm>
        </p:spPr>
        <p:txBody>
          <a:bodyPr>
            <a:noAutofit/>
          </a:bodyPr>
          <a:lstStyle/>
          <a:p>
            <a:r>
              <a:rPr lang="en-TT" sz="4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Can you spot three (3) differences?</a:t>
            </a:r>
            <a:endParaRPr lang="en-TT" sz="4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200" y="1676400"/>
            <a:ext cx="7848600" cy="4743450"/>
          </a:xfrm>
          <a:prstGeom prst="rect">
            <a:avLst/>
          </a:prstGeom>
        </p:spPr>
      </p:pic>
    </p:spTree>
    <p:extLst>
      <p:ext uri="{BB962C8B-B14F-4D97-AF65-F5344CB8AC3E}">
        <p14:creationId xmlns="" xmlns:p14="http://schemas.microsoft.com/office/powerpoint/2010/main" val="2266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09600"/>
          </a:xfrm>
        </p:spPr>
        <p:txBody>
          <a:bodyPr>
            <a:noAutofit/>
          </a:bodyPr>
          <a:lstStyle/>
          <a:p>
            <a:r>
              <a:rPr lang="en-TT" sz="28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Can you spot the differences in the reactions?</a:t>
            </a:r>
            <a:endParaRPr lang="en-TT" sz="28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Rectangle 3"/>
          <p:cNvSpPr/>
          <p:nvPr/>
        </p:nvSpPr>
        <p:spPr>
          <a:xfrm>
            <a:off x="381000" y="762000"/>
            <a:ext cx="8534400" cy="5706177"/>
          </a:xfrm>
          <a:prstGeom prst="rect">
            <a:avLst/>
          </a:prstGeom>
        </p:spPr>
        <p:txBody>
          <a:bodyPr wrap="square">
            <a:spAutoFit/>
          </a:bodyPr>
          <a:lstStyle/>
          <a:p>
            <a:pPr lvl="0">
              <a:spcBef>
                <a:spcPct val="20000"/>
              </a:spcBef>
            </a:pPr>
            <a:r>
              <a:rPr lang="en-TT" sz="2400" dirty="0" smtClean="0">
                <a:solidFill>
                  <a:prstClr val="black"/>
                </a:solidFill>
                <a:latin typeface="Arial" pitchFamily="34" charset="0"/>
                <a:cs typeface="Arial" pitchFamily="34" charset="0"/>
              </a:rPr>
              <a:t>(1)2Mg</a:t>
            </a:r>
            <a:r>
              <a:rPr lang="en-TT" sz="2400" baseline="-25000" dirty="0" smtClean="0">
                <a:solidFill>
                  <a:prstClr val="black"/>
                </a:solidFill>
                <a:latin typeface="Arial" pitchFamily="34" charset="0"/>
                <a:cs typeface="Arial" pitchFamily="34" charset="0"/>
              </a:rPr>
              <a:t>(s</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O</a:t>
            </a:r>
            <a:r>
              <a:rPr lang="en-TT" sz="2400" baseline="-25000" dirty="0">
                <a:solidFill>
                  <a:prstClr val="black"/>
                </a:solidFill>
                <a:latin typeface="Arial" pitchFamily="34" charset="0"/>
                <a:cs typeface="Arial" pitchFamily="34" charset="0"/>
              </a:rPr>
              <a:t>2(g) </a:t>
            </a:r>
            <a:r>
              <a:rPr lang="en-TT" sz="2400" dirty="0">
                <a:solidFill>
                  <a:prstClr val="black"/>
                </a:solidFill>
              </a:rPr>
              <a:t>→ </a:t>
            </a:r>
            <a:r>
              <a:rPr lang="en-TT" sz="2400" dirty="0">
                <a:solidFill>
                  <a:prstClr val="black"/>
                </a:solidFill>
                <a:latin typeface="Arial" pitchFamily="34" charset="0"/>
                <a:cs typeface="Arial" pitchFamily="34" charset="0"/>
              </a:rPr>
              <a:t>2MgO</a:t>
            </a:r>
            <a:r>
              <a:rPr lang="en-TT" sz="2400" baseline="-25000" dirty="0">
                <a:solidFill>
                  <a:prstClr val="black"/>
                </a:solidFill>
                <a:latin typeface="Arial" pitchFamily="34" charset="0"/>
                <a:cs typeface="Arial" pitchFamily="34" charset="0"/>
              </a:rPr>
              <a:t>(s</a:t>
            </a:r>
            <a:r>
              <a:rPr lang="en-TT" sz="2400" baseline="-25000" dirty="0" smtClean="0">
                <a:solidFill>
                  <a:prstClr val="black"/>
                </a:solidFill>
                <a:latin typeface="Arial" pitchFamily="34" charset="0"/>
                <a:cs typeface="Arial" pitchFamily="34" charset="0"/>
              </a:rPr>
              <a:t>)   </a:t>
            </a:r>
          </a:p>
          <a:p>
            <a:pPr lvl="0">
              <a:spcBef>
                <a:spcPct val="20000"/>
              </a:spcBef>
            </a:pPr>
            <a:endParaRPr lang="en-TT" sz="2400" baseline="-250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(2)</a:t>
            </a:r>
            <a:r>
              <a:rPr lang="en-TT" sz="2400" dirty="0">
                <a:solidFill>
                  <a:prstClr val="black"/>
                </a:solidFill>
                <a:latin typeface="Arial" pitchFamily="34" charset="0"/>
                <a:cs typeface="Arial" pitchFamily="34" charset="0"/>
              </a:rPr>
              <a:t> CaCO</a:t>
            </a:r>
            <a:r>
              <a:rPr lang="en-TT" sz="2400" baseline="-25000" dirty="0">
                <a:solidFill>
                  <a:prstClr val="black"/>
                </a:solidFill>
                <a:latin typeface="Arial" pitchFamily="34" charset="0"/>
                <a:cs typeface="Arial" pitchFamily="34" charset="0"/>
              </a:rPr>
              <a:t>3(s) </a:t>
            </a:r>
            <a:r>
              <a:rPr lang="en-TT" sz="2400" dirty="0" smtClean="0">
                <a:solidFill>
                  <a:prstClr val="black"/>
                </a:solidFill>
              </a:rPr>
              <a:t>→</a:t>
            </a:r>
            <a:r>
              <a:rPr lang="en-TT" sz="2400" dirty="0" smtClean="0">
                <a:solidFill>
                  <a:prstClr val="black"/>
                </a:solidFill>
                <a:latin typeface="Arial" pitchFamily="34" charset="0"/>
                <a:cs typeface="Arial" pitchFamily="34" charset="0"/>
              </a:rPr>
              <a:t>  </a:t>
            </a:r>
            <a:r>
              <a:rPr lang="en-TT" sz="2400" dirty="0" err="1">
                <a:solidFill>
                  <a:prstClr val="black"/>
                </a:solidFill>
                <a:latin typeface="Arial" pitchFamily="34" charset="0"/>
                <a:cs typeface="Arial" pitchFamily="34" charset="0"/>
              </a:rPr>
              <a:t>CaO</a:t>
            </a:r>
            <a:r>
              <a:rPr lang="en-TT" sz="2400" baseline="-25000" dirty="0">
                <a:solidFill>
                  <a:prstClr val="black"/>
                </a:solidFill>
                <a:latin typeface="Arial" pitchFamily="34" charset="0"/>
                <a:cs typeface="Arial" pitchFamily="34" charset="0"/>
              </a:rPr>
              <a:t>(s) </a:t>
            </a:r>
            <a:r>
              <a:rPr lang="en-TT" sz="2400" dirty="0">
                <a:solidFill>
                  <a:prstClr val="black"/>
                </a:solidFill>
                <a:latin typeface="Arial" pitchFamily="34" charset="0"/>
                <a:cs typeface="Arial" pitchFamily="34" charset="0"/>
              </a:rPr>
              <a:t>+ CO</a:t>
            </a:r>
            <a:r>
              <a:rPr lang="en-TT" sz="2400" baseline="-25000" dirty="0">
                <a:solidFill>
                  <a:prstClr val="black"/>
                </a:solidFill>
                <a:latin typeface="Arial" pitchFamily="34" charset="0"/>
                <a:cs typeface="Arial" pitchFamily="34" charset="0"/>
              </a:rPr>
              <a:t>2(g)</a:t>
            </a:r>
          </a:p>
          <a:p>
            <a:pPr lvl="0">
              <a:spcBef>
                <a:spcPct val="20000"/>
              </a:spcBef>
            </a:pPr>
            <a:endParaRPr lang="en-TT" sz="24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(3) </a:t>
            </a:r>
            <a:r>
              <a:rPr lang="en-TT" sz="2400" dirty="0" err="1">
                <a:solidFill>
                  <a:prstClr val="black"/>
                </a:solidFill>
                <a:latin typeface="Arial" pitchFamily="34" charset="0"/>
                <a:cs typeface="Arial" pitchFamily="34" charset="0"/>
              </a:rPr>
              <a:t>NaOH</a:t>
            </a:r>
            <a:r>
              <a:rPr lang="en-TT" sz="2400" baseline="-25000" dirty="0">
                <a:solidFill>
                  <a:prstClr val="black"/>
                </a:solidFill>
                <a:latin typeface="Arial" pitchFamily="34" charset="0"/>
                <a:cs typeface="Arial" pitchFamily="34" charset="0"/>
              </a:rPr>
              <a:t>(</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a:t>
            </a:r>
            <a:r>
              <a:rPr lang="en-TT" sz="2400" dirty="0" err="1">
                <a:solidFill>
                  <a:prstClr val="black"/>
                </a:solidFill>
                <a:latin typeface="Arial" pitchFamily="34" charset="0"/>
                <a:cs typeface="Arial" pitchFamily="34" charset="0"/>
              </a:rPr>
              <a:t>HCl</a:t>
            </a:r>
            <a:r>
              <a:rPr lang="en-TT" sz="2400" baseline="-25000" dirty="0">
                <a:solidFill>
                  <a:prstClr val="black"/>
                </a:solidFill>
                <a:latin typeface="Arial" pitchFamily="34" charset="0"/>
                <a:cs typeface="Arial" pitchFamily="34" charset="0"/>
              </a:rPr>
              <a:t>(</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a:t>
            </a:r>
            <a:r>
              <a:rPr lang="en-TT" sz="2400" dirty="0" err="1">
                <a:solidFill>
                  <a:prstClr val="black"/>
                </a:solidFill>
                <a:latin typeface="Arial" pitchFamily="34" charset="0"/>
                <a:cs typeface="Arial" pitchFamily="34" charset="0"/>
              </a:rPr>
              <a:t>NaCl</a:t>
            </a:r>
            <a:r>
              <a:rPr lang="en-TT" sz="2400" baseline="-25000" dirty="0">
                <a:solidFill>
                  <a:prstClr val="black"/>
                </a:solidFill>
                <a:latin typeface="Arial" pitchFamily="34" charset="0"/>
                <a:cs typeface="Arial" pitchFamily="34" charset="0"/>
              </a:rPr>
              <a:t>(</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H</a:t>
            </a:r>
            <a:r>
              <a:rPr lang="en-TT" sz="2400" baseline="-25000" dirty="0">
                <a:solidFill>
                  <a:prstClr val="black"/>
                </a:solidFill>
                <a:latin typeface="Arial" pitchFamily="34" charset="0"/>
                <a:cs typeface="Arial" pitchFamily="34" charset="0"/>
              </a:rPr>
              <a:t>2</a:t>
            </a:r>
            <a:r>
              <a:rPr lang="en-TT" sz="2400" dirty="0">
                <a:solidFill>
                  <a:prstClr val="black"/>
                </a:solidFill>
                <a:latin typeface="Arial" pitchFamily="34" charset="0"/>
                <a:cs typeface="Arial" pitchFamily="34" charset="0"/>
              </a:rPr>
              <a:t>O</a:t>
            </a:r>
            <a:r>
              <a:rPr lang="en-TT" sz="2400" baseline="-25000" dirty="0">
                <a:solidFill>
                  <a:prstClr val="black"/>
                </a:solidFill>
                <a:latin typeface="Arial" pitchFamily="34" charset="0"/>
                <a:cs typeface="Arial" pitchFamily="34" charset="0"/>
              </a:rPr>
              <a:t>(l)</a:t>
            </a:r>
            <a:endParaRPr lang="en-TT" sz="2400" dirty="0" smtClean="0">
              <a:solidFill>
                <a:prstClr val="black"/>
              </a:solidFill>
              <a:latin typeface="Arial" pitchFamily="34" charset="0"/>
              <a:cs typeface="Arial" pitchFamily="34" charset="0"/>
            </a:endParaRPr>
          </a:p>
          <a:p>
            <a:pPr lvl="0">
              <a:spcBef>
                <a:spcPct val="20000"/>
              </a:spcBef>
            </a:pPr>
            <a:endParaRPr lang="en-TT" sz="24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(4) </a:t>
            </a:r>
            <a:r>
              <a:rPr lang="en-TT" sz="2400" dirty="0">
                <a:solidFill>
                  <a:prstClr val="black"/>
                </a:solidFill>
                <a:latin typeface="Arial" pitchFamily="34" charset="0"/>
                <a:cs typeface="Arial" pitchFamily="34" charset="0"/>
              </a:rPr>
              <a:t>2Al</a:t>
            </a:r>
            <a:r>
              <a:rPr lang="en-TT" sz="2400" baseline="-25000" dirty="0">
                <a:solidFill>
                  <a:prstClr val="black"/>
                </a:solidFill>
                <a:latin typeface="Arial" pitchFamily="34" charset="0"/>
                <a:cs typeface="Arial" pitchFamily="34" charset="0"/>
              </a:rPr>
              <a:t>(s) </a:t>
            </a:r>
            <a:r>
              <a:rPr lang="en-TT" sz="2400" dirty="0">
                <a:solidFill>
                  <a:prstClr val="black"/>
                </a:solidFill>
                <a:latin typeface="Arial" pitchFamily="34" charset="0"/>
                <a:cs typeface="Arial" pitchFamily="34" charset="0"/>
              </a:rPr>
              <a:t>+ 3CuSO</a:t>
            </a:r>
            <a:r>
              <a:rPr lang="en-TT" sz="2400" baseline="-25000" dirty="0">
                <a:solidFill>
                  <a:prstClr val="black"/>
                </a:solidFill>
                <a:latin typeface="Arial" pitchFamily="34" charset="0"/>
                <a:cs typeface="Arial" pitchFamily="34" charset="0"/>
              </a:rPr>
              <a:t>4(</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rPr>
              <a:t>→</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Al</a:t>
            </a:r>
            <a:r>
              <a:rPr lang="en-TT" sz="2400" baseline="-25000" dirty="0">
                <a:solidFill>
                  <a:prstClr val="black"/>
                </a:solidFill>
                <a:latin typeface="Arial" pitchFamily="34" charset="0"/>
                <a:cs typeface="Arial" pitchFamily="34" charset="0"/>
              </a:rPr>
              <a:t>2</a:t>
            </a:r>
            <a:r>
              <a:rPr lang="en-TT" sz="2400" dirty="0">
                <a:solidFill>
                  <a:prstClr val="black"/>
                </a:solidFill>
                <a:latin typeface="Arial" pitchFamily="34" charset="0"/>
                <a:cs typeface="Arial" pitchFamily="34" charset="0"/>
              </a:rPr>
              <a:t>(SO</a:t>
            </a:r>
            <a:r>
              <a:rPr lang="en-TT" sz="2400" baseline="-25000" dirty="0">
                <a:solidFill>
                  <a:prstClr val="black"/>
                </a:solidFill>
                <a:latin typeface="Arial" pitchFamily="34" charset="0"/>
                <a:cs typeface="Arial" pitchFamily="34" charset="0"/>
              </a:rPr>
              <a:t>4</a:t>
            </a:r>
            <a:r>
              <a:rPr lang="en-TT" sz="2400" dirty="0">
                <a:solidFill>
                  <a:prstClr val="black"/>
                </a:solidFill>
                <a:latin typeface="Arial" pitchFamily="34" charset="0"/>
                <a:cs typeface="Arial" pitchFamily="34" charset="0"/>
              </a:rPr>
              <a:t>)</a:t>
            </a:r>
            <a:r>
              <a:rPr lang="en-TT" sz="2400" baseline="-25000" dirty="0">
                <a:solidFill>
                  <a:prstClr val="black"/>
                </a:solidFill>
                <a:latin typeface="Arial" pitchFamily="34" charset="0"/>
                <a:cs typeface="Arial" pitchFamily="34" charset="0"/>
              </a:rPr>
              <a:t>3(</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+ 3Cu</a:t>
            </a:r>
            <a:r>
              <a:rPr lang="en-TT" sz="2400" baseline="-25000" dirty="0">
                <a:solidFill>
                  <a:prstClr val="black"/>
                </a:solidFill>
                <a:latin typeface="Arial" pitchFamily="34" charset="0"/>
                <a:cs typeface="Arial" pitchFamily="34" charset="0"/>
              </a:rPr>
              <a:t>(s)</a:t>
            </a:r>
          </a:p>
          <a:p>
            <a:pPr lvl="0">
              <a:spcBef>
                <a:spcPct val="20000"/>
              </a:spcBef>
            </a:pPr>
            <a:endParaRPr lang="en-TT" sz="24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(5) </a:t>
            </a:r>
            <a:r>
              <a:rPr lang="en-TT" sz="2400" dirty="0">
                <a:solidFill>
                  <a:prstClr val="black"/>
                </a:solidFill>
                <a:latin typeface="Arial" pitchFamily="34" charset="0"/>
                <a:cs typeface="Arial" pitchFamily="34" charset="0"/>
              </a:rPr>
              <a:t>AgNO</a:t>
            </a:r>
            <a:r>
              <a:rPr lang="en-TT" sz="2400" baseline="-25000" dirty="0">
                <a:solidFill>
                  <a:prstClr val="black"/>
                </a:solidFill>
                <a:latin typeface="Arial" pitchFamily="34" charset="0"/>
                <a:cs typeface="Arial" pitchFamily="34" charset="0"/>
              </a:rPr>
              <a:t>3(</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a:t>
            </a:r>
            <a:r>
              <a:rPr lang="en-TT" sz="2400" dirty="0" err="1">
                <a:solidFill>
                  <a:prstClr val="black"/>
                </a:solidFill>
                <a:latin typeface="Arial" pitchFamily="34" charset="0"/>
                <a:cs typeface="Arial" pitchFamily="34" charset="0"/>
              </a:rPr>
              <a:t>KBr</a:t>
            </a:r>
            <a:r>
              <a:rPr lang="en-TT" sz="2400" baseline="-25000" dirty="0">
                <a:solidFill>
                  <a:prstClr val="black"/>
                </a:solidFill>
                <a:latin typeface="Arial" pitchFamily="34" charset="0"/>
                <a:cs typeface="Arial" pitchFamily="34" charset="0"/>
              </a:rPr>
              <a:t>(</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rPr>
              <a:t>→</a:t>
            </a:r>
            <a:r>
              <a:rPr lang="en-TT" sz="2400" dirty="0">
                <a:solidFill>
                  <a:prstClr val="black">
                    <a:tint val="75000"/>
                  </a:prstClr>
                </a:solidFill>
              </a:rPr>
              <a:t> </a:t>
            </a:r>
            <a:r>
              <a:rPr lang="en-TT" sz="2400" dirty="0" err="1">
                <a:solidFill>
                  <a:prstClr val="black"/>
                </a:solidFill>
                <a:latin typeface="Arial" pitchFamily="34" charset="0"/>
                <a:cs typeface="Arial" pitchFamily="34" charset="0"/>
              </a:rPr>
              <a:t>AgBr</a:t>
            </a:r>
            <a:r>
              <a:rPr lang="en-TT" sz="2400" baseline="-25000" dirty="0">
                <a:solidFill>
                  <a:prstClr val="black"/>
                </a:solidFill>
                <a:latin typeface="Arial" pitchFamily="34" charset="0"/>
                <a:cs typeface="Arial" pitchFamily="34" charset="0"/>
              </a:rPr>
              <a:t>(s) </a:t>
            </a:r>
            <a:r>
              <a:rPr lang="en-TT" sz="2400" dirty="0">
                <a:solidFill>
                  <a:prstClr val="black"/>
                </a:solidFill>
                <a:latin typeface="Arial" pitchFamily="34" charset="0"/>
                <a:cs typeface="Arial" pitchFamily="34" charset="0"/>
              </a:rPr>
              <a:t>+ KNO</a:t>
            </a:r>
            <a:r>
              <a:rPr lang="en-TT" sz="2400" baseline="-25000" dirty="0">
                <a:solidFill>
                  <a:prstClr val="black"/>
                </a:solidFill>
                <a:latin typeface="Arial" pitchFamily="34" charset="0"/>
                <a:cs typeface="Arial" pitchFamily="34" charset="0"/>
              </a:rPr>
              <a:t>3(</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a:t>
            </a:r>
          </a:p>
          <a:p>
            <a:pPr lvl="0">
              <a:spcBef>
                <a:spcPct val="20000"/>
              </a:spcBef>
            </a:pPr>
            <a:endParaRPr lang="en-TT" sz="24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(6)</a:t>
            </a:r>
            <a:r>
              <a:rPr lang="en-TT" sz="2400" dirty="0">
                <a:solidFill>
                  <a:prstClr val="black"/>
                </a:solidFill>
                <a:latin typeface="Arial" pitchFamily="34" charset="0"/>
                <a:cs typeface="Arial" pitchFamily="34" charset="0"/>
              </a:rPr>
              <a:t> Zn</a:t>
            </a:r>
            <a:r>
              <a:rPr lang="en-TT" sz="2400" baseline="-25000" dirty="0">
                <a:solidFill>
                  <a:prstClr val="black"/>
                </a:solidFill>
                <a:latin typeface="Arial" pitchFamily="34" charset="0"/>
                <a:cs typeface="Arial" pitchFamily="34" charset="0"/>
              </a:rPr>
              <a:t>(s)</a:t>
            </a:r>
            <a:r>
              <a:rPr lang="en-TT" sz="2400" dirty="0">
                <a:solidFill>
                  <a:prstClr val="black"/>
                </a:solidFill>
                <a:latin typeface="Arial" pitchFamily="34" charset="0"/>
                <a:cs typeface="Arial" pitchFamily="34" charset="0"/>
              </a:rPr>
              <a:t> + CuSO</a:t>
            </a:r>
            <a:r>
              <a:rPr lang="en-TT" sz="2400" baseline="-25000" dirty="0">
                <a:solidFill>
                  <a:prstClr val="black"/>
                </a:solidFill>
                <a:latin typeface="Arial" pitchFamily="34" charset="0"/>
                <a:cs typeface="Arial" pitchFamily="34" charset="0"/>
              </a:rPr>
              <a:t>4(</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rPr>
              <a:t>→ </a:t>
            </a:r>
            <a:r>
              <a:rPr lang="en-TT" sz="2400" dirty="0">
                <a:solidFill>
                  <a:prstClr val="black"/>
                </a:solidFill>
                <a:latin typeface="Arial" pitchFamily="34" charset="0"/>
                <a:cs typeface="Arial" pitchFamily="34" charset="0"/>
              </a:rPr>
              <a:t>ZnSO</a:t>
            </a:r>
            <a:r>
              <a:rPr lang="en-TT" sz="2400" baseline="-25000" dirty="0">
                <a:solidFill>
                  <a:prstClr val="black"/>
                </a:solidFill>
                <a:latin typeface="Arial" pitchFamily="34" charset="0"/>
                <a:cs typeface="Arial" pitchFamily="34" charset="0"/>
              </a:rPr>
              <a:t>4(</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Cu</a:t>
            </a:r>
            <a:r>
              <a:rPr lang="en-TT" sz="2400" baseline="-25000" dirty="0">
                <a:solidFill>
                  <a:prstClr val="black"/>
                </a:solidFill>
                <a:latin typeface="Arial" pitchFamily="34" charset="0"/>
                <a:cs typeface="Arial" pitchFamily="34" charset="0"/>
              </a:rPr>
              <a:t>(s)</a:t>
            </a:r>
          </a:p>
          <a:p>
            <a:pPr lvl="0">
              <a:spcBef>
                <a:spcPct val="20000"/>
              </a:spcBef>
            </a:pPr>
            <a:endParaRPr lang="en-TT" sz="24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(7) </a:t>
            </a:r>
            <a:r>
              <a:rPr lang="en-TT" sz="2400" dirty="0">
                <a:solidFill>
                  <a:prstClr val="black"/>
                </a:solidFill>
                <a:latin typeface="Arial" pitchFamily="34" charset="0"/>
                <a:cs typeface="Arial" pitchFamily="34" charset="0"/>
              </a:rPr>
              <a:t>NH</a:t>
            </a:r>
            <a:r>
              <a:rPr lang="en-TT" sz="2400" baseline="-25000" dirty="0">
                <a:solidFill>
                  <a:prstClr val="black"/>
                </a:solidFill>
                <a:latin typeface="Arial" pitchFamily="34" charset="0"/>
                <a:cs typeface="Arial" pitchFamily="34" charset="0"/>
              </a:rPr>
              <a:t>4</a:t>
            </a:r>
            <a:r>
              <a:rPr lang="en-TT" sz="2400" dirty="0">
                <a:solidFill>
                  <a:prstClr val="black"/>
                </a:solidFill>
                <a:latin typeface="Arial" pitchFamily="34" charset="0"/>
                <a:cs typeface="Arial" pitchFamily="34" charset="0"/>
              </a:rPr>
              <a:t>Cl</a:t>
            </a:r>
            <a:r>
              <a:rPr lang="en-TT" sz="2400" baseline="-25000" dirty="0">
                <a:solidFill>
                  <a:prstClr val="black"/>
                </a:solidFill>
                <a:latin typeface="Arial" pitchFamily="34" charset="0"/>
                <a:cs typeface="Arial" pitchFamily="34" charset="0"/>
              </a:rPr>
              <a:t>(s)</a:t>
            </a:r>
            <a:r>
              <a:rPr lang="en-TT" sz="2400" dirty="0">
                <a:solidFill>
                  <a:prstClr val="black"/>
                </a:solidFill>
                <a:latin typeface="Arial" pitchFamily="34" charset="0"/>
                <a:cs typeface="Arial" pitchFamily="34" charset="0"/>
              </a:rPr>
              <a:t>          NH</a:t>
            </a:r>
            <a:r>
              <a:rPr lang="en-TT" sz="2400" baseline="-25000" dirty="0">
                <a:solidFill>
                  <a:prstClr val="black"/>
                </a:solidFill>
                <a:latin typeface="Arial" pitchFamily="34" charset="0"/>
                <a:cs typeface="Arial" pitchFamily="34" charset="0"/>
              </a:rPr>
              <a:t>3(g) </a:t>
            </a:r>
            <a:r>
              <a:rPr lang="en-TT" sz="2400" dirty="0">
                <a:solidFill>
                  <a:prstClr val="black"/>
                </a:solidFill>
                <a:latin typeface="Arial" pitchFamily="34" charset="0"/>
                <a:cs typeface="Arial" pitchFamily="34" charset="0"/>
              </a:rPr>
              <a:t>+ </a:t>
            </a:r>
            <a:r>
              <a:rPr lang="en-TT" sz="2400" dirty="0" err="1">
                <a:solidFill>
                  <a:prstClr val="black"/>
                </a:solidFill>
                <a:latin typeface="Arial" pitchFamily="34" charset="0"/>
                <a:cs typeface="Arial" pitchFamily="34" charset="0"/>
              </a:rPr>
              <a:t>HCl</a:t>
            </a:r>
            <a:r>
              <a:rPr lang="en-TT" sz="2400" baseline="-25000" dirty="0">
                <a:solidFill>
                  <a:prstClr val="black"/>
                </a:solidFill>
                <a:latin typeface="Arial" pitchFamily="34" charset="0"/>
                <a:cs typeface="Arial" pitchFamily="34" charset="0"/>
              </a:rPr>
              <a:t>(g</a:t>
            </a:r>
            <a:r>
              <a:rPr lang="en-TT" sz="2400" baseline="-25000" dirty="0" smtClean="0">
                <a:solidFill>
                  <a:prstClr val="black"/>
                </a:solidFill>
                <a:latin typeface="Arial" pitchFamily="34" charset="0"/>
                <a:cs typeface="Arial" pitchFamily="34" charset="0"/>
              </a:rPr>
              <a:t>)</a:t>
            </a:r>
            <a:endParaRPr lang="en-TT" sz="2800" baseline="-25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6096742"/>
            <a:ext cx="744537" cy="188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18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08657"/>
            <a:ext cx="8915400" cy="1010543"/>
          </a:xfrm>
        </p:spPr>
        <p:txBody>
          <a:bodyPr>
            <a:noAutofit/>
          </a:bodyPr>
          <a:lstStyle/>
          <a:p>
            <a:r>
              <a:rPr lang="en-TT" sz="5500" b="1" dirty="0" smtClean="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1. Combination </a:t>
            </a:r>
            <a:r>
              <a:rPr lang="en-TT" sz="5500" b="1" dirty="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Reactions</a:t>
            </a:r>
            <a:endParaRPr lang="en-TT" sz="5500" dirty="0">
              <a:solidFill>
                <a:srgbClr val="CC0066"/>
              </a:solidFill>
            </a:endParaRPr>
          </a:p>
        </p:txBody>
      </p:sp>
      <p:pic>
        <p:nvPicPr>
          <p:cNvPr id="7" name="Picture 6" descr="combination reaction.png"/>
          <p:cNvPicPr>
            <a:picLocks noChangeAspect="1"/>
          </p:cNvPicPr>
          <p:nvPr/>
        </p:nvPicPr>
        <p:blipFill>
          <a:blip r:embed="rId2" cstate="print"/>
          <a:stretch>
            <a:fillRect/>
          </a:stretch>
        </p:blipFill>
        <p:spPr>
          <a:xfrm>
            <a:off x="457200" y="1219200"/>
            <a:ext cx="8358012" cy="5181599"/>
          </a:xfrm>
          <a:prstGeom prst="rect">
            <a:avLst/>
          </a:prstGeom>
        </p:spPr>
      </p:pic>
    </p:spTree>
    <p:extLst>
      <p:ext uri="{BB962C8B-B14F-4D97-AF65-F5344CB8AC3E}">
        <p14:creationId xmlns="" xmlns:p14="http://schemas.microsoft.com/office/powerpoint/2010/main" val="582568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16632"/>
            <a:ext cx="7772400" cy="1010543"/>
          </a:xfrm>
        </p:spPr>
        <p:txBody>
          <a:bodyPr/>
          <a:lstStyle/>
          <a:p>
            <a:r>
              <a:rPr lang="en-TT" b="1" dirty="0" smtClean="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Combination </a:t>
            </a:r>
            <a:r>
              <a:rPr lang="en-TT" b="1" dirty="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Reactions</a:t>
            </a:r>
            <a:endParaRPr lang="en-TT" dirty="0">
              <a:solidFill>
                <a:srgbClr val="CC0066"/>
              </a:solidFill>
            </a:endParaRPr>
          </a:p>
        </p:txBody>
      </p:sp>
      <p:sp>
        <p:nvSpPr>
          <p:cNvPr id="3" name="Subtitle 2"/>
          <p:cNvSpPr>
            <a:spLocks noGrp="1"/>
          </p:cNvSpPr>
          <p:nvPr>
            <p:ph type="subTitle" idx="1"/>
          </p:nvPr>
        </p:nvSpPr>
        <p:spPr>
          <a:xfrm>
            <a:off x="323528" y="1124744"/>
            <a:ext cx="8568952" cy="5544616"/>
          </a:xfrm>
        </p:spPr>
        <p:txBody>
          <a:bodyPr>
            <a:normAutofit/>
          </a:bodyPr>
          <a:lstStyle/>
          <a:p>
            <a:pPr algn="l"/>
            <a:r>
              <a:rPr lang="en-TT" sz="2800" dirty="0" smtClean="0">
                <a:solidFill>
                  <a:schemeClr val="tx1"/>
                </a:solidFill>
                <a:latin typeface="Arial" pitchFamily="34" charset="0"/>
                <a:cs typeface="Arial" pitchFamily="34" charset="0"/>
              </a:rPr>
              <a:t>A combination reaction is any reaction in which </a:t>
            </a:r>
            <a:r>
              <a:rPr lang="en-TT" sz="2800" dirty="0" smtClean="0">
                <a:solidFill>
                  <a:srgbClr val="FF0000"/>
                </a:solidFill>
                <a:latin typeface="Arial" pitchFamily="34" charset="0"/>
                <a:cs typeface="Arial" pitchFamily="34" charset="0"/>
              </a:rPr>
              <a:t>two or more substances combine</a:t>
            </a:r>
            <a:r>
              <a:rPr lang="en-TT" sz="2800" dirty="0" smtClean="0">
                <a:solidFill>
                  <a:schemeClr val="tx1"/>
                </a:solidFill>
                <a:latin typeface="Arial" pitchFamily="34" charset="0"/>
                <a:cs typeface="Arial" pitchFamily="34" charset="0"/>
              </a:rPr>
              <a:t> to form a </a:t>
            </a:r>
            <a:r>
              <a:rPr lang="en-TT" sz="2800" dirty="0" smtClean="0">
                <a:solidFill>
                  <a:srgbClr val="FF0000"/>
                </a:solidFill>
                <a:latin typeface="Arial" pitchFamily="34" charset="0"/>
                <a:cs typeface="Arial" pitchFamily="34" charset="0"/>
              </a:rPr>
              <a:t>single product</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60" y="2420888"/>
            <a:ext cx="8208912" cy="4176464"/>
          </a:xfrm>
          <a:prstGeom prst="rect">
            <a:avLst/>
          </a:prstGeom>
        </p:spPr>
      </p:pic>
    </p:spTree>
    <p:extLst>
      <p:ext uri="{BB962C8B-B14F-4D97-AF65-F5344CB8AC3E}">
        <p14:creationId xmlns="" xmlns:p14="http://schemas.microsoft.com/office/powerpoint/2010/main" val="58256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1"/>
            <a:ext cx="8784976" cy="1008112"/>
          </a:xfrm>
        </p:spPr>
        <p:txBody>
          <a:bodyPr>
            <a:normAutofit fontScale="90000"/>
          </a:bodyPr>
          <a:lstStyle/>
          <a:p>
            <a:r>
              <a:rPr lang="en-TT" b="1" dirty="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Examples of </a:t>
            </a:r>
            <a:r>
              <a:rPr lang="en-TT" b="1" dirty="0" smtClean="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Combination </a:t>
            </a:r>
            <a:r>
              <a:rPr lang="en-TT" b="1" dirty="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Reactions</a:t>
            </a:r>
            <a:endParaRPr lang="en-TT" dirty="0">
              <a:solidFill>
                <a:srgbClr val="CC0066"/>
              </a:solidFill>
            </a:endParaRPr>
          </a:p>
        </p:txBody>
      </p:sp>
      <p:sp>
        <p:nvSpPr>
          <p:cNvPr id="3" name="Subtitle 2"/>
          <p:cNvSpPr>
            <a:spLocks noGrp="1"/>
          </p:cNvSpPr>
          <p:nvPr>
            <p:ph type="subTitle" idx="1"/>
          </p:nvPr>
        </p:nvSpPr>
        <p:spPr>
          <a:xfrm>
            <a:off x="539552" y="1340768"/>
            <a:ext cx="8352928" cy="5328592"/>
          </a:xfrm>
        </p:spPr>
        <p:txBody>
          <a:bodyPr>
            <a:normAutofit/>
          </a:bodyPr>
          <a:lstStyle/>
          <a:p>
            <a:pPr algn="l"/>
            <a:r>
              <a:rPr lang="en-TT" sz="2800" u="sng" dirty="0" smtClean="0">
                <a:solidFill>
                  <a:srgbClr val="7030A0"/>
                </a:solidFill>
                <a:latin typeface="Arial" pitchFamily="34" charset="0"/>
                <a:cs typeface="Arial" pitchFamily="34" charset="0"/>
              </a:rPr>
              <a:t>Example 1:</a:t>
            </a:r>
          </a:p>
          <a:p>
            <a:pPr algn="l"/>
            <a:r>
              <a:rPr lang="en-TT" sz="2800" dirty="0" smtClean="0">
                <a:solidFill>
                  <a:schemeClr val="tx1"/>
                </a:solidFill>
                <a:latin typeface="Arial" pitchFamily="34" charset="0"/>
                <a:cs typeface="Arial" pitchFamily="34" charset="0"/>
              </a:rPr>
              <a:t>magnesium + oxygen </a:t>
            </a:r>
            <a:r>
              <a:rPr lang="en-TT" sz="2800" dirty="0">
                <a:solidFill>
                  <a:schemeClr val="tx1"/>
                </a:solidFill>
              </a:rPr>
              <a:t>→ </a:t>
            </a:r>
            <a:r>
              <a:rPr lang="en-TT" sz="2800" dirty="0" smtClean="0">
                <a:solidFill>
                  <a:schemeClr val="tx1"/>
                </a:solidFill>
                <a:latin typeface="Arial" pitchFamily="34" charset="0"/>
                <a:cs typeface="Arial" pitchFamily="34" charset="0"/>
              </a:rPr>
              <a:t>magnesium oxide</a:t>
            </a:r>
          </a:p>
          <a:p>
            <a:pPr algn="l"/>
            <a:r>
              <a:rPr lang="en-TT" sz="2800" dirty="0" smtClean="0">
                <a:solidFill>
                  <a:schemeClr val="tx1"/>
                </a:solidFill>
                <a:latin typeface="Arial" pitchFamily="34" charset="0"/>
                <a:cs typeface="Arial" pitchFamily="34" charset="0"/>
              </a:rPr>
              <a:t>2Mg</a:t>
            </a:r>
            <a:r>
              <a:rPr lang="en-TT" sz="2800" baseline="-25000" dirty="0" smtClean="0">
                <a:solidFill>
                  <a:schemeClr val="tx1"/>
                </a:solidFill>
                <a:latin typeface="Arial" pitchFamily="34" charset="0"/>
                <a:cs typeface="Arial" pitchFamily="34" charset="0"/>
              </a:rPr>
              <a:t>(s) </a:t>
            </a:r>
            <a:r>
              <a:rPr lang="en-TT" sz="2800" dirty="0" smtClean="0">
                <a:solidFill>
                  <a:schemeClr val="tx1"/>
                </a:solidFill>
                <a:latin typeface="Arial" pitchFamily="34" charset="0"/>
                <a:cs typeface="Arial" pitchFamily="34" charset="0"/>
              </a:rPr>
              <a:t>+ O</a:t>
            </a:r>
            <a:r>
              <a:rPr lang="en-TT" sz="2800" baseline="-25000" dirty="0" smtClean="0">
                <a:solidFill>
                  <a:schemeClr val="tx1"/>
                </a:solidFill>
                <a:latin typeface="Arial" pitchFamily="34" charset="0"/>
                <a:cs typeface="Arial" pitchFamily="34" charset="0"/>
              </a:rPr>
              <a:t>2(g) </a:t>
            </a:r>
            <a:r>
              <a:rPr lang="en-TT" sz="2800" dirty="0" smtClean="0">
                <a:solidFill>
                  <a:schemeClr val="tx1"/>
                </a:solidFill>
              </a:rPr>
              <a:t>→ </a:t>
            </a:r>
            <a:r>
              <a:rPr lang="en-TT" sz="2800" dirty="0" smtClean="0">
                <a:solidFill>
                  <a:schemeClr val="tx1"/>
                </a:solidFill>
                <a:latin typeface="Arial" pitchFamily="34" charset="0"/>
                <a:cs typeface="Arial" pitchFamily="34" charset="0"/>
              </a:rPr>
              <a:t>2MgO</a:t>
            </a:r>
            <a:r>
              <a:rPr lang="en-TT" sz="2800" baseline="-25000" dirty="0" smtClean="0">
                <a:solidFill>
                  <a:schemeClr val="tx1"/>
                </a:solidFill>
                <a:latin typeface="Arial" pitchFamily="34" charset="0"/>
                <a:cs typeface="Arial" pitchFamily="34" charset="0"/>
              </a:rPr>
              <a:t>(s)</a:t>
            </a:r>
          </a:p>
          <a:p>
            <a:pPr algn="l"/>
            <a:endParaRPr lang="en-TT" sz="2800" baseline="-25000" dirty="0">
              <a:solidFill>
                <a:schemeClr val="tx1"/>
              </a:solidFill>
              <a:latin typeface="Arial" pitchFamily="34" charset="0"/>
              <a:cs typeface="Arial" pitchFamily="34" charset="0"/>
            </a:endParaRPr>
          </a:p>
          <a:p>
            <a:pPr algn="l"/>
            <a:endParaRPr lang="en-TT" sz="2800" baseline="-25000" dirty="0" smtClean="0">
              <a:solidFill>
                <a:schemeClr val="tx1"/>
              </a:solidFill>
              <a:latin typeface="Arial" pitchFamily="34" charset="0"/>
              <a:cs typeface="Arial" pitchFamily="34" charset="0"/>
            </a:endParaRPr>
          </a:p>
          <a:p>
            <a:pPr algn="l"/>
            <a:endParaRPr lang="en-TT" sz="2800" baseline="-25000" dirty="0">
              <a:solidFill>
                <a:schemeClr val="tx1"/>
              </a:solidFill>
              <a:latin typeface="Arial" pitchFamily="34" charset="0"/>
              <a:cs typeface="Arial" pitchFamily="34" charset="0"/>
            </a:endParaRPr>
          </a:p>
          <a:p>
            <a:pPr algn="l"/>
            <a:endParaRPr lang="en-TT" sz="2800" baseline="-25000" dirty="0" smtClean="0">
              <a:solidFill>
                <a:schemeClr val="tx1"/>
              </a:solidFill>
              <a:latin typeface="Arial" pitchFamily="34" charset="0"/>
              <a:cs typeface="Arial" pitchFamily="34" charset="0"/>
            </a:endParaRPr>
          </a:p>
          <a:p>
            <a:pPr algn="l"/>
            <a:endParaRPr lang="en-TT" sz="2800" baseline="-25000" dirty="0">
              <a:solidFill>
                <a:schemeClr val="tx1"/>
              </a:solidFill>
              <a:latin typeface="Arial" pitchFamily="34" charset="0"/>
              <a:cs typeface="Arial" pitchFamily="34" charset="0"/>
            </a:endParaRPr>
          </a:p>
          <a:p>
            <a:pPr algn="l"/>
            <a:endParaRPr lang="en-TT" sz="2800" baseline="-25000" dirty="0" smtClean="0">
              <a:solidFill>
                <a:schemeClr val="tx1"/>
              </a:solidFill>
              <a:latin typeface="Arial" pitchFamily="34" charset="0"/>
              <a:cs typeface="Arial" pitchFamily="34" charset="0"/>
            </a:endParaRPr>
          </a:p>
          <a:p>
            <a:pPr algn="l"/>
            <a:endParaRPr lang="en-TT" sz="2800" baseline="-250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75656" y="2996952"/>
            <a:ext cx="5544616" cy="3600400"/>
          </a:xfrm>
          <a:prstGeom prst="rect">
            <a:avLst/>
          </a:prstGeom>
        </p:spPr>
      </p:pic>
    </p:spTree>
    <p:extLst>
      <p:ext uri="{BB962C8B-B14F-4D97-AF65-F5344CB8AC3E}">
        <p14:creationId xmlns="" xmlns:p14="http://schemas.microsoft.com/office/powerpoint/2010/main" val="372531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32656"/>
            <a:ext cx="8496944" cy="6192688"/>
          </a:xfrm>
        </p:spPr>
        <p:txBody>
          <a:bodyPr>
            <a:normAutofit/>
          </a:bodyPr>
          <a:lstStyle/>
          <a:p>
            <a:pPr algn="l"/>
            <a:r>
              <a:rPr lang="en-TT" sz="2800" u="sng" dirty="0">
                <a:solidFill>
                  <a:srgbClr val="7030A0"/>
                </a:solidFill>
                <a:latin typeface="Arial" pitchFamily="34" charset="0"/>
                <a:cs typeface="Arial" pitchFamily="34" charset="0"/>
              </a:rPr>
              <a:t>Example 2:</a:t>
            </a:r>
          </a:p>
          <a:p>
            <a:pPr algn="l"/>
            <a:r>
              <a:rPr lang="en-TT" sz="2800" dirty="0" smtClean="0">
                <a:solidFill>
                  <a:schemeClr val="tx1"/>
                </a:solidFill>
                <a:latin typeface="Arial" pitchFamily="34" charset="0"/>
                <a:cs typeface="Arial" pitchFamily="34" charset="0"/>
              </a:rPr>
              <a:t>hydrogen + oxygen</a:t>
            </a:r>
            <a:r>
              <a:rPr lang="en-TT" sz="2800" dirty="0">
                <a:solidFill>
                  <a:schemeClr val="tx1"/>
                </a:solidFill>
              </a:rPr>
              <a:t> →</a:t>
            </a:r>
            <a:r>
              <a:rPr lang="en-TT" sz="2800" dirty="0" smtClean="0">
                <a:solidFill>
                  <a:schemeClr val="tx1"/>
                </a:solidFill>
                <a:latin typeface="Arial" pitchFamily="34" charset="0"/>
                <a:cs typeface="Arial" pitchFamily="34" charset="0"/>
              </a:rPr>
              <a:t> water</a:t>
            </a:r>
          </a:p>
          <a:p>
            <a:pPr algn="l"/>
            <a:r>
              <a:rPr lang="en-TT" sz="2800" dirty="0" smtClean="0">
                <a:solidFill>
                  <a:schemeClr val="tx1"/>
                </a:solidFill>
                <a:latin typeface="Arial" pitchFamily="34" charset="0"/>
                <a:cs typeface="Arial" pitchFamily="34" charset="0"/>
              </a:rPr>
              <a:t>2H</a:t>
            </a:r>
            <a:r>
              <a:rPr lang="en-TT" sz="2800" baseline="-25000" dirty="0" smtClean="0">
                <a:solidFill>
                  <a:schemeClr val="tx1"/>
                </a:solidFill>
                <a:latin typeface="Arial" pitchFamily="34" charset="0"/>
                <a:cs typeface="Arial" pitchFamily="34" charset="0"/>
              </a:rPr>
              <a:t>2(g</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O</a:t>
            </a:r>
            <a:r>
              <a:rPr lang="en-TT" sz="2800" baseline="-25000" dirty="0">
                <a:solidFill>
                  <a:schemeClr val="tx1"/>
                </a:solidFill>
                <a:latin typeface="Arial" pitchFamily="34" charset="0"/>
                <a:cs typeface="Arial" pitchFamily="34" charset="0"/>
              </a:rPr>
              <a:t>2(g) </a:t>
            </a:r>
            <a:r>
              <a:rPr lang="en-TT" sz="2800" dirty="0">
                <a:solidFill>
                  <a:schemeClr val="tx1"/>
                </a:solidFill>
              </a:rPr>
              <a:t>→ </a:t>
            </a:r>
            <a:r>
              <a:rPr lang="en-TT" sz="2800" dirty="0">
                <a:solidFill>
                  <a:schemeClr val="tx1"/>
                </a:solidFill>
                <a:latin typeface="Arial" pitchFamily="34" charset="0"/>
                <a:cs typeface="Arial" pitchFamily="34" charset="0"/>
              </a:rPr>
              <a:t>2H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O</a:t>
            </a:r>
            <a:r>
              <a:rPr lang="en-TT" sz="2800" baseline="-25000" dirty="0">
                <a:solidFill>
                  <a:schemeClr val="tx1"/>
                </a:solidFill>
                <a:latin typeface="Arial" pitchFamily="34" charset="0"/>
                <a:cs typeface="Arial" pitchFamily="34" charset="0"/>
              </a:rPr>
              <a:t>(g)</a:t>
            </a:r>
          </a:p>
          <a:p>
            <a:endParaRPr lang="en-TT" sz="28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1916832"/>
            <a:ext cx="7776864" cy="4583832"/>
          </a:xfrm>
          <a:prstGeom prst="rect">
            <a:avLst/>
          </a:prstGeom>
        </p:spPr>
      </p:pic>
    </p:spTree>
    <p:extLst>
      <p:ext uri="{BB962C8B-B14F-4D97-AF65-F5344CB8AC3E}">
        <p14:creationId xmlns="" xmlns:p14="http://schemas.microsoft.com/office/powerpoint/2010/main" val="252013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9144000" cy="794519"/>
          </a:xfrm>
        </p:spPr>
        <p:txBody>
          <a:bodyPr>
            <a:noAutofit/>
          </a:bodyPr>
          <a:lstStyle/>
          <a:p>
            <a:r>
              <a:rPr lang="en-TT" sz="5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2. Decomposition Reactions</a:t>
            </a:r>
            <a:endParaRPr lang="en-TT" sz="50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7" name="Picture 6" descr="decomposition reaction.png"/>
          <p:cNvPicPr>
            <a:picLocks noChangeAspect="1"/>
          </p:cNvPicPr>
          <p:nvPr/>
        </p:nvPicPr>
        <p:blipFill>
          <a:blip r:embed="rId2" cstate="print"/>
          <a:stretch>
            <a:fillRect/>
          </a:stretch>
        </p:blipFill>
        <p:spPr>
          <a:xfrm>
            <a:off x="470875" y="1295400"/>
            <a:ext cx="8292125" cy="5181600"/>
          </a:xfrm>
          <a:prstGeom prst="rect">
            <a:avLst/>
          </a:prstGeom>
        </p:spPr>
      </p:pic>
    </p:spTree>
    <p:extLst>
      <p:ext uri="{BB962C8B-B14F-4D97-AF65-F5344CB8AC3E}">
        <p14:creationId xmlns="" xmlns:p14="http://schemas.microsoft.com/office/powerpoint/2010/main" val="3554918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794519"/>
          </a:xfrm>
        </p:spPr>
        <p:txBody>
          <a:bodyPr/>
          <a:lstStyle/>
          <a:p>
            <a:r>
              <a:rPr lang="en-TT"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Decomposition Reactions</a:t>
            </a:r>
            <a:endParaRPr lang="en-TT"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1052736"/>
            <a:ext cx="8784976" cy="5616624"/>
          </a:xfrm>
        </p:spPr>
        <p:txBody>
          <a:bodyPr>
            <a:normAutofit/>
          </a:bodyPr>
          <a:lstStyle/>
          <a:p>
            <a:pPr algn="l"/>
            <a:r>
              <a:rPr lang="en-TT" sz="2800" dirty="0" smtClean="0">
                <a:solidFill>
                  <a:schemeClr val="tx1"/>
                </a:solidFill>
                <a:latin typeface="Arial" pitchFamily="34" charset="0"/>
                <a:cs typeface="Arial" pitchFamily="34" charset="0"/>
              </a:rPr>
              <a:t>A decomposition reaction is any reaction where a </a:t>
            </a:r>
            <a:r>
              <a:rPr lang="en-TT" sz="2800" dirty="0" smtClean="0">
                <a:solidFill>
                  <a:srgbClr val="FF0000"/>
                </a:solidFill>
                <a:latin typeface="Arial" pitchFamily="34" charset="0"/>
                <a:cs typeface="Arial" pitchFamily="34" charset="0"/>
              </a:rPr>
              <a:t>single reactant</a:t>
            </a:r>
            <a:r>
              <a:rPr lang="en-TT" sz="2800" dirty="0" smtClean="0">
                <a:solidFill>
                  <a:schemeClr val="tx1"/>
                </a:solidFill>
                <a:latin typeface="Arial" pitchFamily="34" charset="0"/>
                <a:cs typeface="Arial" pitchFamily="34" charset="0"/>
              </a:rPr>
              <a:t> is </a:t>
            </a:r>
            <a:r>
              <a:rPr lang="en-TT" sz="2800" dirty="0" smtClean="0">
                <a:solidFill>
                  <a:srgbClr val="FF0000"/>
                </a:solidFill>
                <a:latin typeface="Arial" pitchFamily="34" charset="0"/>
                <a:cs typeface="Arial" pitchFamily="34" charset="0"/>
              </a:rPr>
              <a:t>broken down</a:t>
            </a:r>
            <a:r>
              <a:rPr lang="en-TT" sz="2800" dirty="0" smtClean="0">
                <a:solidFill>
                  <a:schemeClr val="tx1"/>
                </a:solidFill>
                <a:latin typeface="Arial" pitchFamily="34" charset="0"/>
                <a:cs typeface="Arial" pitchFamily="34" charset="0"/>
              </a:rPr>
              <a:t> into </a:t>
            </a:r>
            <a:r>
              <a:rPr lang="en-TT" sz="2800" dirty="0" smtClean="0">
                <a:solidFill>
                  <a:srgbClr val="FF0000"/>
                </a:solidFill>
                <a:latin typeface="Arial" pitchFamily="34" charset="0"/>
                <a:cs typeface="Arial" pitchFamily="34" charset="0"/>
              </a:rPr>
              <a:t>two or more products</a:t>
            </a:r>
            <a:r>
              <a:rPr lang="en-TT" sz="2800" dirty="0" smtClean="0">
                <a:solidFill>
                  <a:schemeClr val="tx1"/>
                </a:solidFill>
                <a:latin typeface="Arial" pitchFamily="34" charset="0"/>
                <a:cs typeface="Arial" pitchFamily="34" charset="0"/>
              </a:rPr>
              <a:t>. A decomposition reaction will take place if the compound is </a:t>
            </a:r>
            <a:r>
              <a:rPr lang="en-TT" sz="2800" dirty="0" smtClean="0">
                <a:solidFill>
                  <a:srgbClr val="FF0000"/>
                </a:solidFill>
                <a:latin typeface="Arial" pitchFamily="34" charset="0"/>
                <a:cs typeface="Arial" pitchFamily="34" charset="0"/>
              </a:rPr>
              <a:t>unstable</a:t>
            </a:r>
            <a:r>
              <a:rPr lang="en-TT" sz="2800" dirty="0" smtClean="0">
                <a:solidFill>
                  <a:schemeClr val="tx1"/>
                </a:solidFill>
                <a:latin typeface="Arial" pitchFamily="34" charset="0"/>
                <a:cs typeface="Arial" pitchFamily="34" charset="0"/>
              </a:rPr>
              <a:t>, if the compound is </a:t>
            </a:r>
            <a:r>
              <a:rPr lang="en-TT" sz="2800" dirty="0" smtClean="0">
                <a:solidFill>
                  <a:srgbClr val="FF0000"/>
                </a:solidFill>
                <a:latin typeface="Arial" pitchFamily="34" charset="0"/>
                <a:cs typeface="Arial" pitchFamily="34" charset="0"/>
              </a:rPr>
              <a:t>heated </a:t>
            </a:r>
            <a:r>
              <a:rPr lang="en-TT" sz="2800" dirty="0" smtClean="0">
                <a:solidFill>
                  <a:schemeClr val="tx1"/>
                </a:solidFill>
                <a:latin typeface="Arial" pitchFamily="34" charset="0"/>
                <a:cs typeface="Arial" pitchFamily="34" charset="0"/>
              </a:rPr>
              <a:t>or if an </a:t>
            </a:r>
            <a:r>
              <a:rPr lang="en-TT" sz="2800" dirty="0" smtClean="0">
                <a:solidFill>
                  <a:srgbClr val="FF0000"/>
                </a:solidFill>
                <a:latin typeface="Arial" pitchFamily="34" charset="0"/>
                <a:cs typeface="Arial" pitchFamily="34" charset="0"/>
              </a:rPr>
              <a:t>electrical current </a:t>
            </a:r>
            <a:r>
              <a:rPr lang="en-TT" sz="2800" dirty="0" smtClean="0">
                <a:solidFill>
                  <a:schemeClr val="tx1"/>
                </a:solidFill>
                <a:latin typeface="Arial" pitchFamily="34" charset="0"/>
                <a:cs typeface="Arial" pitchFamily="34" charset="0"/>
              </a:rPr>
              <a:t>is passed through it. </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18708" y="3356992"/>
            <a:ext cx="5544616" cy="3240360"/>
          </a:xfrm>
          <a:prstGeom prst="rect">
            <a:avLst/>
          </a:prstGeom>
        </p:spPr>
      </p:pic>
    </p:spTree>
    <p:extLst>
      <p:ext uri="{BB962C8B-B14F-4D97-AF65-F5344CB8AC3E}">
        <p14:creationId xmlns="" xmlns:p14="http://schemas.microsoft.com/office/powerpoint/2010/main" val="355491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9036496" cy="1010543"/>
          </a:xfrm>
        </p:spPr>
        <p:txBody>
          <a:bodyPr>
            <a:normAutofit fontScale="90000"/>
          </a:bodyPr>
          <a:lstStyle/>
          <a:p>
            <a:r>
              <a:rPr lang="en-TT" sz="3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Examples of Decomposition Reactions</a:t>
            </a:r>
            <a:endParaRPr lang="en-TT" sz="3800" b="1" dirty="0">
              <a:ln w="12700">
                <a:solidFill>
                  <a:schemeClr val="tx1"/>
                </a:solidFill>
                <a:prstDash val="solid"/>
              </a:ln>
              <a:solidFill>
                <a:srgbClr val="7030A0"/>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323528" y="1196752"/>
            <a:ext cx="8568952" cy="5544616"/>
          </a:xfrm>
        </p:spPr>
        <p:txBody>
          <a:bodyPr>
            <a:normAutofit/>
          </a:bodyPr>
          <a:lstStyle/>
          <a:p>
            <a:pPr algn="l"/>
            <a:r>
              <a:rPr lang="en-TT" sz="2800" dirty="0" smtClean="0">
                <a:solidFill>
                  <a:schemeClr val="tx1"/>
                </a:solidFill>
                <a:latin typeface="Arial" pitchFamily="34" charset="0"/>
                <a:cs typeface="Arial" pitchFamily="34" charset="0"/>
              </a:rPr>
              <a:t>A decomposition reaction is generally symbolised by:</a:t>
            </a:r>
          </a:p>
          <a:p>
            <a:pPr algn="l"/>
            <a:r>
              <a:rPr lang="en-TT" sz="2800" dirty="0" smtClean="0">
                <a:solidFill>
                  <a:srgbClr val="FF0000"/>
                </a:solidFill>
                <a:latin typeface="Arial" pitchFamily="34" charset="0"/>
                <a:cs typeface="Arial" pitchFamily="34" charset="0"/>
              </a:rPr>
              <a:t>AB  </a:t>
            </a:r>
            <a:r>
              <a:rPr lang="en-TT" sz="2800" dirty="0" smtClean="0">
                <a:solidFill>
                  <a:srgbClr val="FF0000"/>
                </a:solidFill>
              </a:rPr>
              <a:t>→ </a:t>
            </a:r>
            <a:r>
              <a:rPr lang="en-TT" sz="2800" dirty="0" smtClean="0">
                <a:solidFill>
                  <a:srgbClr val="FF0000"/>
                </a:solidFill>
                <a:latin typeface="Arial" pitchFamily="34" charset="0"/>
                <a:cs typeface="Arial" pitchFamily="34" charset="0"/>
              </a:rPr>
              <a:t>A + B</a:t>
            </a:r>
          </a:p>
          <a:p>
            <a:pPr algn="l"/>
            <a:endParaRPr lang="en-TT" sz="2800" dirty="0">
              <a:solidFill>
                <a:schemeClr val="tx1"/>
              </a:solidFill>
              <a:latin typeface="Arial" pitchFamily="34" charset="0"/>
              <a:cs typeface="Arial" pitchFamily="34" charset="0"/>
            </a:endParaRPr>
          </a:p>
          <a:p>
            <a:pPr algn="l"/>
            <a:r>
              <a:rPr lang="en-TT" sz="2800" u="sng" dirty="0" smtClean="0">
                <a:solidFill>
                  <a:srgbClr val="7030A0"/>
                </a:solidFill>
                <a:latin typeface="Arial" pitchFamily="34" charset="0"/>
                <a:cs typeface="Arial" pitchFamily="34" charset="0"/>
              </a:rPr>
              <a:t>Example 1:</a:t>
            </a:r>
          </a:p>
          <a:p>
            <a:pPr algn="l"/>
            <a:r>
              <a:rPr lang="en-TT" sz="2400" dirty="0" smtClean="0">
                <a:solidFill>
                  <a:schemeClr val="tx1"/>
                </a:solidFill>
                <a:latin typeface="Arial" pitchFamily="34" charset="0"/>
                <a:cs typeface="Arial" pitchFamily="34" charset="0"/>
              </a:rPr>
              <a:t>calcium carbonate           calcium oxide + carbon dioxide</a:t>
            </a:r>
          </a:p>
          <a:p>
            <a:pPr algn="l"/>
            <a:r>
              <a:rPr lang="en-TT" sz="2400" dirty="0" smtClean="0">
                <a:solidFill>
                  <a:schemeClr val="tx1"/>
                </a:solidFill>
                <a:latin typeface="Arial" pitchFamily="34" charset="0"/>
                <a:cs typeface="Arial" pitchFamily="34" charset="0"/>
              </a:rPr>
              <a:t>CaCO</a:t>
            </a:r>
            <a:r>
              <a:rPr lang="en-TT" sz="2400" baseline="-25000" dirty="0" smtClean="0">
                <a:solidFill>
                  <a:schemeClr val="tx1"/>
                </a:solidFill>
                <a:latin typeface="Arial" pitchFamily="34" charset="0"/>
                <a:cs typeface="Arial" pitchFamily="34" charset="0"/>
              </a:rPr>
              <a:t>3(s)     </a:t>
            </a:r>
            <a:r>
              <a:rPr lang="en-TT" sz="2400" baseline="-25000" dirty="0" smtClean="0">
                <a:solidFill>
                  <a:schemeClr val="tx1"/>
                </a:solidFill>
              </a:rPr>
              <a:t>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CaO</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CO</a:t>
            </a:r>
            <a:r>
              <a:rPr lang="en-TT" sz="2400" baseline="-25000" dirty="0" smtClean="0">
                <a:solidFill>
                  <a:schemeClr val="tx1"/>
                </a:solidFill>
                <a:latin typeface="Arial" pitchFamily="34" charset="0"/>
                <a:cs typeface="Arial" pitchFamily="34" charset="0"/>
              </a:rPr>
              <a:t>2(g)</a:t>
            </a:r>
          </a:p>
          <a:p>
            <a:pPr algn="l"/>
            <a:endParaRPr lang="en-TT" sz="2800" baseline="-25000" dirty="0">
              <a:solidFill>
                <a:schemeClr val="tx1"/>
              </a:solidFill>
              <a:latin typeface="Arial" pitchFamily="34" charset="0"/>
              <a:cs typeface="Arial" pitchFamily="34" charset="0"/>
            </a:endParaRPr>
          </a:p>
          <a:p>
            <a:pPr algn="l"/>
            <a:r>
              <a:rPr lang="en-TT" sz="2800" u="sng" dirty="0" smtClean="0">
                <a:solidFill>
                  <a:srgbClr val="7030A0"/>
                </a:solidFill>
                <a:latin typeface="Arial" pitchFamily="34" charset="0"/>
                <a:cs typeface="Arial" pitchFamily="34" charset="0"/>
              </a:rPr>
              <a:t>Example 2:</a:t>
            </a:r>
          </a:p>
          <a:p>
            <a:pPr algn="l"/>
            <a:r>
              <a:rPr lang="en-TT" sz="2400" dirty="0" smtClean="0">
                <a:solidFill>
                  <a:schemeClr val="tx1"/>
                </a:solidFill>
                <a:latin typeface="Arial" pitchFamily="34" charset="0"/>
                <a:cs typeface="Arial" pitchFamily="34" charset="0"/>
              </a:rPr>
              <a:t>potassium chlorate     e    potassium chloride + oxygen</a:t>
            </a:r>
          </a:p>
          <a:p>
            <a:pPr algn="l"/>
            <a:r>
              <a:rPr lang="en-TT" sz="2400" dirty="0" smtClean="0">
                <a:solidFill>
                  <a:schemeClr val="tx1"/>
                </a:solidFill>
                <a:latin typeface="Arial" pitchFamily="34" charset="0"/>
                <a:cs typeface="Arial" pitchFamily="34" charset="0"/>
              </a:rPr>
              <a:t>2KClO</a:t>
            </a:r>
            <a:r>
              <a:rPr lang="en-TT" sz="2400" baseline="-25000" dirty="0" smtClean="0">
                <a:solidFill>
                  <a:schemeClr val="tx1"/>
                </a:solidFill>
                <a:latin typeface="Arial" pitchFamily="34" charset="0"/>
                <a:cs typeface="Arial" pitchFamily="34" charset="0"/>
              </a:rPr>
              <a:t>3(s)     </a:t>
            </a:r>
            <a:r>
              <a:rPr lang="en-TT" sz="2400" baseline="-25000" dirty="0" smtClean="0">
                <a:solidFill>
                  <a:schemeClr val="tx1"/>
                </a:solidFill>
              </a:rPr>
              <a:t> </a:t>
            </a:r>
            <a:r>
              <a:rPr lang="en-TT" sz="2400" dirty="0" smtClean="0">
                <a:solidFill>
                  <a:schemeClr val="tx1"/>
                </a:solidFill>
                <a:latin typeface="Arial" pitchFamily="34" charset="0"/>
                <a:cs typeface="Arial" pitchFamily="34" charset="0"/>
              </a:rPr>
              <a:t>      2KCl</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+ 3O</a:t>
            </a:r>
            <a:r>
              <a:rPr lang="en-TT" sz="2400" baseline="-25000" dirty="0" smtClean="0">
                <a:solidFill>
                  <a:schemeClr val="tx1"/>
                </a:solidFill>
                <a:latin typeface="Arial" pitchFamily="34" charset="0"/>
                <a:cs typeface="Arial" pitchFamily="34" charset="0"/>
              </a:rPr>
              <a:t>2(g)</a:t>
            </a:r>
          </a:p>
          <a:p>
            <a:pPr algn="l"/>
            <a:endParaRPr lang="en-TT" sz="2400" baseline="-25000" dirty="0" smtClean="0">
              <a:solidFill>
                <a:schemeClr val="tx1"/>
              </a:solidFill>
              <a:latin typeface="Arial" pitchFamily="34" charset="0"/>
              <a:cs typeface="Arial" pitchFamily="34" charset="0"/>
            </a:endParaRPr>
          </a:p>
          <a:p>
            <a:pPr algn="l"/>
            <a:endParaRPr lang="en-TT" sz="2800" baseline="-25000" dirty="0" smtClean="0">
              <a:solidFill>
                <a:schemeClr val="tx1"/>
              </a:solidFill>
              <a:latin typeface="Arial" pitchFamily="34" charset="0"/>
              <a:cs typeface="Arial" pitchFamily="34" charset="0"/>
            </a:endParaRPr>
          </a:p>
          <a:p>
            <a:pPr algn="l"/>
            <a:endParaRPr lang="en-TT" sz="2800" baseline="-25000" dirty="0">
              <a:solidFill>
                <a:schemeClr val="tx1"/>
              </a:solidFill>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9672" y="3573016"/>
            <a:ext cx="792638" cy="462533"/>
          </a:xfrm>
          <a:prstGeom prst="rect">
            <a:avLst/>
          </a:prstGeom>
        </p:spPr>
      </p:pic>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59832" y="4838675"/>
            <a:ext cx="792638" cy="462533"/>
          </a:xfrm>
          <a:prstGeom prst="rect">
            <a:avLst/>
          </a:prstGeom>
        </p:spPr>
      </p:pic>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83423" y="3068960"/>
            <a:ext cx="792638" cy="462533"/>
          </a:xfrm>
          <a:prstGeom prst="rect">
            <a:avLst/>
          </a:prstGeom>
        </p:spPr>
      </p:pic>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91680" y="5301208"/>
            <a:ext cx="792638" cy="462533"/>
          </a:xfrm>
          <a:prstGeom prst="rect">
            <a:avLst/>
          </a:prstGeom>
        </p:spPr>
      </p:pic>
    </p:spTree>
    <p:extLst>
      <p:ext uri="{BB962C8B-B14F-4D97-AF65-F5344CB8AC3E}">
        <p14:creationId xmlns="" xmlns:p14="http://schemas.microsoft.com/office/powerpoint/2010/main" val="118891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744000" cy="1010543"/>
          </a:xfrm>
        </p:spPr>
        <p:txBody>
          <a:bodyPr>
            <a:noAutofit/>
          </a:bodyPr>
          <a:lstStyle/>
          <a:p>
            <a:r>
              <a:rPr lang="en-TT" sz="50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3. Neutralisation Reactions</a:t>
            </a:r>
            <a:endParaRPr lang="en-TT" sz="5000" b="1" dirty="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3554" name="Picture 2" descr="http://3.bp.blogspot.com/-fPM70ofPJFo/TWRkQalQQ3I/AAAAAAAAACU/Qg9yExnllK4/s1600/VLC083_Neutralization_reaction.jpg"/>
          <p:cNvPicPr>
            <a:picLocks noChangeAspect="1" noChangeArrowheads="1"/>
          </p:cNvPicPr>
          <p:nvPr/>
        </p:nvPicPr>
        <p:blipFill>
          <a:blip r:embed="rId2" cstate="print"/>
          <a:srcRect/>
          <a:stretch>
            <a:fillRect/>
          </a:stretch>
        </p:blipFill>
        <p:spPr bwMode="auto">
          <a:xfrm>
            <a:off x="685800" y="1143000"/>
            <a:ext cx="8001000" cy="5543550"/>
          </a:xfrm>
          <a:prstGeom prst="rect">
            <a:avLst/>
          </a:prstGeom>
          <a:noFill/>
        </p:spPr>
      </p:pic>
    </p:spTree>
    <p:extLst>
      <p:ext uri="{BB962C8B-B14F-4D97-AF65-F5344CB8AC3E}">
        <p14:creationId xmlns="" xmlns:p14="http://schemas.microsoft.com/office/powerpoint/2010/main" val="1494901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1"/>
            <a:ext cx="7772400" cy="576064"/>
          </a:xfrm>
        </p:spPr>
        <p:txBody>
          <a:bodyPr>
            <a:normAutofit fontScale="90000"/>
          </a:bodyPr>
          <a:lstStyle/>
          <a:p>
            <a:r>
              <a:rPr lang="en-TT" sz="40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Soluble &amp; Insoluble Salts</a:t>
            </a:r>
            <a:endParaRPr lang="en-TT" sz="40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764704"/>
            <a:ext cx="8712968" cy="5904656"/>
          </a:xfrm>
        </p:spPr>
        <p:txBody>
          <a:bodyPr>
            <a:normAutofit/>
          </a:bodyPr>
          <a:lstStyle/>
          <a:p>
            <a:pPr marL="457200" indent="-457200" algn="l">
              <a:buFont typeface="Arial" pitchFamily="34" charset="0"/>
              <a:buChar char="•"/>
            </a:pPr>
            <a:r>
              <a:rPr lang="en-TT" sz="2600" dirty="0" smtClean="0">
                <a:solidFill>
                  <a:schemeClr val="tx1"/>
                </a:solidFill>
                <a:latin typeface="Arial" pitchFamily="34" charset="0"/>
                <a:cs typeface="Arial" pitchFamily="34" charset="0"/>
              </a:rPr>
              <a:t>All </a:t>
            </a:r>
            <a:r>
              <a:rPr lang="en-TT" sz="2600" dirty="0" smtClean="0">
                <a:solidFill>
                  <a:srgbClr val="FF0000"/>
                </a:solidFill>
                <a:latin typeface="Arial" pitchFamily="34" charset="0"/>
                <a:cs typeface="Arial" pitchFamily="34" charset="0"/>
              </a:rPr>
              <a:t>sodium, potassium and ammonium </a:t>
            </a:r>
            <a:r>
              <a:rPr lang="en-TT" sz="2600" dirty="0" smtClean="0">
                <a:solidFill>
                  <a:schemeClr val="tx1"/>
                </a:solidFill>
                <a:latin typeface="Arial" pitchFamily="34" charset="0"/>
                <a:cs typeface="Arial" pitchFamily="34" charset="0"/>
              </a:rPr>
              <a:t>compounds are </a:t>
            </a:r>
            <a:r>
              <a:rPr lang="en-TT" sz="2600" dirty="0" smtClean="0">
                <a:solidFill>
                  <a:srgbClr val="FF0000"/>
                </a:solidFill>
                <a:latin typeface="Arial" pitchFamily="34" charset="0"/>
                <a:cs typeface="Arial" pitchFamily="34" charset="0"/>
              </a:rPr>
              <a:t>soluble.</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All </a:t>
            </a:r>
            <a:r>
              <a:rPr lang="en-TT" sz="2600" dirty="0" smtClean="0">
                <a:solidFill>
                  <a:srgbClr val="FF0000"/>
                </a:solidFill>
                <a:latin typeface="Arial" pitchFamily="34" charset="0"/>
                <a:cs typeface="Arial" pitchFamily="34" charset="0"/>
              </a:rPr>
              <a:t>nitrates</a:t>
            </a:r>
            <a:r>
              <a:rPr lang="en-TT" sz="2600" dirty="0" smtClean="0">
                <a:solidFill>
                  <a:schemeClr val="tx1"/>
                </a:solidFill>
                <a:latin typeface="Arial" pitchFamily="34" charset="0"/>
                <a:cs typeface="Arial" pitchFamily="34" charset="0"/>
              </a:rPr>
              <a:t> are </a:t>
            </a:r>
            <a:r>
              <a:rPr lang="en-TT" sz="2600" dirty="0" smtClean="0">
                <a:solidFill>
                  <a:srgbClr val="FF0000"/>
                </a:solidFill>
                <a:latin typeface="Arial" pitchFamily="34" charset="0"/>
                <a:cs typeface="Arial" pitchFamily="34" charset="0"/>
              </a:rPr>
              <a:t>soluble</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All common </a:t>
            </a:r>
            <a:r>
              <a:rPr lang="en-TT" sz="2600" dirty="0" err="1" smtClean="0">
                <a:solidFill>
                  <a:srgbClr val="FF0000"/>
                </a:solidFill>
                <a:latin typeface="Arial" pitchFamily="34" charset="0"/>
                <a:cs typeface="Arial" pitchFamily="34" charset="0"/>
              </a:rPr>
              <a:t>ethanoates</a:t>
            </a:r>
            <a:r>
              <a:rPr lang="en-TT" sz="2600" dirty="0" smtClean="0">
                <a:solidFill>
                  <a:schemeClr val="tx1"/>
                </a:solidFill>
                <a:latin typeface="Arial" pitchFamily="34" charset="0"/>
                <a:cs typeface="Arial" pitchFamily="34" charset="0"/>
              </a:rPr>
              <a:t> (also called acetates) are </a:t>
            </a:r>
            <a:r>
              <a:rPr lang="en-TT" sz="2600" dirty="0" smtClean="0">
                <a:solidFill>
                  <a:srgbClr val="FF0000"/>
                </a:solidFill>
                <a:latin typeface="Arial" pitchFamily="34" charset="0"/>
                <a:cs typeface="Arial" pitchFamily="34" charset="0"/>
              </a:rPr>
              <a:t>soluble</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Most common </a:t>
            </a:r>
            <a:r>
              <a:rPr lang="en-TT" sz="2600" dirty="0" smtClean="0">
                <a:solidFill>
                  <a:srgbClr val="FF0000"/>
                </a:solidFill>
                <a:latin typeface="Arial" pitchFamily="34" charset="0"/>
                <a:cs typeface="Arial" pitchFamily="34" charset="0"/>
              </a:rPr>
              <a:t>chlorides </a:t>
            </a:r>
            <a:r>
              <a:rPr lang="en-TT" sz="2600" dirty="0" smtClean="0">
                <a:solidFill>
                  <a:schemeClr val="tx1"/>
                </a:solidFill>
                <a:latin typeface="Arial" pitchFamily="34" charset="0"/>
                <a:cs typeface="Arial" pitchFamily="34" charset="0"/>
              </a:rPr>
              <a:t>are </a:t>
            </a:r>
            <a:r>
              <a:rPr lang="en-TT" sz="2600" dirty="0" smtClean="0">
                <a:solidFill>
                  <a:srgbClr val="FF0000"/>
                </a:solidFill>
                <a:latin typeface="Arial" pitchFamily="34" charset="0"/>
                <a:cs typeface="Arial" pitchFamily="34" charset="0"/>
              </a:rPr>
              <a:t>soluble</a:t>
            </a:r>
            <a:r>
              <a:rPr lang="en-TT" sz="2600" dirty="0" smtClean="0">
                <a:solidFill>
                  <a:schemeClr val="tx1"/>
                </a:solidFill>
                <a:latin typeface="Arial" pitchFamily="34" charset="0"/>
                <a:cs typeface="Arial" pitchFamily="34" charset="0"/>
              </a:rPr>
              <a:t>, </a:t>
            </a:r>
            <a:r>
              <a:rPr lang="en-TT" sz="2600" dirty="0" smtClean="0">
                <a:solidFill>
                  <a:srgbClr val="FF0000"/>
                </a:solidFill>
                <a:latin typeface="Arial" pitchFamily="34" charset="0"/>
                <a:cs typeface="Arial" pitchFamily="34" charset="0"/>
              </a:rPr>
              <a:t>except lead(II) chloride and silver chloride</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Most common </a:t>
            </a:r>
            <a:r>
              <a:rPr lang="en-TT" sz="2600" dirty="0" smtClean="0">
                <a:solidFill>
                  <a:srgbClr val="FF0000"/>
                </a:solidFill>
                <a:latin typeface="Arial" pitchFamily="34" charset="0"/>
                <a:cs typeface="Arial" pitchFamily="34" charset="0"/>
              </a:rPr>
              <a:t>sulphates</a:t>
            </a:r>
            <a:r>
              <a:rPr lang="en-TT" sz="2600" dirty="0" smtClean="0">
                <a:solidFill>
                  <a:schemeClr val="tx1"/>
                </a:solidFill>
                <a:latin typeface="Arial" pitchFamily="34" charset="0"/>
                <a:cs typeface="Arial" pitchFamily="34" charset="0"/>
              </a:rPr>
              <a:t> are </a:t>
            </a:r>
            <a:r>
              <a:rPr lang="en-TT" sz="2600" dirty="0" smtClean="0">
                <a:solidFill>
                  <a:srgbClr val="FF0000"/>
                </a:solidFill>
                <a:latin typeface="Arial" pitchFamily="34" charset="0"/>
                <a:cs typeface="Arial" pitchFamily="34" charset="0"/>
              </a:rPr>
              <a:t>soluble</a:t>
            </a:r>
            <a:r>
              <a:rPr lang="en-TT" sz="2600" dirty="0" smtClean="0">
                <a:solidFill>
                  <a:schemeClr val="tx1"/>
                </a:solidFill>
                <a:latin typeface="Arial" pitchFamily="34" charset="0"/>
                <a:cs typeface="Arial" pitchFamily="34" charset="0"/>
              </a:rPr>
              <a:t>, except </a:t>
            </a:r>
            <a:r>
              <a:rPr lang="en-TT" sz="2600" dirty="0" smtClean="0">
                <a:solidFill>
                  <a:srgbClr val="FF0000"/>
                </a:solidFill>
                <a:latin typeface="Arial" pitchFamily="34" charset="0"/>
                <a:cs typeface="Arial" pitchFamily="34" charset="0"/>
              </a:rPr>
              <a:t>lead(II) sulphate, barium sulphate and calcium sulphate</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Most common </a:t>
            </a:r>
            <a:r>
              <a:rPr lang="en-TT" sz="2600" dirty="0" smtClean="0">
                <a:solidFill>
                  <a:srgbClr val="FF0000"/>
                </a:solidFill>
                <a:latin typeface="Arial" pitchFamily="34" charset="0"/>
                <a:cs typeface="Arial" pitchFamily="34" charset="0"/>
              </a:rPr>
              <a:t>carbonates </a:t>
            </a:r>
            <a:r>
              <a:rPr lang="en-TT" sz="2600" dirty="0" smtClean="0">
                <a:solidFill>
                  <a:schemeClr val="tx1"/>
                </a:solidFill>
                <a:latin typeface="Arial" pitchFamily="34" charset="0"/>
                <a:cs typeface="Arial" pitchFamily="34" charset="0"/>
              </a:rPr>
              <a:t>are </a:t>
            </a:r>
            <a:r>
              <a:rPr lang="en-TT" sz="2600" dirty="0" smtClean="0">
                <a:solidFill>
                  <a:srgbClr val="FF0000"/>
                </a:solidFill>
                <a:latin typeface="Arial" pitchFamily="34" charset="0"/>
                <a:cs typeface="Arial" pitchFamily="34" charset="0"/>
              </a:rPr>
              <a:t>insoluble</a:t>
            </a:r>
            <a:r>
              <a:rPr lang="en-TT" sz="2600" dirty="0" smtClean="0">
                <a:solidFill>
                  <a:schemeClr val="tx1"/>
                </a:solidFill>
                <a:latin typeface="Arial" pitchFamily="34" charset="0"/>
                <a:cs typeface="Arial" pitchFamily="34" charset="0"/>
              </a:rPr>
              <a:t>, except </a:t>
            </a:r>
            <a:r>
              <a:rPr lang="en-TT" sz="2600" dirty="0" smtClean="0">
                <a:solidFill>
                  <a:srgbClr val="FF0000"/>
                </a:solidFill>
                <a:latin typeface="Arial" pitchFamily="34" charset="0"/>
                <a:cs typeface="Arial" pitchFamily="34" charset="0"/>
              </a:rPr>
              <a:t>sodium, potassium and ammonium carbonates</a:t>
            </a:r>
          </a:p>
          <a:p>
            <a:pPr marL="457200" indent="-457200" algn="l">
              <a:buFont typeface="Arial" pitchFamily="34" charset="0"/>
              <a:buChar char="•"/>
            </a:pPr>
            <a:r>
              <a:rPr lang="en-TT" sz="2600" dirty="0" smtClean="0">
                <a:solidFill>
                  <a:schemeClr val="tx1"/>
                </a:solidFill>
                <a:latin typeface="Arial" pitchFamily="34" charset="0"/>
                <a:cs typeface="Arial" pitchFamily="34" charset="0"/>
              </a:rPr>
              <a:t>Most </a:t>
            </a:r>
            <a:r>
              <a:rPr lang="en-TT" sz="2600" dirty="0" smtClean="0">
                <a:solidFill>
                  <a:srgbClr val="FF0000"/>
                </a:solidFill>
                <a:latin typeface="Arial" pitchFamily="34" charset="0"/>
                <a:cs typeface="Arial" pitchFamily="34" charset="0"/>
              </a:rPr>
              <a:t>metal hydroxides </a:t>
            </a:r>
            <a:r>
              <a:rPr lang="en-TT" sz="2600" dirty="0" smtClean="0">
                <a:solidFill>
                  <a:schemeClr val="tx1"/>
                </a:solidFill>
                <a:latin typeface="Arial" pitchFamily="34" charset="0"/>
                <a:cs typeface="Arial" pitchFamily="34" charset="0"/>
              </a:rPr>
              <a:t>are </a:t>
            </a:r>
            <a:r>
              <a:rPr lang="en-TT" sz="2600" dirty="0" smtClean="0">
                <a:solidFill>
                  <a:srgbClr val="FF0000"/>
                </a:solidFill>
                <a:latin typeface="Arial" pitchFamily="34" charset="0"/>
                <a:cs typeface="Arial" pitchFamily="34" charset="0"/>
              </a:rPr>
              <a:t>insoluble</a:t>
            </a:r>
            <a:r>
              <a:rPr lang="en-TT" sz="2600" dirty="0" smtClean="0">
                <a:solidFill>
                  <a:schemeClr val="tx1"/>
                </a:solidFill>
                <a:latin typeface="Arial" pitchFamily="34" charset="0"/>
                <a:cs typeface="Arial" pitchFamily="34" charset="0"/>
              </a:rPr>
              <a:t>, except </a:t>
            </a:r>
            <a:r>
              <a:rPr lang="en-TT" sz="2600" dirty="0" smtClean="0">
                <a:solidFill>
                  <a:srgbClr val="FF0000"/>
                </a:solidFill>
                <a:latin typeface="Arial" pitchFamily="34" charset="0"/>
                <a:cs typeface="Arial" pitchFamily="34" charset="0"/>
              </a:rPr>
              <a:t>sodium, potassium and ammonium hydroxides</a:t>
            </a:r>
          </a:p>
          <a:p>
            <a:pPr marL="457200" indent="-457200" algn="l">
              <a:buFont typeface="Arial" pitchFamily="34" charset="0"/>
              <a:buChar char="•"/>
            </a:pPr>
            <a:endParaRPr lang="en-TT" sz="2600" dirty="0" smtClean="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6875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60648"/>
            <a:ext cx="7772400" cy="1010543"/>
          </a:xfrm>
        </p:spPr>
        <p:txBody>
          <a:bodyPr/>
          <a:lstStyle/>
          <a:p>
            <a:r>
              <a:rPr lang="en-TT"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Neutralisation </a:t>
            </a:r>
            <a:r>
              <a:rPr lang="en-TT"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Reactions</a:t>
            </a:r>
            <a:endParaRPr lang="en-TT" b="1" dirty="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196752"/>
            <a:ext cx="8640960" cy="5400600"/>
          </a:xfrm>
        </p:spPr>
        <p:txBody>
          <a:bodyPr>
            <a:normAutofit/>
          </a:bodyPr>
          <a:lstStyle/>
          <a:p>
            <a:pPr algn="l"/>
            <a:r>
              <a:rPr lang="en-TT" sz="2800" dirty="0" smtClean="0">
                <a:solidFill>
                  <a:schemeClr val="tx1"/>
                </a:solidFill>
                <a:latin typeface="Arial" pitchFamily="34" charset="0"/>
                <a:cs typeface="Arial" pitchFamily="34" charset="0"/>
              </a:rPr>
              <a:t>Neutralization reactions are reactions between a </a:t>
            </a:r>
            <a:r>
              <a:rPr lang="en-TT" sz="2800" dirty="0" smtClean="0">
                <a:solidFill>
                  <a:srgbClr val="FF0000"/>
                </a:solidFill>
                <a:latin typeface="Arial" pitchFamily="34" charset="0"/>
                <a:cs typeface="Arial" pitchFamily="34" charset="0"/>
              </a:rPr>
              <a:t>base</a:t>
            </a:r>
            <a:r>
              <a:rPr lang="en-TT" sz="2800" dirty="0" smtClean="0">
                <a:solidFill>
                  <a:schemeClr val="tx1"/>
                </a:solidFill>
                <a:latin typeface="Arial" pitchFamily="34" charset="0"/>
                <a:cs typeface="Arial" pitchFamily="34" charset="0"/>
              </a:rPr>
              <a:t> (or an </a:t>
            </a:r>
            <a:r>
              <a:rPr lang="en-TT" sz="2800" dirty="0" smtClean="0">
                <a:solidFill>
                  <a:srgbClr val="FF0000"/>
                </a:solidFill>
                <a:latin typeface="Arial" pitchFamily="34" charset="0"/>
                <a:cs typeface="Arial" pitchFamily="34" charset="0"/>
              </a:rPr>
              <a:t>alkali</a:t>
            </a:r>
            <a:r>
              <a:rPr lang="en-TT" sz="2800" dirty="0" smtClean="0">
                <a:solidFill>
                  <a:schemeClr val="tx1"/>
                </a:solidFill>
                <a:latin typeface="Arial" pitchFamily="34" charset="0"/>
                <a:cs typeface="Arial" pitchFamily="34" charset="0"/>
              </a:rPr>
              <a:t>) and an </a:t>
            </a:r>
            <a:r>
              <a:rPr lang="en-TT" sz="2800" dirty="0" smtClean="0">
                <a:solidFill>
                  <a:srgbClr val="FF0000"/>
                </a:solidFill>
                <a:latin typeface="Arial" pitchFamily="34" charset="0"/>
                <a:cs typeface="Arial" pitchFamily="34" charset="0"/>
              </a:rPr>
              <a:t>acid</a:t>
            </a:r>
            <a:r>
              <a:rPr lang="en-TT" sz="2800" dirty="0" smtClean="0">
                <a:solidFill>
                  <a:schemeClr val="tx1"/>
                </a:solidFill>
                <a:latin typeface="Arial" pitchFamily="34" charset="0"/>
                <a:cs typeface="Arial" pitchFamily="34" charset="0"/>
              </a:rPr>
              <a:t>. The acid is </a:t>
            </a:r>
            <a:r>
              <a:rPr lang="en-TT" sz="2800" dirty="0" smtClean="0">
                <a:solidFill>
                  <a:srgbClr val="FF0000"/>
                </a:solidFill>
                <a:latin typeface="Arial" pitchFamily="34" charset="0"/>
                <a:cs typeface="Arial" pitchFamily="34" charset="0"/>
              </a:rPr>
              <a:t>neutralized</a:t>
            </a:r>
            <a:r>
              <a:rPr lang="en-TT" sz="2800" dirty="0" smtClean="0">
                <a:solidFill>
                  <a:schemeClr val="tx1"/>
                </a:solidFill>
                <a:latin typeface="Arial" pitchFamily="34" charset="0"/>
                <a:cs typeface="Arial" pitchFamily="34" charset="0"/>
              </a:rPr>
              <a:t> by the base (or alkali) and the products formed are a </a:t>
            </a:r>
            <a:r>
              <a:rPr lang="en-TT" sz="2800" dirty="0" smtClean="0">
                <a:solidFill>
                  <a:srgbClr val="FF0000"/>
                </a:solidFill>
                <a:latin typeface="Arial" pitchFamily="34" charset="0"/>
                <a:cs typeface="Arial" pitchFamily="34" charset="0"/>
              </a:rPr>
              <a:t>salt</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water</a:t>
            </a:r>
            <a:r>
              <a:rPr lang="en-TT" sz="2800" dirty="0" smtClean="0">
                <a:solidFill>
                  <a:schemeClr val="tx1"/>
                </a:solidFill>
                <a:latin typeface="Arial" pitchFamily="34" charset="0"/>
                <a:cs typeface="Arial" pitchFamily="34" charset="0"/>
              </a:rPr>
              <a:t>.</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77633" y="2996952"/>
            <a:ext cx="4800534" cy="3600400"/>
          </a:xfrm>
          <a:prstGeom prst="rect">
            <a:avLst/>
          </a:prstGeom>
        </p:spPr>
      </p:pic>
    </p:spTree>
    <p:extLst>
      <p:ext uri="{BB962C8B-B14F-4D97-AF65-F5344CB8AC3E}">
        <p14:creationId xmlns="" xmlns:p14="http://schemas.microsoft.com/office/powerpoint/2010/main" val="149490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9"/>
            <a:ext cx="8928992" cy="1080120"/>
          </a:xfrm>
        </p:spPr>
        <p:txBody>
          <a:bodyPr>
            <a:noAutofit/>
          </a:bodyPr>
          <a:lstStyle/>
          <a:p>
            <a:r>
              <a:rPr lang="en-TT" sz="38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Examples of Neutralization Reactions</a:t>
            </a:r>
            <a:endParaRPr lang="en-TT" sz="3800" b="1" dirty="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196752"/>
            <a:ext cx="8712968" cy="5472608"/>
          </a:xfrm>
        </p:spPr>
        <p:txBody>
          <a:bodyPr/>
          <a:lstStyle/>
          <a:p>
            <a:pPr algn="l"/>
            <a:r>
              <a:rPr lang="en-TT" sz="2800" u="sng" dirty="0" smtClean="0">
                <a:solidFill>
                  <a:srgbClr val="0070C0"/>
                </a:solidFill>
                <a:latin typeface="Arial" pitchFamily="34" charset="0"/>
                <a:cs typeface="Arial" pitchFamily="34" charset="0"/>
              </a:rPr>
              <a:t>Example 1:</a:t>
            </a:r>
            <a:r>
              <a:rPr lang="en-TT" sz="2800" dirty="0" smtClean="0">
                <a:solidFill>
                  <a:schemeClr val="tx1"/>
                </a:solidFill>
                <a:latin typeface="Arial" pitchFamily="34" charset="0"/>
                <a:cs typeface="Arial" pitchFamily="34" charset="0"/>
              </a:rPr>
              <a:t> Reaction between </a:t>
            </a:r>
            <a:r>
              <a:rPr lang="en-TT" sz="2800" dirty="0" smtClean="0">
                <a:solidFill>
                  <a:srgbClr val="FF0000"/>
                </a:solidFill>
                <a:latin typeface="Arial" pitchFamily="34" charset="0"/>
                <a:cs typeface="Arial" pitchFamily="34" charset="0"/>
              </a:rPr>
              <a:t>sodium hydroxide</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hydrochloric acid</a:t>
            </a:r>
          </a:p>
          <a:p>
            <a:pPr algn="l"/>
            <a:r>
              <a:rPr lang="en-TT" sz="2400" dirty="0" err="1" smtClean="0">
                <a:solidFill>
                  <a:schemeClr val="tx1"/>
                </a:solidFill>
                <a:latin typeface="Arial" pitchFamily="34" charset="0"/>
                <a:cs typeface="Arial" pitchFamily="34" charset="0"/>
              </a:rPr>
              <a:t>NaOH</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HCl</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NaCl</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a:t>
            </a:r>
          </a:p>
          <a:p>
            <a:pPr algn="l"/>
            <a:r>
              <a:rPr lang="en-TT" sz="2800" u="sng" dirty="0" smtClean="0">
                <a:solidFill>
                  <a:srgbClr val="0070C0"/>
                </a:solidFill>
                <a:latin typeface="Arial" pitchFamily="34" charset="0"/>
                <a:cs typeface="Arial" pitchFamily="34" charset="0"/>
              </a:rPr>
              <a:t>Ionic Equation:</a:t>
            </a:r>
          </a:p>
          <a:p>
            <a:pPr algn="l"/>
            <a:r>
              <a:rPr lang="en-TT" sz="2400" dirty="0" smtClean="0">
                <a:solidFill>
                  <a:schemeClr val="tx1"/>
                </a:solidFill>
                <a:latin typeface="Arial" pitchFamily="34" charset="0"/>
                <a:cs typeface="Arial" pitchFamily="34" charset="0"/>
              </a:rPr>
              <a:t>OH</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a:t>
            </a:r>
          </a:p>
          <a:p>
            <a:pPr algn="l"/>
            <a:endParaRPr lang="en-TT" sz="2400" baseline="-25000" dirty="0">
              <a:solidFill>
                <a:schemeClr val="tx1"/>
              </a:solidFill>
              <a:latin typeface="Arial" pitchFamily="34" charset="0"/>
              <a:cs typeface="Arial" pitchFamily="34" charset="0"/>
            </a:endParaRPr>
          </a:p>
          <a:p>
            <a:pPr algn="l"/>
            <a:r>
              <a:rPr lang="en-TT" sz="2800" dirty="0" smtClean="0">
                <a:solidFill>
                  <a:srgbClr val="0070C0"/>
                </a:solidFill>
                <a:latin typeface="Arial" pitchFamily="34" charset="0"/>
                <a:cs typeface="Arial" pitchFamily="34" charset="0"/>
              </a:rPr>
              <a:t>Example 2: </a:t>
            </a:r>
            <a:r>
              <a:rPr lang="en-TT" sz="2800" dirty="0" smtClean="0">
                <a:solidFill>
                  <a:schemeClr val="tx1"/>
                </a:solidFill>
                <a:latin typeface="Arial" pitchFamily="34" charset="0"/>
                <a:cs typeface="Arial" pitchFamily="34" charset="0"/>
              </a:rPr>
              <a:t>Reaction between </a:t>
            </a:r>
            <a:r>
              <a:rPr lang="en-TT" sz="2800" dirty="0" smtClean="0">
                <a:solidFill>
                  <a:srgbClr val="FF0000"/>
                </a:solidFill>
                <a:latin typeface="Arial" pitchFamily="34" charset="0"/>
                <a:cs typeface="Arial" pitchFamily="34" charset="0"/>
              </a:rPr>
              <a:t>copper(II) oxide </a:t>
            </a:r>
            <a:r>
              <a:rPr lang="en-TT" sz="2800" dirty="0" smtClean="0">
                <a:solidFill>
                  <a:schemeClr val="tx1"/>
                </a:solidFill>
                <a:latin typeface="Arial" pitchFamily="34" charset="0"/>
                <a:cs typeface="Arial" pitchFamily="34" charset="0"/>
              </a:rPr>
              <a:t>and dilute </a:t>
            </a:r>
            <a:r>
              <a:rPr lang="en-TT" sz="2800" dirty="0" smtClean="0">
                <a:solidFill>
                  <a:srgbClr val="FF0000"/>
                </a:solidFill>
                <a:latin typeface="Arial" pitchFamily="34" charset="0"/>
                <a:cs typeface="Arial" pitchFamily="34" charset="0"/>
              </a:rPr>
              <a:t>sulphuric acid</a:t>
            </a:r>
          </a:p>
          <a:p>
            <a:pPr algn="l"/>
            <a:r>
              <a:rPr lang="en-TT" sz="2400" dirty="0" err="1" smtClean="0">
                <a:solidFill>
                  <a:schemeClr val="tx1"/>
                </a:solidFill>
                <a:latin typeface="Arial" pitchFamily="34" charset="0"/>
                <a:cs typeface="Arial" pitchFamily="34" charset="0"/>
              </a:rPr>
              <a:t>CuO</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CuSO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 </a:t>
            </a:r>
          </a:p>
          <a:p>
            <a:pPr algn="l"/>
            <a:r>
              <a:rPr lang="en-TT" sz="2800" u="sng" dirty="0" smtClean="0">
                <a:solidFill>
                  <a:srgbClr val="0070C0"/>
                </a:solidFill>
                <a:latin typeface="Arial" pitchFamily="34" charset="0"/>
                <a:cs typeface="Arial" pitchFamily="34" charset="0"/>
              </a:rPr>
              <a:t>Ionic Equation:</a:t>
            </a:r>
          </a:p>
          <a:p>
            <a:pPr algn="l"/>
            <a:r>
              <a:rPr lang="en-TT" sz="2400" dirty="0" smtClean="0">
                <a:solidFill>
                  <a:schemeClr val="tx1"/>
                </a:solidFill>
                <a:latin typeface="Arial" pitchFamily="34" charset="0"/>
                <a:cs typeface="Arial" pitchFamily="34" charset="0"/>
              </a:rPr>
              <a:t>O</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+ 2H</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a:t>
            </a:r>
          </a:p>
          <a:p>
            <a:pPr algn="l"/>
            <a:endParaRPr lang="en-TT" sz="2800" u="sng" dirty="0" smtClean="0">
              <a:solidFill>
                <a:srgbClr val="0070C0"/>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endParaRPr lang="en-TT" dirty="0"/>
          </a:p>
        </p:txBody>
      </p:sp>
    </p:spTree>
    <p:extLst>
      <p:ext uri="{BB962C8B-B14F-4D97-AF65-F5344CB8AC3E}">
        <p14:creationId xmlns="" xmlns:p14="http://schemas.microsoft.com/office/powerpoint/2010/main" val="3853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3"/>
            <a:ext cx="7772400" cy="720080"/>
          </a:xfrm>
        </p:spPr>
        <p:txBody>
          <a:bodyPr>
            <a:normAutofit fontScale="90000"/>
          </a:bodyPr>
          <a:lstStyle/>
          <a:p>
            <a:r>
              <a:rPr lang="en-TT"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The Reactivity Series</a:t>
            </a:r>
            <a:endParaRPr lang="en-TT"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692696"/>
            <a:ext cx="8856984" cy="5976664"/>
          </a:xfrm>
        </p:spPr>
        <p:txBody>
          <a:bodyPr>
            <a:normAutofit/>
          </a:bodyPr>
          <a:lstStyle/>
          <a:p>
            <a:pPr algn="l"/>
            <a:r>
              <a:rPr lang="en-TT" sz="2800" dirty="0" smtClean="0">
                <a:solidFill>
                  <a:schemeClr val="tx1"/>
                </a:solidFill>
                <a:latin typeface="Arial" pitchFamily="34" charset="0"/>
                <a:cs typeface="Arial" pitchFamily="34" charset="0"/>
              </a:rPr>
              <a:t>The Reactivity Series lists elements (mainly metals) in order of decreasing reactivity.</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91680" y="1700808"/>
            <a:ext cx="5688632" cy="5157192"/>
          </a:xfrm>
          <a:prstGeom prst="rect">
            <a:avLst/>
          </a:prstGeom>
        </p:spPr>
      </p:pic>
    </p:spTree>
    <p:extLst>
      <p:ext uri="{BB962C8B-B14F-4D97-AF65-F5344CB8AC3E}">
        <p14:creationId xmlns="" xmlns:p14="http://schemas.microsoft.com/office/powerpoint/2010/main" val="3393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528"/>
            <a:ext cx="9144000" cy="648072"/>
          </a:xfrm>
        </p:spPr>
        <p:txBody>
          <a:bodyPr>
            <a:noAutofit/>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4. Single Displacement Reactions</a:t>
            </a:r>
            <a:endParaRPr lang="en-TT"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7" name="Picture 6" descr="single displacement.png"/>
          <p:cNvPicPr>
            <a:picLocks noChangeAspect="1"/>
          </p:cNvPicPr>
          <p:nvPr/>
        </p:nvPicPr>
        <p:blipFill>
          <a:blip r:embed="rId2" cstate="print"/>
          <a:stretch>
            <a:fillRect/>
          </a:stretch>
        </p:blipFill>
        <p:spPr>
          <a:xfrm>
            <a:off x="344588" y="1142149"/>
            <a:ext cx="8418412" cy="5411051"/>
          </a:xfrm>
          <a:prstGeom prst="rect">
            <a:avLst/>
          </a:prstGeom>
        </p:spPr>
      </p:pic>
    </p:spTree>
    <p:extLst>
      <p:ext uri="{BB962C8B-B14F-4D97-AF65-F5344CB8AC3E}">
        <p14:creationId xmlns="" xmlns:p14="http://schemas.microsoft.com/office/powerpoint/2010/main" val="1797768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8856984" cy="648072"/>
          </a:xfrm>
        </p:spPr>
        <p:txBody>
          <a:bodyPr>
            <a:noAutofit/>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Single Displacement Reactions</a:t>
            </a:r>
            <a:endParaRPr lang="en-TT"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692696"/>
            <a:ext cx="8640960" cy="5904656"/>
          </a:xfrm>
        </p:spPr>
        <p:txBody>
          <a:bodyPr>
            <a:normAutofit/>
          </a:bodyPr>
          <a:lstStyle/>
          <a:p>
            <a:pPr algn="l"/>
            <a:r>
              <a:rPr lang="en-TT" sz="2800" dirty="0" smtClean="0">
                <a:solidFill>
                  <a:schemeClr val="tx1"/>
                </a:solidFill>
                <a:latin typeface="Arial" pitchFamily="34" charset="0"/>
                <a:cs typeface="Arial" pitchFamily="34" charset="0"/>
              </a:rPr>
              <a:t>A single displacement reaction involves the reaction between an </a:t>
            </a:r>
            <a:r>
              <a:rPr lang="en-TT" sz="2800" dirty="0" smtClean="0">
                <a:solidFill>
                  <a:srgbClr val="FF0000"/>
                </a:solidFill>
                <a:latin typeface="Arial" pitchFamily="34" charset="0"/>
                <a:cs typeface="Arial" pitchFamily="34" charset="0"/>
              </a:rPr>
              <a:t>element</a:t>
            </a:r>
            <a:r>
              <a:rPr lang="en-TT" sz="2800" dirty="0" smtClean="0">
                <a:solidFill>
                  <a:schemeClr val="tx1"/>
                </a:solidFill>
                <a:latin typeface="Arial" pitchFamily="34" charset="0"/>
                <a:cs typeface="Arial" pitchFamily="34" charset="0"/>
              </a:rPr>
              <a:t> and a </a:t>
            </a:r>
            <a:r>
              <a:rPr lang="en-TT" sz="2800" dirty="0" smtClean="0">
                <a:solidFill>
                  <a:srgbClr val="FF0000"/>
                </a:solidFill>
                <a:latin typeface="Arial" pitchFamily="34" charset="0"/>
                <a:cs typeface="Arial" pitchFamily="34" charset="0"/>
              </a:rPr>
              <a:t>compound </a:t>
            </a:r>
            <a:r>
              <a:rPr lang="en-TT" sz="2800" dirty="0" smtClean="0">
                <a:solidFill>
                  <a:schemeClr val="tx1"/>
                </a:solidFill>
                <a:latin typeface="Arial" pitchFamily="34" charset="0"/>
                <a:cs typeface="Arial" pitchFamily="34" charset="0"/>
              </a:rPr>
              <a:t>where the </a:t>
            </a:r>
            <a:r>
              <a:rPr lang="en-TT" sz="2800" dirty="0" smtClean="0">
                <a:solidFill>
                  <a:srgbClr val="FF0000"/>
                </a:solidFill>
                <a:latin typeface="Arial" pitchFamily="34" charset="0"/>
                <a:cs typeface="Arial" pitchFamily="34" charset="0"/>
              </a:rPr>
              <a:t>element</a:t>
            </a:r>
            <a:r>
              <a:rPr lang="en-TT" sz="2800" dirty="0" smtClean="0">
                <a:solidFill>
                  <a:schemeClr val="tx1"/>
                </a:solidFill>
                <a:latin typeface="Arial" pitchFamily="34" charset="0"/>
                <a:cs typeface="Arial" pitchFamily="34" charset="0"/>
              </a:rPr>
              <a:t> takes the place of (</a:t>
            </a:r>
            <a:r>
              <a:rPr lang="en-TT" sz="2800" dirty="0" smtClean="0">
                <a:solidFill>
                  <a:srgbClr val="FF0000"/>
                </a:solidFill>
                <a:latin typeface="Arial" pitchFamily="34" charset="0"/>
                <a:cs typeface="Arial" pitchFamily="34" charset="0"/>
              </a:rPr>
              <a:t>displaces</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another</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element</a:t>
            </a:r>
            <a:r>
              <a:rPr lang="en-TT" sz="2800" dirty="0" smtClean="0">
                <a:solidFill>
                  <a:schemeClr val="tx1"/>
                </a:solidFill>
                <a:latin typeface="Arial" pitchFamily="34" charset="0"/>
                <a:cs typeface="Arial" pitchFamily="34" charset="0"/>
              </a:rPr>
              <a:t> from the </a:t>
            </a:r>
            <a:r>
              <a:rPr lang="en-TT" sz="2800" dirty="0" smtClean="0">
                <a:solidFill>
                  <a:srgbClr val="FF0000"/>
                </a:solidFill>
                <a:latin typeface="Arial" pitchFamily="34" charset="0"/>
                <a:cs typeface="Arial" pitchFamily="34" charset="0"/>
              </a:rPr>
              <a:t>compound</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Any metal </a:t>
            </a:r>
            <a:r>
              <a:rPr lang="en-TT" sz="2800" dirty="0" smtClean="0">
                <a:solidFill>
                  <a:srgbClr val="FF0000"/>
                </a:solidFill>
                <a:latin typeface="Arial" pitchFamily="34" charset="0"/>
                <a:cs typeface="Arial" pitchFamily="34" charset="0"/>
              </a:rPr>
              <a:t>higher</a:t>
            </a:r>
            <a:r>
              <a:rPr lang="en-TT" sz="2800" dirty="0" smtClean="0">
                <a:solidFill>
                  <a:schemeClr val="tx1"/>
                </a:solidFill>
                <a:latin typeface="Arial" pitchFamily="34" charset="0"/>
                <a:cs typeface="Arial" pitchFamily="34" charset="0"/>
              </a:rPr>
              <a:t> in the series will </a:t>
            </a:r>
            <a:r>
              <a:rPr lang="en-TT" sz="2800" dirty="0" smtClean="0">
                <a:solidFill>
                  <a:srgbClr val="FF0000"/>
                </a:solidFill>
                <a:latin typeface="Arial" pitchFamily="34" charset="0"/>
                <a:cs typeface="Arial" pitchFamily="34" charset="0"/>
              </a:rPr>
              <a:t>displace</a:t>
            </a:r>
            <a:r>
              <a:rPr lang="en-TT" sz="2800" dirty="0" smtClean="0">
                <a:solidFill>
                  <a:schemeClr val="tx1"/>
                </a:solidFill>
                <a:latin typeface="Arial" pitchFamily="34" charset="0"/>
                <a:cs typeface="Arial" pitchFamily="34" charset="0"/>
              </a:rPr>
              <a:t> one </a:t>
            </a:r>
            <a:r>
              <a:rPr lang="en-TT" sz="2800" dirty="0" smtClean="0">
                <a:solidFill>
                  <a:srgbClr val="FF0000"/>
                </a:solidFill>
                <a:latin typeface="Arial" pitchFamily="34" charset="0"/>
                <a:cs typeface="Arial" pitchFamily="34" charset="0"/>
              </a:rPr>
              <a:t>lower</a:t>
            </a:r>
            <a:r>
              <a:rPr lang="en-TT" sz="2800" dirty="0" smtClean="0">
                <a:solidFill>
                  <a:schemeClr val="tx1"/>
                </a:solidFill>
                <a:latin typeface="Arial" pitchFamily="34" charset="0"/>
                <a:cs typeface="Arial" pitchFamily="34" charset="0"/>
              </a:rPr>
              <a:t> down from a compound.</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75856" y="3501008"/>
            <a:ext cx="2664295" cy="3240360"/>
          </a:xfrm>
          <a:prstGeom prst="rect">
            <a:avLst/>
          </a:prstGeom>
        </p:spPr>
      </p:pic>
    </p:spTree>
    <p:extLst>
      <p:ext uri="{BB962C8B-B14F-4D97-AF65-F5344CB8AC3E}">
        <p14:creationId xmlns="" xmlns:p14="http://schemas.microsoft.com/office/powerpoint/2010/main" val="17977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271" y="116632"/>
            <a:ext cx="8928992" cy="1117169"/>
          </a:xfrm>
        </p:spPr>
        <p:txBody>
          <a:bodyPr>
            <a:normAutofit fontScale="90000"/>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Examples of Single Displacement Reactions</a:t>
            </a:r>
            <a:endParaRPr lang="en-TT" dirty="0">
              <a:solidFill>
                <a:srgbClr val="0070C0"/>
              </a:solidFill>
            </a:endParaRPr>
          </a:p>
        </p:txBody>
      </p:sp>
      <p:sp>
        <p:nvSpPr>
          <p:cNvPr id="3" name="Subtitle 2"/>
          <p:cNvSpPr>
            <a:spLocks noGrp="1"/>
          </p:cNvSpPr>
          <p:nvPr>
            <p:ph type="subTitle" idx="1"/>
          </p:nvPr>
        </p:nvSpPr>
        <p:spPr>
          <a:xfrm>
            <a:off x="107504" y="1268760"/>
            <a:ext cx="8928992" cy="5400600"/>
          </a:xfrm>
        </p:spPr>
        <p:txBody>
          <a:bodyPr>
            <a:normAutofit fontScale="92500" lnSpcReduction="10000"/>
          </a:bodyPr>
          <a:lstStyle/>
          <a:p>
            <a:pPr algn="l"/>
            <a:r>
              <a:rPr lang="en-TT" sz="2800" dirty="0" smtClean="0">
                <a:solidFill>
                  <a:schemeClr val="tx1"/>
                </a:solidFill>
                <a:latin typeface="Arial" pitchFamily="34" charset="0"/>
                <a:cs typeface="Arial" pitchFamily="34" charset="0"/>
              </a:rPr>
              <a:t>A single displacement reaction is generally symbolised by:</a:t>
            </a:r>
          </a:p>
          <a:p>
            <a:pPr algn="l"/>
            <a:r>
              <a:rPr lang="en-TT" sz="2600" dirty="0" smtClean="0">
                <a:solidFill>
                  <a:srgbClr val="FF0000"/>
                </a:solidFill>
                <a:latin typeface="Arial" pitchFamily="34" charset="0"/>
                <a:cs typeface="Arial" pitchFamily="34" charset="0"/>
              </a:rPr>
              <a:t>A + BC → AC + B</a:t>
            </a:r>
          </a:p>
          <a:p>
            <a:pPr algn="l"/>
            <a:endParaRPr lang="en-TT" sz="2600" dirty="0" smtClean="0">
              <a:solidFill>
                <a:srgbClr val="FF0000"/>
              </a:solidFill>
              <a:latin typeface="Arial" pitchFamily="34" charset="0"/>
              <a:cs typeface="Arial" pitchFamily="34" charset="0"/>
            </a:endParaRPr>
          </a:p>
          <a:p>
            <a:pPr algn="l"/>
            <a:r>
              <a:rPr lang="en-TT" sz="2800" u="sng" dirty="0" smtClean="0">
                <a:solidFill>
                  <a:srgbClr val="0070C0"/>
                </a:solidFill>
                <a:latin typeface="Arial" pitchFamily="34" charset="0"/>
                <a:cs typeface="Arial" pitchFamily="34" charset="0"/>
              </a:rPr>
              <a:t>Example 1</a:t>
            </a:r>
          </a:p>
          <a:p>
            <a:pPr algn="l"/>
            <a:r>
              <a:rPr lang="en-TT" sz="2600" dirty="0" smtClean="0">
                <a:solidFill>
                  <a:schemeClr val="tx1"/>
                </a:solidFill>
                <a:latin typeface="Arial" pitchFamily="34" charset="0"/>
                <a:cs typeface="Arial" pitchFamily="34" charset="0"/>
              </a:rPr>
              <a:t>aluminium + copper sulphate </a:t>
            </a:r>
            <a:r>
              <a:rPr lang="en-TT" sz="2600" dirty="0">
                <a:solidFill>
                  <a:schemeClr val="tx1"/>
                </a:solidFill>
              </a:rPr>
              <a:t>→ </a:t>
            </a:r>
            <a:r>
              <a:rPr lang="en-TT" sz="2600" dirty="0" smtClean="0">
                <a:solidFill>
                  <a:schemeClr val="tx1"/>
                </a:solidFill>
                <a:latin typeface="Arial" pitchFamily="34" charset="0"/>
                <a:cs typeface="Arial" pitchFamily="34" charset="0"/>
              </a:rPr>
              <a:t>aluminium sulphate + copper</a:t>
            </a:r>
          </a:p>
          <a:p>
            <a:pPr algn="l"/>
            <a:r>
              <a:rPr lang="en-TT" sz="2600" dirty="0" smtClean="0">
                <a:solidFill>
                  <a:schemeClr val="tx1"/>
                </a:solidFill>
                <a:latin typeface="Arial" pitchFamily="34" charset="0"/>
                <a:cs typeface="Arial" pitchFamily="34" charset="0"/>
              </a:rPr>
              <a:t>2Al</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+ 3CuSO</a:t>
            </a:r>
            <a:r>
              <a:rPr lang="en-TT" sz="2600" baseline="-25000" dirty="0" smtClean="0">
                <a:solidFill>
                  <a:schemeClr val="tx1"/>
                </a:solidFill>
                <a:latin typeface="Arial" pitchFamily="34" charset="0"/>
                <a:cs typeface="Arial" pitchFamily="34" charset="0"/>
              </a:rPr>
              <a:t>4(</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Al</a:t>
            </a:r>
            <a:r>
              <a:rPr lang="en-TT" sz="2600" baseline="-25000" dirty="0" smtClean="0">
                <a:solidFill>
                  <a:schemeClr val="tx1"/>
                </a:solidFill>
                <a:latin typeface="Arial" pitchFamily="34" charset="0"/>
                <a:cs typeface="Arial" pitchFamily="34" charset="0"/>
              </a:rPr>
              <a:t>2</a:t>
            </a:r>
            <a:r>
              <a:rPr lang="en-TT" sz="2600" dirty="0" smtClean="0">
                <a:solidFill>
                  <a:schemeClr val="tx1"/>
                </a:solidFill>
                <a:latin typeface="Arial" pitchFamily="34" charset="0"/>
                <a:cs typeface="Arial" pitchFamily="34" charset="0"/>
              </a:rPr>
              <a:t>(SO</a:t>
            </a:r>
            <a:r>
              <a:rPr lang="en-TT" sz="2600" baseline="-25000" dirty="0" smtClean="0">
                <a:solidFill>
                  <a:schemeClr val="tx1"/>
                </a:solidFill>
                <a:latin typeface="Arial" pitchFamily="34" charset="0"/>
                <a:cs typeface="Arial" pitchFamily="34" charset="0"/>
              </a:rPr>
              <a:t>4</a:t>
            </a:r>
            <a:r>
              <a:rPr lang="en-TT" sz="2600" dirty="0" smtClean="0">
                <a:solidFill>
                  <a:schemeClr val="tx1"/>
                </a:solidFill>
                <a:latin typeface="Arial" pitchFamily="34" charset="0"/>
                <a:cs typeface="Arial" pitchFamily="34" charset="0"/>
              </a:rPr>
              <a:t>)</a:t>
            </a:r>
            <a:r>
              <a:rPr lang="en-TT" sz="2600" baseline="-25000" dirty="0" smtClean="0">
                <a:solidFill>
                  <a:schemeClr val="tx1"/>
                </a:solidFill>
                <a:latin typeface="Arial" pitchFamily="34" charset="0"/>
                <a:cs typeface="Arial" pitchFamily="34" charset="0"/>
              </a:rPr>
              <a:t>3(</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+ 3Cu</a:t>
            </a:r>
            <a:r>
              <a:rPr lang="en-TT" sz="2600" baseline="-25000" dirty="0" smtClean="0">
                <a:solidFill>
                  <a:schemeClr val="tx1"/>
                </a:solidFill>
                <a:latin typeface="Arial" pitchFamily="34" charset="0"/>
                <a:cs typeface="Arial" pitchFamily="34" charset="0"/>
              </a:rPr>
              <a:t>(s)</a:t>
            </a:r>
          </a:p>
          <a:p>
            <a:pPr algn="l"/>
            <a:r>
              <a:rPr lang="en-TT" sz="2800" dirty="0" smtClean="0">
                <a:solidFill>
                  <a:srgbClr val="0070C0"/>
                </a:solidFill>
                <a:latin typeface="Arial" pitchFamily="34" charset="0"/>
                <a:cs typeface="Arial" pitchFamily="34" charset="0"/>
              </a:rPr>
              <a:t>Ionic Equation: </a:t>
            </a:r>
            <a:r>
              <a:rPr lang="en-TT" sz="2600" dirty="0" smtClean="0">
                <a:solidFill>
                  <a:schemeClr val="tx1"/>
                </a:solidFill>
                <a:latin typeface="Arial" pitchFamily="34" charset="0"/>
                <a:cs typeface="Arial" pitchFamily="34" charset="0"/>
              </a:rPr>
              <a:t>2Al</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+ 3Cu</a:t>
            </a:r>
            <a:r>
              <a:rPr lang="en-TT" sz="2600" baseline="30000" dirty="0" smtClean="0">
                <a:solidFill>
                  <a:schemeClr val="tx1"/>
                </a:solidFill>
                <a:latin typeface="Arial" pitchFamily="34" charset="0"/>
                <a:cs typeface="Arial" pitchFamily="34" charset="0"/>
              </a:rPr>
              <a:t>2+</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Al</a:t>
            </a:r>
            <a:r>
              <a:rPr lang="en-TT" sz="2600" baseline="30000" dirty="0" smtClean="0">
                <a:solidFill>
                  <a:schemeClr val="tx1"/>
                </a:solidFill>
                <a:latin typeface="Arial" pitchFamily="34" charset="0"/>
                <a:cs typeface="Arial" pitchFamily="34" charset="0"/>
              </a:rPr>
              <a:t>3+</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+ 3Cu</a:t>
            </a:r>
            <a:r>
              <a:rPr lang="en-TT" sz="2600" baseline="-25000" dirty="0" smtClean="0">
                <a:solidFill>
                  <a:schemeClr val="tx1"/>
                </a:solidFill>
                <a:latin typeface="Arial" pitchFamily="34" charset="0"/>
                <a:cs typeface="Arial" pitchFamily="34" charset="0"/>
              </a:rPr>
              <a:t>(s)</a:t>
            </a:r>
          </a:p>
          <a:p>
            <a:pPr algn="l"/>
            <a:endParaRPr lang="en-TT" sz="2600" baseline="-25000" dirty="0" smtClean="0">
              <a:solidFill>
                <a:schemeClr val="tx1"/>
              </a:solidFill>
              <a:latin typeface="Arial" pitchFamily="34" charset="0"/>
              <a:cs typeface="Arial" pitchFamily="34" charset="0"/>
            </a:endParaRPr>
          </a:p>
          <a:p>
            <a:pPr algn="l"/>
            <a:r>
              <a:rPr lang="en-TT" sz="2800" u="sng" dirty="0" smtClean="0">
                <a:solidFill>
                  <a:srgbClr val="0070C0"/>
                </a:solidFill>
                <a:latin typeface="Arial" pitchFamily="34" charset="0"/>
                <a:cs typeface="Arial" pitchFamily="34" charset="0"/>
              </a:rPr>
              <a:t>Example 2</a:t>
            </a:r>
          </a:p>
          <a:p>
            <a:pPr algn="l"/>
            <a:r>
              <a:rPr lang="en-TT" sz="2400" dirty="0">
                <a:solidFill>
                  <a:schemeClr val="tx1"/>
                </a:solidFill>
                <a:latin typeface="Arial" pitchFamily="34" charset="0"/>
                <a:cs typeface="Arial" pitchFamily="34" charset="0"/>
              </a:rPr>
              <a:t>Carbon + copper(II) oxide → carbon dioxide + copper</a:t>
            </a:r>
          </a:p>
          <a:p>
            <a:pPr algn="l"/>
            <a:r>
              <a:rPr lang="en-TT" sz="2400" dirty="0">
                <a:solidFill>
                  <a:schemeClr val="tx1"/>
                </a:solidFill>
                <a:latin typeface="Arial" pitchFamily="34" charset="0"/>
                <a:cs typeface="Arial" pitchFamily="34" charset="0"/>
              </a:rPr>
              <a:t>C</a:t>
            </a:r>
            <a:r>
              <a:rPr lang="en-TT" sz="2400" baseline="-25000" dirty="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+ 2CuO</a:t>
            </a:r>
            <a:r>
              <a:rPr lang="en-TT" sz="2400" baseline="-25000" dirty="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CO</a:t>
            </a:r>
            <a:r>
              <a:rPr lang="en-TT" sz="2400" baseline="-25000" dirty="0">
                <a:solidFill>
                  <a:schemeClr val="tx1"/>
                </a:solidFill>
                <a:latin typeface="Arial" pitchFamily="34" charset="0"/>
                <a:cs typeface="Arial" pitchFamily="34" charset="0"/>
              </a:rPr>
              <a:t>2(g) </a:t>
            </a:r>
            <a:r>
              <a:rPr lang="en-TT" sz="2400" dirty="0">
                <a:solidFill>
                  <a:schemeClr val="tx1"/>
                </a:solidFill>
                <a:latin typeface="Arial" pitchFamily="34" charset="0"/>
                <a:cs typeface="Arial" pitchFamily="34" charset="0"/>
              </a:rPr>
              <a:t>+ 2Cu</a:t>
            </a:r>
            <a:r>
              <a:rPr lang="en-TT" sz="2400" baseline="-25000" dirty="0">
                <a:solidFill>
                  <a:schemeClr val="tx1"/>
                </a:solidFill>
                <a:latin typeface="Arial" pitchFamily="34" charset="0"/>
                <a:cs typeface="Arial" pitchFamily="34" charset="0"/>
              </a:rPr>
              <a:t>(s)</a:t>
            </a:r>
          </a:p>
          <a:p>
            <a:pPr algn="l"/>
            <a:endParaRPr lang="en-TT" sz="2400" baseline="-25000" dirty="0">
              <a:solidFill>
                <a:schemeClr val="tx1"/>
              </a:solidFill>
              <a:latin typeface="Arial" pitchFamily="34" charset="0"/>
              <a:cs typeface="Arial" pitchFamily="34" charset="0"/>
            </a:endParaRPr>
          </a:p>
          <a:p>
            <a:pPr algn="l"/>
            <a:r>
              <a:rPr lang="en-TT" sz="2400" dirty="0">
                <a:solidFill>
                  <a:srgbClr val="0070C0"/>
                </a:solidFill>
                <a:latin typeface="Arial" pitchFamily="34" charset="0"/>
                <a:cs typeface="Arial" pitchFamily="34" charset="0"/>
              </a:rPr>
              <a:t>Ionic Equation: </a:t>
            </a:r>
            <a:r>
              <a:rPr lang="en-TT" sz="2400" dirty="0">
                <a:solidFill>
                  <a:schemeClr val="tx1"/>
                </a:solidFill>
                <a:latin typeface="Arial" pitchFamily="34" charset="0"/>
                <a:cs typeface="Arial" pitchFamily="34" charset="0"/>
              </a:rPr>
              <a:t>C</a:t>
            </a:r>
            <a:r>
              <a:rPr lang="en-TT" sz="2400" baseline="-25000" dirty="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 Cu</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C</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Cu</a:t>
            </a:r>
            <a:r>
              <a:rPr lang="en-TT" sz="2400" baseline="-25000" dirty="0">
                <a:solidFill>
                  <a:schemeClr val="tx1"/>
                </a:solidFill>
                <a:latin typeface="Arial" pitchFamily="34" charset="0"/>
                <a:cs typeface="Arial" pitchFamily="34" charset="0"/>
              </a:rPr>
              <a:t>(s)</a:t>
            </a:r>
          </a:p>
        </p:txBody>
      </p:sp>
    </p:spTree>
    <p:extLst>
      <p:ext uri="{BB962C8B-B14F-4D97-AF65-F5344CB8AC3E}">
        <p14:creationId xmlns="" xmlns:p14="http://schemas.microsoft.com/office/powerpoint/2010/main" val="204373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04664"/>
            <a:ext cx="8640960" cy="6192688"/>
          </a:xfrm>
        </p:spPr>
        <p:txBody>
          <a:bodyPr>
            <a:normAutofit/>
          </a:bodyPr>
          <a:lstStyle/>
          <a:p>
            <a:pPr algn="l"/>
            <a:r>
              <a:rPr lang="en-TT" u="sng" dirty="0" smtClean="0">
                <a:solidFill>
                  <a:srgbClr val="0070C0"/>
                </a:solidFill>
                <a:latin typeface="Arial" pitchFamily="34" charset="0"/>
                <a:cs typeface="Arial" pitchFamily="34" charset="0"/>
              </a:rPr>
              <a:t>Example 3</a:t>
            </a:r>
          </a:p>
          <a:p>
            <a:pPr algn="l"/>
            <a:r>
              <a:rPr lang="en-TT" sz="2800" dirty="0" smtClean="0">
                <a:solidFill>
                  <a:schemeClr val="tx1"/>
                </a:solidFill>
                <a:latin typeface="Arial" pitchFamily="34" charset="0"/>
                <a:cs typeface="Arial" pitchFamily="34" charset="0"/>
              </a:rPr>
              <a:t>Magnesium + zinc oxide </a:t>
            </a:r>
            <a:r>
              <a:rPr lang="en-TT" sz="2800" dirty="0" smtClean="0">
                <a:solidFill>
                  <a:schemeClr val="tx1"/>
                </a:solidFill>
              </a:rPr>
              <a:t>→ </a:t>
            </a:r>
            <a:r>
              <a:rPr lang="en-TT" sz="2800" dirty="0" smtClean="0">
                <a:solidFill>
                  <a:schemeClr val="tx1"/>
                </a:solidFill>
                <a:latin typeface="Arial" pitchFamily="34" charset="0"/>
                <a:cs typeface="Arial" pitchFamily="34" charset="0"/>
              </a:rPr>
              <a:t>magnesium oxide + zinc</a:t>
            </a:r>
          </a:p>
          <a:p>
            <a:pPr algn="l"/>
            <a:r>
              <a:rPr lang="en-TT" sz="2600" dirty="0" smtClean="0">
                <a:solidFill>
                  <a:schemeClr val="tx1"/>
                </a:solidFill>
                <a:latin typeface="Arial" pitchFamily="34" charset="0"/>
                <a:cs typeface="Arial" pitchFamily="34" charset="0"/>
              </a:rPr>
              <a:t>Mg</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a:t>
            </a:r>
            <a:r>
              <a:rPr lang="en-TT" sz="2600" dirty="0" err="1" smtClean="0">
                <a:solidFill>
                  <a:schemeClr val="tx1"/>
                </a:solidFill>
                <a:latin typeface="Arial" pitchFamily="34" charset="0"/>
                <a:cs typeface="Arial" pitchFamily="34" charset="0"/>
              </a:rPr>
              <a:t>ZnO</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err="1" smtClean="0">
                <a:solidFill>
                  <a:schemeClr val="tx1"/>
                </a:solidFill>
                <a:latin typeface="Arial" pitchFamily="34" charset="0"/>
                <a:cs typeface="Arial" pitchFamily="34" charset="0"/>
              </a:rPr>
              <a:t>MgO</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Zn</a:t>
            </a:r>
            <a:r>
              <a:rPr lang="en-TT" sz="2600" baseline="-25000" dirty="0" smtClean="0">
                <a:solidFill>
                  <a:schemeClr val="tx1"/>
                </a:solidFill>
                <a:latin typeface="Arial" pitchFamily="34" charset="0"/>
                <a:cs typeface="Arial" pitchFamily="34" charset="0"/>
              </a:rPr>
              <a:t>(s</a:t>
            </a:r>
            <a:r>
              <a:rPr lang="en-TT" sz="2800" baseline="-25000" dirty="0" smtClean="0">
                <a:solidFill>
                  <a:schemeClr val="tx1"/>
                </a:solidFill>
                <a:latin typeface="Arial" pitchFamily="34" charset="0"/>
                <a:cs typeface="Arial" pitchFamily="34" charset="0"/>
              </a:rPr>
              <a:t>)</a:t>
            </a:r>
          </a:p>
          <a:p>
            <a:pPr algn="l"/>
            <a:endParaRPr lang="en-TT" sz="2800" baseline="-25000" dirty="0" smtClean="0">
              <a:solidFill>
                <a:schemeClr val="tx1"/>
              </a:solidFill>
              <a:latin typeface="Arial" pitchFamily="34" charset="0"/>
              <a:cs typeface="Arial" pitchFamily="34" charset="0"/>
            </a:endParaRPr>
          </a:p>
          <a:p>
            <a:pPr algn="l"/>
            <a:r>
              <a:rPr lang="en-TT" sz="2800" dirty="0" smtClean="0">
                <a:solidFill>
                  <a:srgbClr val="0070C0"/>
                </a:solidFill>
                <a:latin typeface="Arial" pitchFamily="34" charset="0"/>
                <a:cs typeface="Arial" pitchFamily="34" charset="0"/>
              </a:rPr>
              <a:t>Ionic Equation: </a:t>
            </a:r>
            <a:r>
              <a:rPr lang="en-TT" sz="2600" dirty="0" smtClean="0">
                <a:solidFill>
                  <a:schemeClr val="tx1"/>
                </a:solidFill>
                <a:latin typeface="Arial" pitchFamily="34" charset="0"/>
                <a:cs typeface="Arial" pitchFamily="34" charset="0"/>
              </a:rPr>
              <a:t>Mg</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Zn</a:t>
            </a:r>
            <a:r>
              <a:rPr lang="en-TT" sz="2600" baseline="30000" dirty="0" smtClean="0">
                <a:solidFill>
                  <a:schemeClr val="tx1"/>
                </a:solidFill>
                <a:latin typeface="Arial" pitchFamily="34" charset="0"/>
                <a:cs typeface="Arial" pitchFamily="34" charset="0"/>
              </a:rPr>
              <a:t>2+</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Mg</a:t>
            </a:r>
            <a:r>
              <a:rPr lang="en-TT" sz="2600" baseline="30000" dirty="0" smtClean="0">
                <a:solidFill>
                  <a:schemeClr val="tx1"/>
                </a:solidFill>
                <a:latin typeface="Arial" pitchFamily="34" charset="0"/>
                <a:cs typeface="Arial" pitchFamily="34" charset="0"/>
              </a:rPr>
              <a:t>2+</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Zn</a:t>
            </a:r>
            <a:r>
              <a:rPr lang="en-TT" sz="2600" baseline="-25000" dirty="0" smtClean="0">
                <a:solidFill>
                  <a:schemeClr val="tx1"/>
                </a:solidFill>
                <a:latin typeface="Arial" pitchFamily="34" charset="0"/>
                <a:cs typeface="Arial" pitchFamily="34" charset="0"/>
              </a:rPr>
              <a:t>(s)</a:t>
            </a:r>
          </a:p>
          <a:p>
            <a:pPr algn="l"/>
            <a:endParaRPr lang="en-TT" dirty="0" smtClean="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07704" y="2865952"/>
            <a:ext cx="5263232" cy="3947424"/>
          </a:xfrm>
          <a:prstGeom prst="rect">
            <a:avLst/>
          </a:prstGeom>
        </p:spPr>
      </p:pic>
    </p:spTree>
    <p:extLst>
      <p:ext uri="{BB962C8B-B14F-4D97-AF65-F5344CB8AC3E}">
        <p14:creationId xmlns="" xmlns:p14="http://schemas.microsoft.com/office/powerpoint/2010/main" val="244188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0"/>
            <a:ext cx="8712968" cy="6669360"/>
          </a:xfrm>
        </p:spPr>
        <p:txBody>
          <a:bodyPr>
            <a:normAutofit/>
          </a:bodyPr>
          <a:lstStyle/>
          <a:p>
            <a:pPr algn="l"/>
            <a:r>
              <a:rPr lang="en-TT" sz="2800" u="sng" dirty="0" smtClean="0">
                <a:solidFill>
                  <a:srgbClr val="0070C0"/>
                </a:solidFill>
                <a:latin typeface="Arial" pitchFamily="34" charset="0"/>
                <a:cs typeface="Arial" pitchFamily="34" charset="0"/>
              </a:rPr>
              <a:t>Example 4</a:t>
            </a:r>
          </a:p>
          <a:p>
            <a:pPr algn="l"/>
            <a:r>
              <a:rPr lang="en-TT" sz="2800" dirty="0" smtClean="0">
                <a:solidFill>
                  <a:schemeClr val="tx1"/>
                </a:solidFill>
                <a:latin typeface="Arial" pitchFamily="34" charset="0"/>
                <a:cs typeface="Arial" pitchFamily="34" charset="0"/>
              </a:rPr>
              <a:t>Copper + silver nitrate </a:t>
            </a:r>
            <a:r>
              <a:rPr lang="en-TT" sz="2800" dirty="0" smtClean="0">
                <a:solidFill>
                  <a:schemeClr val="tx1"/>
                </a:solidFill>
              </a:rPr>
              <a:t>→ </a:t>
            </a:r>
            <a:r>
              <a:rPr lang="en-TT" sz="2800" dirty="0" smtClean="0">
                <a:solidFill>
                  <a:schemeClr val="tx1"/>
                </a:solidFill>
                <a:latin typeface="Arial" pitchFamily="34" charset="0"/>
                <a:cs typeface="Arial" pitchFamily="34" charset="0"/>
              </a:rPr>
              <a:t>copper(II) nitrate + silver</a:t>
            </a:r>
          </a:p>
          <a:p>
            <a:pPr algn="l"/>
            <a:r>
              <a:rPr lang="en-TT" sz="2600" dirty="0" smtClean="0">
                <a:solidFill>
                  <a:schemeClr val="tx1"/>
                </a:solidFill>
                <a:latin typeface="Arial" pitchFamily="34" charset="0"/>
                <a:cs typeface="Arial" pitchFamily="34" charset="0"/>
              </a:rPr>
              <a:t>Cu</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+ 2AgNO</a:t>
            </a:r>
            <a:r>
              <a:rPr lang="en-TT" sz="2600" baseline="-25000" dirty="0" smtClean="0">
                <a:solidFill>
                  <a:schemeClr val="tx1"/>
                </a:solidFill>
                <a:latin typeface="Arial" pitchFamily="34" charset="0"/>
                <a:cs typeface="Arial" pitchFamily="34" charset="0"/>
              </a:rPr>
              <a:t>3(</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Cu(NO</a:t>
            </a:r>
            <a:r>
              <a:rPr lang="en-TT" sz="2600" baseline="-25000" dirty="0" smtClean="0">
                <a:solidFill>
                  <a:schemeClr val="tx1"/>
                </a:solidFill>
                <a:latin typeface="Arial" pitchFamily="34" charset="0"/>
                <a:cs typeface="Arial" pitchFamily="34" charset="0"/>
              </a:rPr>
              <a:t>3</a:t>
            </a:r>
            <a:r>
              <a:rPr lang="en-TT" sz="2600" dirty="0" smtClean="0">
                <a:solidFill>
                  <a:schemeClr val="tx1"/>
                </a:solidFill>
                <a:latin typeface="Arial" pitchFamily="34" charset="0"/>
                <a:cs typeface="Arial" pitchFamily="34" charset="0"/>
              </a:rPr>
              <a:t>)</a:t>
            </a:r>
            <a:r>
              <a:rPr lang="en-TT" sz="2600" baseline="-25000" dirty="0" smtClean="0">
                <a:solidFill>
                  <a:schemeClr val="tx1"/>
                </a:solidFill>
                <a:latin typeface="Arial" pitchFamily="34" charset="0"/>
                <a:cs typeface="Arial" pitchFamily="34" charset="0"/>
              </a:rPr>
              <a:t>2(</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+ 2Ag</a:t>
            </a:r>
            <a:r>
              <a:rPr lang="en-TT" sz="2600" baseline="-25000" dirty="0" smtClean="0">
                <a:solidFill>
                  <a:schemeClr val="tx1"/>
                </a:solidFill>
                <a:latin typeface="Arial" pitchFamily="34" charset="0"/>
                <a:cs typeface="Arial" pitchFamily="34" charset="0"/>
              </a:rPr>
              <a:t>(s)</a:t>
            </a:r>
          </a:p>
          <a:p>
            <a:pPr algn="l"/>
            <a:endParaRPr lang="en-TT" sz="2600" baseline="-25000" dirty="0" smtClean="0">
              <a:solidFill>
                <a:schemeClr val="tx1"/>
              </a:solidFill>
              <a:latin typeface="Arial" pitchFamily="34" charset="0"/>
              <a:cs typeface="Arial" pitchFamily="34" charset="0"/>
            </a:endParaRPr>
          </a:p>
          <a:p>
            <a:pPr algn="l"/>
            <a:r>
              <a:rPr lang="en-TT" sz="2800" dirty="0" smtClean="0">
                <a:solidFill>
                  <a:srgbClr val="0070C0"/>
                </a:solidFill>
                <a:latin typeface="Arial" pitchFamily="34" charset="0"/>
                <a:cs typeface="Arial" pitchFamily="34" charset="0"/>
              </a:rPr>
              <a:t>Ionic Equation: </a:t>
            </a:r>
            <a:r>
              <a:rPr lang="en-TT" sz="2600" dirty="0" smtClean="0">
                <a:solidFill>
                  <a:schemeClr val="tx1"/>
                </a:solidFill>
                <a:latin typeface="Arial" pitchFamily="34" charset="0"/>
                <a:cs typeface="Arial" pitchFamily="34" charset="0"/>
              </a:rPr>
              <a:t>Cu</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+ 2Ag</a:t>
            </a:r>
            <a:r>
              <a:rPr lang="en-TT" sz="2600" baseline="30000" dirty="0" smtClean="0">
                <a:solidFill>
                  <a:schemeClr val="tx1"/>
                </a:solidFill>
                <a:latin typeface="Arial" pitchFamily="34" charset="0"/>
                <a:cs typeface="Arial" pitchFamily="34" charset="0"/>
              </a:rPr>
              <a:t>+</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Cu</a:t>
            </a:r>
            <a:r>
              <a:rPr lang="en-TT" sz="2600" baseline="30000" dirty="0" smtClean="0">
                <a:solidFill>
                  <a:schemeClr val="tx1"/>
                </a:solidFill>
                <a:latin typeface="Arial" pitchFamily="34" charset="0"/>
                <a:cs typeface="Arial" pitchFamily="34" charset="0"/>
              </a:rPr>
              <a:t>2+</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Ag</a:t>
            </a:r>
            <a:r>
              <a:rPr lang="en-TT" sz="2600" baseline="-25000" dirty="0" smtClean="0">
                <a:solidFill>
                  <a:schemeClr val="tx1"/>
                </a:solidFill>
                <a:latin typeface="Arial" pitchFamily="34" charset="0"/>
                <a:cs typeface="Arial" pitchFamily="34" charset="0"/>
              </a:rPr>
              <a:t>(s)</a:t>
            </a: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2492896"/>
            <a:ext cx="7632848" cy="4365104"/>
          </a:xfrm>
          <a:prstGeom prst="rect">
            <a:avLst/>
          </a:prstGeom>
        </p:spPr>
      </p:pic>
    </p:spTree>
    <p:extLst>
      <p:ext uri="{BB962C8B-B14F-4D97-AF65-F5344CB8AC3E}">
        <p14:creationId xmlns="" xmlns:p14="http://schemas.microsoft.com/office/powerpoint/2010/main" val="17570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5320"/>
            <a:ext cx="9144000" cy="720080"/>
          </a:xfrm>
        </p:spPr>
        <p:txBody>
          <a:bodyPr>
            <a:noAutofit/>
          </a:bodyPr>
          <a:lstStyle/>
          <a:p>
            <a:r>
              <a:rPr lang="en-TT" sz="5000" b="1" dirty="0" smtClean="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latin typeface="Arial" pitchFamily="34" charset="0"/>
                <a:cs typeface="Arial" pitchFamily="34" charset="0"/>
              </a:rPr>
              <a:t>5. Double Displacement / Ionic Precipitation Reactions</a:t>
            </a:r>
            <a:endParaRPr lang="en-TT" sz="5000" b="1" dirty="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7" name="Picture 6" descr="double displacement.png"/>
          <p:cNvPicPr>
            <a:picLocks noChangeAspect="1"/>
          </p:cNvPicPr>
          <p:nvPr/>
        </p:nvPicPr>
        <p:blipFill>
          <a:blip r:embed="rId2" cstate="print"/>
          <a:stretch>
            <a:fillRect/>
          </a:stretch>
        </p:blipFill>
        <p:spPr>
          <a:xfrm>
            <a:off x="381001" y="1905000"/>
            <a:ext cx="8382000" cy="4724400"/>
          </a:xfrm>
          <a:prstGeom prst="rect">
            <a:avLst/>
          </a:prstGeom>
        </p:spPr>
      </p:pic>
    </p:spTree>
    <p:extLst>
      <p:ext uri="{BB962C8B-B14F-4D97-AF65-F5344CB8AC3E}">
        <p14:creationId xmlns="" xmlns:p14="http://schemas.microsoft.com/office/powerpoint/2010/main" val="874456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110"/>
            <a:ext cx="7772400" cy="720080"/>
          </a:xfrm>
        </p:spPr>
        <p:txBody>
          <a:bodyPr>
            <a:normAutofit fontScale="90000"/>
          </a:bodyPr>
          <a:lstStyle/>
          <a:p>
            <a:r>
              <a:rPr lang="en-TT" b="1" dirty="0" smtClean="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latin typeface="Arial" pitchFamily="34" charset="0"/>
                <a:cs typeface="Arial" pitchFamily="34" charset="0"/>
              </a:rPr>
              <a:t>Ionic Precipitation Reactions</a:t>
            </a:r>
            <a:endParaRPr lang="en-TT" b="1" dirty="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67544" y="692696"/>
            <a:ext cx="8424936" cy="5904656"/>
          </a:xfrm>
        </p:spPr>
        <p:txBody>
          <a:bodyPr>
            <a:normAutofit/>
          </a:bodyPr>
          <a:lstStyle/>
          <a:p>
            <a:pPr algn="l"/>
            <a:r>
              <a:rPr lang="en-TT" sz="2800" dirty="0" smtClean="0">
                <a:solidFill>
                  <a:schemeClr val="tx1"/>
                </a:solidFill>
              </a:rPr>
              <a:t>Ionic precipitation reactions are sometimes referred to as </a:t>
            </a:r>
            <a:r>
              <a:rPr lang="en-TT" sz="2800" dirty="0" smtClean="0">
                <a:solidFill>
                  <a:srgbClr val="FF0000"/>
                </a:solidFill>
              </a:rPr>
              <a:t>double displacement reactions</a:t>
            </a:r>
            <a:r>
              <a:rPr lang="en-TT" sz="2800" dirty="0" smtClean="0">
                <a:solidFill>
                  <a:schemeClr val="tx1"/>
                </a:solidFill>
              </a:rPr>
              <a:t>. They mostly involve </a:t>
            </a:r>
            <a:r>
              <a:rPr lang="en-TT" sz="2800" dirty="0" smtClean="0">
                <a:solidFill>
                  <a:srgbClr val="FF0000"/>
                </a:solidFill>
              </a:rPr>
              <a:t>compounds which are in solution</a:t>
            </a:r>
            <a:r>
              <a:rPr lang="en-TT" sz="2800" dirty="0" smtClean="0">
                <a:solidFill>
                  <a:schemeClr val="tx1"/>
                </a:solidFill>
              </a:rPr>
              <a:t>, where the </a:t>
            </a:r>
            <a:r>
              <a:rPr lang="en-TT" sz="2800" dirty="0" smtClean="0">
                <a:solidFill>
                  <a:srgbClr val="FF0000"/>
                </a:solidFill>
              </a:rPr>
              <a:t>compounds exchange ions</a:t>
            </a:r>
            <a:r>
              <a:rPr lang="en-TT" sz="2800" dirty="0" smtClean="0">
                <a:solidFill>
                  <a:schemeClr val="tx1"/>
                </a:solidFill>
              </a:rPr>
              <a:t>.</a:t>
            </a:r>
            <a:endParaRPr lang="en-TT" sz="2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23728" y="2420888"/>
            <a:ext cx="4680520" cy="4320480"/>
          </a:xfrm>
          <a:prstGeom prst="rect">
            <a:avLst/>
          </a:prstGeom>
        </p:spPr>
      </p:pic>
    </p:spTree>
    <p:extLst>
      <p:ext uri="{BB962C8B-B14F-4D97-AF65-F5344CB8AC3E}">
        <p14:creationId xmlns="" xmlns:p14="http://schemas.microsoft.com/office/powerpoint/2010/main" val="874456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9724"/>
            <a:ext cx="7772400" cy="576064"/>
          </a:xfrm>
        </p:spPr>
        <p:txBody>
          <a:bodyPr>
            <a:normAutofit fontScale="90000"/>
          </a:bodyPr>
          <a:lstStyle/>
          <a:p>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Preparation of Insoluble Salts</a:t>
            </a:r>
            <a:endParaRPr lang="en-TT" sz="4000" b="1" dirty="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548680"/>
            <a:ext cx="8712968" cy="6192688"/>
          </a:xfrm>
        </p:spPr>
        <p:txBody>
          <a:bodyPr>
            <a:normAutofit/>
          </a:bodyPr>
          <a:lstStyle/>
          <a:p>
            <a:pPr algn="l">
              <a:spcBef>
                <a:spcPts val="0"/>
              </a:spcBef>
            </a:pPr>
            <a:r>
              <a:rPr lang="en-TT" sz="2600" dirty="0" smtClean="0">
                <a:solidFill>
                  <a:schemeClr val="tx1"/>
                </a:solidFill>
                <a:latin typeface="Arial" pitchFamily="34" charset="0"/>
                <a:cs typeface="Arial" pitchFamily="34" charset="0"/>
              </a:rPr>
              <a:t>The general method for preparing insoluble salts:</a:t>
            </a:r>
          </a:p>
          <a:p>
            <a:pPr algn="l">
              <a:spcBef>
                <a:spcPts val="0"/>
              </a:spcBef>
            </a:pPr>
            <a:endParaRPr lang="en-TT" sz="2600" dirty="0" smtClean="0">
              <a:solidFill>
                <a:schemeClr val="tx1"/>
              </a:solidFill>
              <a:latin typeface="Arial" pitchFamily="34" charset="0"/>
              <a:cs typeface="Arial" pitchFamily="34" charset="0"/>
            </a:endParaRPr>
          </a:p>
          <a:p>
            <a:pPr algn="l">
              <a:spcBef>
                <a:spcPts val="0"/>
              </a:spcBef>
            </a:pPr>
            <a:r>
              <a:rPr lang="en-TT" sz="2600" dirty="0" smtClean="0">
                <a:solidFill>
                  <a:schemeClr val="tx1"/>
                </a:solidFill>
                <a:latin typeface="Arial" pitchFamily="34" charset="0"/>
                <a:cs typeface="Arial" pitchFamily="34" charset="0"/>
              </a:rPr>
              <a:t>1. Choose the </a:t>
            </a:r>
            <a:r>
              <a:rPr lang="en-TT" sz="2600" dirty="0" smtClean="0">
                <a:solidFill>
                  <a:srgbClr val="FF0000"/>
                </a:solidFill>
                <a:latin typeface="Arial" pitchFamily="34" charset="0"/>
                <a:cs typeface="Arial" pitchFamily="34" charset="0"/>
              </a:rPr>
              <a:t>two solutions</a:t>
            </a:r>
            <a:r>
              <a:rPr lang="en-TT" sz="2600" dirty="0" smtClean="0">
                <a:solidFill>
                  <a:schemeClr val="tx1"/>
                </a:solidFill>
                <a:latin typeface="Arial" pitchFamily="34" charset="0"/>
                <a:cs typeface="Arial" pitchFamily="34" charset="0"/>
              </a:rPr>
              <a:t>, one containing the </a:t>
            </a:r>
            <a:r>
              <a:rPr lang="en-TT" sz="2600" dirty="0" err="1" smtClean="0">
                <a:solidFill>
                  <a:srgbClr val="FF0000"/>
                </a:solidFill>
                <a:latin typeface="Arial" pitchFamily="34" charset="0"/>
                <a:cs typeface="Arial" pitchFamily="34" charset="0"/>
              </a:rPr>
              <a:t>cations</a:t>
            </a:r>
            <a:r>
              <a:rPr lang="en-TT" sz="2600" dirty="0" smtClean="0">
                <a:solidFill>
                  <a:srgbClr val="FF0000"/>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required to make the salt and the other containing the </a:t>
            </a:r>
            <a:r>
              <a:rPr lang="en-TT" sz="2600" dirty="0" smtClean="0">
                <a:solidFill>
                  <a:srgbClr val="FF0000"/>
                </a:solidFill>
                <a:latin typeface="Arial" pitchFamily="34" charset="0"/>
                <a:cs typeface="Arial" pitchFamily="34" charset="0"/>
              </a:rPr>
              <a:t>anions</a:t>
            </a:r>
            <a:r>
              <a:rPr lang="en-TT" sz="2600" dirty="0" smtClean="0">
                <a:solidFill>
                  <a:schemeClr val="tx1"/>
                </a:solidFill>
                <a:latin typeface="Arial" pitchFamily="34" charset="0"/>
                <a:cs typeface="Arial" pitchFamily="34" charset="0"/>
              </a:rPr>
              <a:t>.</a:t>
            </a:r>
          </a:p>
          <a:p>
            <a:pPr algn="l">
              <a:spcBef>
                <a:spcPts val="0"/>
              </a:spcBef>
            </a:pPr>
            <a:endParaRPr lang="en-TT" sz="2600" dirty="0" smtClean="0">
              <a:solidFill>
                <a:schemeClr val="tx1"/>
              </a:solidFill>
              <a:latin typeface="Arial" pitchFamily="34" charset="0"/>
              <a:cs typeface="Arial" pitchFamily="34" charset="0"/>
            </a:endParaRPr>
          </a:p>
          <a:p>
            <a:pPr algn="l">
              <a:spcBef>
                <a:spcPts val="0"/>
              </a:spcBef>
            </a:pPr>
            <a:r>
              <a:rPr lang="en-TT" sz="2600" dirty="0" smtClean="0">
                <a:solidFill>
                  <a:schemeClr val="tx1"/>
                </a:solidFill>
                <a:latin typeface="Arial" pitchFamily="34" charset="0"/>
                <a:cs typeface="Arial" pitchFamily="34" charset="0"/>
              </a:rPr>
              <a:t>2. </a:t>
            </a:r>
            <a:r>
              <a:rPr lang="en-TT" sz="2600" dirty="0" smtClean="0">
                <a:solidFill>
                  <a:srgbClr val="FF0000"/>
                </a:solidFill>
                <a:latin typeface="Arial" pitchFamily="34" charset="0"/>
                <a:cs typeface="Arial" pitchFamily="34" charset="0"/>
              </a:rPr>
              <a:t>Mix the two solutions </a:t>
            </a:r>
            <a:r>
              <a:rPr lang="en-TT" sz="2600" dirty="0" smtClean="0">
                <a:solidFill>
                  <a:schemeClr val="tx1"/>
                </a:solidFill>
                <a:latin typeface="Arial" pitchFamily="34" charset="0"/>
                <a:cs typeface="Arial" pitchFamily="34" charset="0"/>
              </a:rPr>
              <a:t>to form the insoluble salt as a </a:t>
            </a:r>
            <a:r>
              <a:rPr lang="en-TT" sz="2600" dirty="0" smtClean="0">
                <a:solidFill>
                  <a:srgbClr val="FF0000"/>
                </a:solidFill>
                <a:latin typeface="Arial" pitchFamily="34" charset="0"/>
                <a:cs typeface="Arial" pitchFamily="34" charset="0"/>
              </a:rPr>
              <a:t>precipitate</a:t>
            </a:r>
            <a:r>
              <a:rPr lang="en-TT" sz="2600" dirty="0" smtClean="0">
                <a:solidFill>
                  <a:schemeClr val="tx1"/>
                </a:solidFill>
                <a:latin typeface="Arial" pitchFamily="34" charset="0"/>
                <a:cs typeface="Arial" pitchFamily="34" charset="0"/>
              </a:rPr>
              <a:t>.</a:t>
            </a:r>
          </a:p>
          <a:p>
            <a:pPr algn="l">
              <a:spcBef>
                <a:spcPts val="0"/>
              </a:spcBef>
            </a:pPr>
            <a:endParaRPr lang="en-TT" sz="2600" dirty="0" smtClean="0">
              <a:solidFill>
                <a:schemeClr val="tx1"/>
              </a:solidFill>
              <a:latin typeface="Arial" pitchFamily="34" charset="0"/>
              <a:cs typeface="Arial" pitchFamily="34" charset="0"/>
            </a:endParaRPr>
          </a:p>
          <a:p>
            <a:pPr algn="l">
              <a:spcBef>
                <a:spcPts val="0"/>
              </a:spcBef>
            </a:pPr>
            <a:r>
              <a:rPr lang="en-TT" sz="2600" dirty="0" smtClean="0">
                <a:solidFill>
                  <a:schemeClr val="tx1"/>
                </a:solidFill>
                <a:latin typeface="Arial" pitchFamily="34" charset="0"/>
                <a:cs typeface="Arial" pitchFamily="34" charset="0"/>
              </a:rPr>
              <a:t>3. </a:t>
            </a:r>
            <a:r>
              <a:rPr lang="en-TT" sz="2600" dirty="0" smtClean="0">
                <a:solidFill>
                  <a:srgbClr val="FF0000"/>
                </a:solidFill>
                <a:latin typeface="Arial" pitchFamily="34" charset="0"/>
                <a:cs typeface="Arial" pitchFamily="34" charset="0"/>
              </a:rPr>
              <a:t>Filter</a:t>
            </a:r>
            <a:r>
              <a:rPr lang="en-TT" sz="2600" dirty="0" smtClean="0">
                <a:solidFill>
                  <a:schemeClr val="tx1"/>
                </a:solidFill>
                <a:latin typeface="Arial" pitchFamily="34" charset="0"/>
                <a:cs typeface="Arial" pitchFamily="34" charset="0"/>
              </a:rPr>
              <a:t> the mixture and </a:t>
            </a:r>
            <a:r>
              <a:rPr lang="en-TT" sz="2600" dirty="0" smtClean="0">
                <a:solidFill>
                  <a:srgbClr val="FF0000"/>
                </a:solidFill>
                <a:latin typeface="Arial" pitchFamily="34" charset="0"/>
                <a:cs typeface="Arial" pitchFamily="34" charset="0"/>
              </a:rPr>
              <a:t>collect the precipitate as the residue</a:t>
            </a:r>
            <a:r>
              <a:rPr lang="en-TT" sz="2600" dirty="0" smtClean="0">
                <a:solidFill>
                  <a:schemeClr val="tx1"/>
                </a:solidFill>
                <a:latin typeface="Arial" pitchFamily="34" charset="0"/>
                <a:cs typeface="Arial" pitchFamily="34" charset="0"/>
              </a:rPr>
              <a:t>.</a:t>
            </a:r>
          </a:p>
          <a:p>
            <a:pPr algn="l">
              <a:spcBef>
                <a:spcPts val="0"/>
              </a:spcBef>
            </a:pPr>
            <a:endParaRPr lang="en-TT" sz="2600" dirty="0" smtClean="0">
              <a:solidFill>
                <a:schemeClr val="tx1"/>
              </a:solidFill>
              <a:latin typeface="Arial" pitchFamily="34" charset="0"/>
              <a:cs typeface="Arial" pitchFamily="34" charset="0"/>
            </a:endParaRPr>
          </a:p>
          <a:p>
            <a:pPr algn="l">
              <a:spcBef>
                <a:spcPts val="0"/>
              </a:spcBef>
            </a:pPr>
            <a:r>
              <a:rPr lang="en-TT" sz="2600" dirty="0" smtClean="0">
                <a:solidFill>
                  <a:schemeClr val="tx1"/>
                </a:solidFill>
                <a:latin typeface="Arial" pitchFamily="34" charset="0"/>
                <a:cs typeface="Arial" pitchFamily="34" charset="0"/>
              </a:rPr>
              <a:t>4. </a:t>
            </a:r>
            <a:r>
              <a:rPr lang="en-TT" sz="2600" dirty="0" smtClean="0">
                <a:solidFill>
                  <a:srgbClr val="FF0000"/>
                </a:solidFill>
                <a:latin typeface="Arial" pitchFamily="34" charset="0"/>
                <a:cs typeface="Arial" pitchFamily="34" charset="0"/>
              </a:rPr>
              <a:t>Wash the residue </a:t>
            </a:r>
            <a:r>
              <a:rPr lang="en-TT" sz="2600" dirty="0" smtClean="0">
                <a:solidFill>
                  <a:schemeClr val="tx1"/>
                </a:solidFill>
                <a:latin typeface="Arial" pitchFamily="34" charset="0"/>
                <a:cs typeface="Arial" pitchFamily="34" charset="0"/>
              </a:rPr>
              <a:t>with distilled water and </a:t>
            </a:r>
            <a:r>
              <a:rPr lang="en-TT" sz="2600" dirty="0" smtClean="0">
                <a:solidFill>
                  <a:srgbClr val="FF0000"/>
                </a:solidFill>
                <a:latin typeface="Arial" pitchFamily="34" charset="0"/>
                <a:cs typeface="Arial" pitchFamily="34" charset="0"/>
              </a:rPr>
              <a:t>leave to dry</a:t>
            </a:r>
            <a:r>
              <a:rPr lang="en-TT" sz="2600" dirty="0" smtClean="0">
                <a:solidFill>
                  <a:schemeClr val="tx1"/>
                </a:solidFill>
                <a:latin typeface="Arial" pitchFamily="34" charset="0"/>
                <a:cs typeface="Arial" pitchFamily="34" charset="0"/>
              </a:rPr>
              <a:t>.</a:t>
            </a:r>
            <a:endParaRPr lang="en-TT" sz="26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1552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332656"/>
            <a:ext cx="8496944" cy="6264696"/>
          </a:xfrm>
        </p:spPr>
        <p:txBody>
          <a:bodyPr>
            <a:normAutofit/>
          </a:bodyPr>
          <a:lstStyle/>
          <a:p>
            <a:pPr algn="l"/>
            <a:r>
              <a:rPr lang="en-TT" sz="2800" dirty="0" smtClean="0">
                <a:solidFill>
                  <a:schemeClr val="tx1"/>
                </a:solidFill>
                <a:latin typeface="Arial" pitchFamily="34" charset="0"/>
                <a:cs typeface="Arial" pitchFamily="34" charset="0"/>
              </a:rPr>
              <a:t>An ionic precipitation reaction is generally symbolised by:</a:t>
            </a:r>
          </a:p>
          <a:p>
            <a:pPr algn="l"/>
            <a:r>
              <a:rPr lang="en-TT" sz="2800" dirty="0" smtClean="0">
                <a:solidFill>
                  <a:srgbClr val="FF0000"/>
                </a:solidFill>
                <a:latin typeface="Arial" pitchFamily="34" charset="0"/>
                <a:cs typeface="Arial" pitchFamily="34" charset="0"/>
              </a:rPr>
              <a:t>AB + CD  → AD + CB</a:t>
            </a:r>
          </a:p>
          <a:p>
            <a:pPr algn="l"/>
            <a:r>
              <a:rPr lang="en-TT" sz="2800" dirty="0" smtClean="0">
                <a:solidFill>
                  <a:schemeClr val="tx1"/>
                </a:solidFill>
                <a:latin typeface="Arial" pitchFamily="34" charset="0"/>
                <a:cs typeface="Arial" pitchFamily="34" charset="0"/>
              </a:rPr>
              <a:t>To have a successful ionic precipitation reaction, one or both of the </a:t>
            </a:r>
            <a:r>
              <a:rPr lang="en-TT" sz="2800" dirty="0" smtClean="0">
                <a:solidFill>
                  <a:srgbClr val="FF0000"/>
                </a:solidFill>
                <a:latin typeface="Arial" pitchFamily="34" charset="0"/>
                <a:cs typeface="Arial" pitchFamily="34" charset="0"/>
              </a:rPr>
              <a:t>products </a:t>
            </a:r>
            <a:r>
              <a:rPr lang="en-TT" sz="2800" dirty="0" smtClean="0">
                <a:solidFill>
                  <a:schemeClr val="tx1"/>
                </a:solidFill>
                <a:latin typeface="Arial" pitchFamily="34" charset="0"/>
                <a:cs typeface="Arial" pitchFamily="34" charset="0"/>
              </a:rPr>
              <a:t>must be </a:t>
            </a:r>
            <a:r>
              <a:rPr lang="en-TT" sz="2800" dirty="0" smtClean="0">
                <a:solidFill>
                  <a:srgbClr val="FF0000"/>
                </a:solidFill>
                <a:latin typeface="Arial" pitchFamily="34" charset="0"/>
                <a:cs typeface="Arial" pitchFamily="34" charset="0"/>
              </a:rPr>
              <a:t>incapable of undergoing the reverse reaction</a:t>
            </a:r>
            <a:r>
              <a:rPr lang="en-TT" sz="2800" dirty="0" smtClean="0">
                <a:solidFill>
                  <a:schemeClr val="tx1"/>
                </a:solidFill>
                <a:latin typeface="Arial" pitchFamily="34" charset="0"/>
                <a:cs typeface="Arial" pitchFamily="34" charset="0"/>
              </a:rPr>
              <a:t>, generally because they form an </a:t>
            </a:r>
            <a:r>
              <a:rPr lang="en-TT" sz="2800" dirty="0" smtClean="0">
                <a:solidFill>
                  <a:srgbClr val="FF0000"/>
                </a:solidFill>
                <a:latin typeface="Arial" pitchFamily="34" charset="0"/>
                <a:cs typeface="Arial" pitchFamily="34" charset="0"/>
              </a:rPr>
              <a:t>insoluble precipitate</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71800" y="3645024"/>
            <a:ext cx="3775968" cy="2831976"/>
          </a:xfrm>
          <a:prstGeom prst="rect">
            <a:avLst/>
          </a:prstGeom>
        </p:spPr>
      </p:pic>
    </p:spTree>
    <p:extLst>
      <p:ext uri="{BB962C8B-B14F-4D97-AF65-F5344CB8AC3E}">
        <p14:creationId xmlns="" xmlns:p14="http://schemas.microsoft.com/office/powerpoint/2010/main" val="15216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r>
              <a:rPr lang="en-TT" sz="4000" b="1" dirty="0" smtClean="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latin typeface="Arial" pitchFamily="34" charset="0"/>
                <a:cs typeface="Arial" pitchFamily="34" charset="0"/>
              </a:rPr>
              <a:t>Examples of Ionic Precipitation Reactions</a:t>
            </a:r>
            <a:endParaRPr lang="en-TT" sz="4000" dirty="0">
              <a:ln w="12700">
                <a:solidFill>
                  <a:schemeClr val="tx1"/>
                </a:solidFill>
                <a:prstDash val="solid"/>
              </a:ln>
              <a:solidFill>
                <a:schemeClr val="accent2">
                  <a:lumMod val="75000"/>
                </a:schemeClr>
              </a:solidFill>
            </a:endParaRPr>
          </a:p>
        </p:txBody>
      </p:sp>
      <p:sp>
        <p:nvSpPr>
          <p:cNvPr id="3" name="Subtitle 2"/>
          <p:cNvSpPr>
            <a:spLocks noGrp="1"/>
          </p:cNvSpPr>
          <p:nvPr>
            <p:ph type="subTitle" idx="1"/>
          </p:nvPr>
        </p:nvSpPr>
        <p:spPr>
          <a:xfrm>
            <a:off x="179512" y="1340768"/>
            <a:ext cx="8784976" cy="5400600"/>
          </a:xfrm>
        </p:spPr>
        <p:txBody>
          <a:bodyPr>
            <a:normAutofit/>
          </a:bodyPr>
          <a:lstStyle/>
          <a:p>
            <a:pPr algn="l"/>
            <a:r>
              <a:rPr lang="en-TT" sz="2800" u="sng" dirty="0" smtClean="0">
                <a:solidFill>
                  <a:srgbClr val="7030A0"/>
                </a:solidFill>
                <a:latin typeface="Arial" pitchFamily="34" charset="0"/>
                <a:cs typeface="Arial" pitchFamily="34" charset="0"/>
              </a:rPr>
              <a:t>Example 1:</a:t>
            </a:r>
          </a:p>
          <a:p>
            <a:pPr algn="l"/>
            <a:r>
              <a:rPr lang="en-TT" sz="2800" dirty="0" smtClean="0">
                <a:solidFill>
                  <a:schemeClr val="tx1"/>
                </a:solidFill>
                <a:latin typeface="Arial" pitchFamily="34" charset="0"/>
                <a:cs typeface="Arial" pitchFamily="34" charset="0"/>
              </a:rPr>
              <a:t>AgNO</a:t>
            </a:r>
            <a:r>
              <a:rPr lang="en-TT" sz="2800" baseline="-25000" dirty="0" smtClean="0">
                <a:solidFill>
                  <a:schemeClr val="tx1"/>
                </a:solidFill>
                <a:latin typeface="Arial" pitchFamily="34" charset="0"/>
                <a:cs typeface="Arial" pitchFamily="34" charset="0"/>
              </a:rPr>
              <a:t>3(</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a:t>
            </a:r>
            <a:r>
              <a:rPr lang="en-TT" sz="2800" dirty="0" err="1" smtClean="0">
                <a:solidFill>
                  <a:schemeClr val="tx1"/>
                </a:solidFill>
                <a:latin typeface="Arial" pitchFamily="34" charset="0"/>
                <a:cs typeface="Arial" pitchFamily="34" charset="0"/>
              </a:rPr>
              <a:t>KBr</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a:t>
            </a:r>
            <a:r>
              <a:rPr lang="en-TT" sz="2800" dirty="0" smtClean="0"/>
              <a:t> </a:t>
            </a:r>
            <a:r>
              <a:rPr lang="en-TT" sz="2800" dirty="0" err="1" smtClean="0">
                <a:solidFill>
                  <a:schemeClr val="tx1"/>
                </a:solidFill>
                <a:latin typeface="Arial" pitchFamily="34" charset="0"/>
                <a:cs typeface="Arial" pitchFamily="34" charset="0"/>
              </a:rPr>
              <a:t>AgBr</a:t>
            </a:r>
            <a:r>
              <a:rPr lang="en-TT" sz="2800" baseline="-25000" dirty="0" smtClean="0">
                <a:solidFill>
                  <a:schemeClr val="tx1"/>
                </a:solidFill>
                <a:latin typeface="Arial" pitchFamily="34" charset="0"/>
                <a:cs typeface="Arial" pitchFamily="34" charset="0"/>
              </a:rPr>
              <a:t>(s) </a:t>
            </a:r>
            <a:r>
              <a:rPr lang="en-TT" sz="2800" dirty="0" smtClean="0">
                <a:solidFill>
                  <a:schemeClr val="tx1"/>
                </a:solidFill>
                <a:latin typeface="Arial" pitchFamily="34" charset="0"/>
                <a:cs typeface="Arial" pitchFamily="34" charset="0"/>
              </a:rPr>
              <a:t>+ KNO</a:t>
            </a:r>
            <a:r>
              <a:rPr lang="en-TT" sz="2800" baseline="-25000" dirty="0" smtClean="0">
                <a:solidFill>
                  <a:schemeClr val="tx1"/>
                </a:solidFill>
                <a:latin typeface="Arial" pitchFamily="34" charset="0"/>
                <a:cs typeface="Arial" pitchFamily="34" charset="0"/>
              </a:rPr>
              <a:t>3(</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a:t>
            </a:r>
          </a:p>
          <a:p>
            <a:pPr algn="l"/>
            <a:endParaRPr lang="en-TT" sz="2800" baseline="-250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Ionic Equation: Ag</a:t>
            </a:r>
            <a:r>
              <a:rPr lang="en-TT" sz="2800"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Br</a:t>
            </a:r>
            <a:r>
              <a:rPr lang="en-TT"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a:t>
            </a:r>
            <a:r>
              <a:rPr lang="en-TT" sz="2800" dirty="0" smtClean="0"/>
              <a:t> </a:t>
            </a:r>
            <a:r>
              <a:rPr lang="en-TT" sz="2800" baseline="-25000" dirty="0" smtClean="0">
                <a:solidFill>
                  <a:schemeClr val="tx1"/>
                </a:solidFill>
                <a:latin typeface="Arial" pitchFamily="34" charset="0"/>
                <a:cs typeface="Arial" pitchFamily="34" charset="0"/>
              </a:rPr>
              <a:t> </a:t>
            </a:r>
            <a:r>
              <a:rPr lang="en-TT" sz="2800" dirty="0" err="1" smtClean="0">
                <a:solidFill>
                  <a:schemeClr val="tx1"/>
                </a:solidFill>
                <a:latin typeface="Arial" pitchFamily="34" charset="0"/>
                <a:cs typeface="Arial" pitchFamily="34" charset="0"/>
              </a:rPr>
              <a:t>AgBr</a:t>
            </a:r>
            <a:r>
              <a:rPr lang="en-TT" sz="2800" baseline="-25000" dirty="0" smtClean="0">
                <a:solidFill>
                  <a:schemeClr val="tx1"/>
                </a:solidFill>
                <a:latin typeface="Arial" pitchFamily="34" charset="0"/>
                <a:cs typeface="Arial" pitchFamily="34" charset="0"/>
              </a:rPr>
              <a:t>(s)</a:t>
            </a:r>
          </a:p>
          <a:p>
            <a:pPr algn="l"/>
            <a:endParaRPr lang="en-TT" sz="2800" dirty="0">
              <a:solidFill>
                <a:schemeClr val="tx1"/>
              </a:solidFill>
              <a:latin typeface="Arial" pitchFamily="34" charset="0"/>
              <a:cs typeface="Arial" pitchFamily="34" charset="0"/>
            </a:endParaRPr>
          </a:p>
          <a:p>
            <a:pPr algn="l"/>
            <a:r>
              <a:rPr lang="en-TT" sz="2800" u="sng" dirty="0" smtClean="0">
                <a:solidFill>
                  <a:srgbClr val="7030A0"/>
                </a:solidFill>
                <a:latin typeface="Arial" pitchFamily="34" charset="0"/>
                <a:cs typeface="Arial" pitchFamily="34" charset="0"/>
              </a:rPr>
              <a:t>Example 2:</a:t>
            </a:r>
          </a:p>
          <a:p>
            <a:pPr algn="l"/>
            <a:r>
              <a:rPr lang="en-TT" sz="2800" dirty="0" smtClean="0">
                <a:solidFill>
                  <a:schemeClr val="tx1"/>
                </a:solidFill>
                <a:latin typeface="Arial" pitchFamily="34" charset="0"/>
                <a:cs typeface="Arial" pitchFamily="34" charset="0"/>
              </a:rPr>
              <a:t>BaCl</a:t>
            </a:r>
            <a:r>
              <a:rPr lang="en-TT" sz="2800" baseline="-25000" dirty="0" smtClean="0">
                <a:solidFill>
                  <a:schemeClr val="tx1"/>
                </a:solidFill>
                <a:latin typeface="Arial" pitchFamily="34" charset="0"/>
                <a:cs typeface="Arial" pitchFamily="34" charset="0"/>
              </a:rPr>
              <a:t>2(</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Na</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BaSO</a:t>
            </a:r>
            <a:r>
              <a:rPr lang="en-TT" sz="2800" baseline="-25000" dirty="0" smtClean="0">
                <a:solidFill>
                  <a:schemeClr val="tx1"/>
                </a:solidFill>
                <a:latin typeface="Arial" pitchFamily="34" charset="0"/>
                <a:cs typeface="Arial" pitchFamily="34" charset="0"/>
              </a:rPr>
              <a:t>4(s) </a:t>
            </a:r>
            <a:r>
              <a:rPr lang="en-TT" sz="2800" dirty="0" smtClean="0">
                <a:solidFill>
                  <a:schemeClr val="tx1"/>
                </a:solidFill>
                <a:latin typeface="Arial" pitchFamily="34" charset="0"/>
                <a:cs typeface="Arial" pitchFamily="34" charset="0"/>
              </a:rPr>
              <a:t>+ 2NaCl</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a:t>
            </a:r>
          </a:p>
          <a:p>
            <a:pPr algn="l"/>
            <a:endParaRPr lang="en-TT" sz="2800" baseline="-250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Ionic Equation: Ba</a:t>
            </a:r>
            <a:r>
              <a:rPr lang="en-TT" sz="2800" baseline="30000" dirty="0" smtClean="0">
                <a:solidFill>
                  <a:schemeClr val="tx1"/>
                </a:solidFill>
                <a:latin typeface="Arial" pitchFamily="34" charset="0"/>
                <a:cs typeface="Arial" pitchFamily="34" charset="0"/>
              </a:rPr>
              <a:t>2+</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SO</a:t>
            </a:r>
            <a:r>
              <a:rPr lang="en-TT" sz="2800" baseline="-25000" dirty="0" smtClean="0">
                <a:solidFill>
                  <a:schemeClr val="tx1"/>
                </a:solidFill>
                <a:latin typeface="Arial" pitchFamily="34" charset="0"/>
                <a:cs typeface="Arial" pitchFamily="34" charset="0"/>
              </a:rPr>
              <a:t>4</a:t>
            </a:r>
            <a:r>
              <a:rPr lang="en-TT" sz="2800" baseline="30000" dirty="0" smtClean="0">
                <a:solidFill>
                  <a:schemeClr val="tx1"/>
                </a:solidFill>
                <a:latin typeface="Arial" pitchFamily="34" charset="0"/>
                <a:cs typeface="Arial" pitchFamily="34" charset="0"/>
              </a:rPr>
              <a:t>2-</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a:t>
            </a:r>
            <a:r>
              <a:rPr lang="en-TT" sz="2800" dirty="0" smtClean="0"/>
              <a:t> </a:t>
            </a:r>
            <a:r>
              <a:rPr lang="en-TT" sz="2800" dirty="0" smtClean="0">
                <a:solidFill>
                  <a:schemeClr val="tx1"/>
                </a:solidFill>
              </a:rPr>
              <a:t>→</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BaSO</a:t>
            </a:r>
            <a:r>
              <a:rPr lang="en-TT" sz="2800" baseline="-25000" dirty="0" smtClean="0">
                <a:solidFill>
                  <a:schemeClr val="tx1"/>
                </a:solidFill>
                <a:latin typeface="Arial" pitchFamily="34" charset="0"/>
                <a:cs typeface="Arial" pitchFamily="34" charset="0"/>
              </a:rPr>
              <a:t>4(s)</a:t>
            </a:r>
            <a:endParaRPr lang="en-TT" sz="2800" baseline="-250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2599911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866527"/>
          </a:xfrm>
        </p:spPr>
        <p:txBody>
          <a:bodyPr>
            <a:noAutofit/>
          </a:bodyPr>
          <a:lstStyle/>
          <a:p>
            <a:r>
              <a:rPr lang="en-TT" sz="6000"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6. </a:t>
            </a:r>
            <a:r>
              <a:rPr lang="en-TT" sz="6000" b="1" dirty="0" err="1"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Redox</a:t>
            </a:r>
            <a:r>
              <a:rPr lang="en-TT" sz="6000"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 Reactions</a:t>
            </a:r>
            <a:endParaRPr lang="en-TT" sz="6000" b="1" dirty="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Picture 5" descr="redox reaction.jpg"/>
          <p:cNvPicPr>
            <a:picLocks noChangeAspect="1"/>
          </p:cNvPicPr>
          <p:nvPr/>
        </p:nvPicPr>
        <p:blipFill>
          <a:blip r:embed="rId2" cstate="print"/>
          <a:stretch>
            <a:fillRect/>
          </a:stretch>
        </p:blipFill>
        <p:spPr>
          <a:xfrm>
            <a:off x="685800" y="1031864"/>
            <a:ext cx="7696200" cy="5597536"/>
          </a:xfrm>
          <a:prstGeom prst="rect">
            <a:avLst/>
          </a:prstGeom>
        </p:spPr>
      </p:pic>
    </p:spTree>
    <p:extLst>
      <p:ext uri="{BB962C8B-B14F-4D97-AF65-F5344CB8AC3E}">
        <p14:creationId xmlns="" xmlns:p14="http://schemas.microsoft.com/office/powerpoint/2010/main" val="3339848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866527"/>
          </a:xfrm>
        </p:spPr>
        <p:txBody>
          <a:bodyPr/>
          <a:lstStyle/>
          <a:p>
            <a:r>
              <a:rPr lang="en-TT" b="1" dirty="0" err="1"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Redox</a:t>
            </a:r>
            <a:r>
              <a:rPr lang="en-TT"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en-TT"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Reactions</a:t>
            </a:r>
            <a:endParaRPr lang="en-TT" b="1" dirty="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980728"/>
            <a:ext cx="8712968" cy="5616624"/>
          </a:xfrm>
        </p:spPr>
        <p:txBody>
          <a:bodyPr>
            <a:normAutofit/>
          </a:bodyPr>
          <a:lstStyle/>
          <a:p>
            <a:pPr algn="l"/>
            <a:r>
              <a:rPr lang="en-TT" sz="2800" dirty="0" smtClean="0">
                <a:solidFill>
                  <a:schemeClr val="tx1"/>
                </a:solidFill>
                <a:latin typeface="Arial" pitchFamily="34" charset="0"/>
                <a:cs typeface="Arial" pitchFamily="34" charset="0"/>
              </a:rPr>
              <a:t>Redox reactions or oxidation-reduction reactions are chemical reactions in which one reactant is oxidised and the other is reduced or both change is oxidation number.</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43808" y="2420888"/>
            <a:ext cx="3528392" cy="4248472"/>
          </a:xfrm>
          <a:prstGeom prst="rect">
            <a:avLst/>
          </a:prstGeom>
        </p:spPr>
      </p:pic>
    </p:spTree>
    <p:extLst>
      <p:ext uri="{BB962C8B-B14F-4D97-AF65-F5344CB8AC3E}">
        <p14:creationId xmlns="" xmlns:p14="http://schemas.microsoft.com/office/powerpoint/2010/main" val="3339848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082551"/>
          </a:xfrm>
        </p:spPr>
        <p:txBody>
          <a:bodyPr>
            <a:normAutofit fontScale="90000"/>
          </a:bodyPr>
          <a:lstStyle/>
          <a:p>
            <a:r>
              <a:rPr lang="en-TT" b="1" dirty="0" smtClean="0">
                <a:ln w="12700">
                  <a:solidFill>
                    <a:sysClr val="windowText" lastClr="000000"/>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Example of a Redox Reaction</a:t>
            </a:r>
            <a:endParaRPr lang="en-TT" b="1" dirty="0">
              <a:ln w="12700">
                <a:solidFill>
                  <a:sysClr val="windowText" lastClr="000000"/>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268760"/>
            <a:ext cx="8640960" cy="5400600"/>
          </a:xfrm>
        </p:spPr>
        <p:txBody>
          <a:bodyPr>
            <a:normAutofit/>
          </a:bodyPr>
          <a:lstStyle/>
          <a:p>
            <a:pPr algn="l"/>
            <a:r>
              <a:rPr lang="en-TT" sz="2800" dirty="0" smtClean="0">
                <a:solidFill>
                  <a:schemeClr val="tx1"/>
                </a:solidFill>
              </a:rPr>
              <a:t>One of many examples is when zinc metal is placed in a solution of copper sulphate, the copper is reduced and appears as a black coating on the zinc.</a:t>
            </a:r>
            <a:endParaRPr lang="en-TT" sz="2800" dirty="0" smtClean="0">
              <a:solidFill>
                <a:schemeClr val="tx1"/>
              </a:solidFill>
              <a:latin typeface="Arial" pitchFamily="34" charset="0"/>
              <a:cs typeface="Arial" pitchFamily="34" charset="0"/>
            </a:endParaRPr>
          </a:p>
          <a:p>
            <a:endParaRPr lang="en-TT"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59632" y="2708920"/>
            <a:ext cx="6696744" cy="3888432"/>
          </a:xfrm>
          <a:prstGeom prst="rect">
            <a:avLst/>
          </a:prstGeom>
        </p:spPr>
      </p:pic>
    </p:spTree>
    <p:extLst>
      <p:ext uri="{BB962C8B-B14F-4D97-AF65-F5344CB8AC3E}">
        <p14:creationId xmlns="" xmlns:p14="http://schemas.microsoft.com/office/powerpoint/2010/main" val="1973440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010543"/>
          </a:xfrm>
        </p:spPr>
        <p:txBody>
          <a:bodyPr>
            <a:noAutofit/>
          </a:bodyPr>
          <a:lstStyle/>
          <a:p>
            <a:r>
              <a:rPr lang="en-TT"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7. Reversible Chemical Reactions</a:t>
            </a:r>
            <a:endParaRPr lang="en-TT"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Picture 5" descr="seesaw.gif"/>
          <p:cNvPicPr>
            <a:picLocks noChangeAspect="1"/>
          </p:cNvPicPr>
          <p:nvPr/>
        </p:nvPicPr>
        <p:blipFill>
          <a:blip r:embed="rId2" cstate="print"/>
          <a:stretch>
            <a:fillRect/>
          </a:stretch>
        </p:blipFill>
        <p:spPr>
          <a:xfrm>
            <a:off x="457200" y="1219200"/>
            <a:ext cx="8305800" cy="5334000"/>
          </a:xfrm>
          <a:prstGeom prst="rect">
            <a:avLst/>
          </a:prstGeom>
        </p:spPr>
      </p:pic>
      <p:sp>
        <p:nvSpPr>
          <p:cNvPr id="7" name="Rounded Rectangle 6"/>
          <p:cNvSpPr/>
          <p:nvPr/>
        </p:nvSpPr>
        <p:spPr>
          <a:xfrm>
            <a:off x="6324600" y="5943600"/>
            <a:ext cx="22098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 xmlns:p14="http://schemas.microsoft.com/office/powerpoint/2010/main" val="1100702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712968" cy="1010543"/>
          </a:xfrm>
        </p:spPr>
        <p:txBody>
          <a:bodyPr>
            <a:normAutofit fontScale="90000"/>
          </a:bodyPr>
          <a:lstStyle/>
          <a:p>
            <a:r>
              <a:rPr lang="en-TT"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7. Reversible Chemical Reactions</a:t>
            </a:r>
            <a:endParaRPr lang="en-TT"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1124744"/>
            <a:ext cx="8856984" cy="5616624"/>
          </a:xfrm>
        </p:spPr>
        <p:txBody>
          <a:bodyPr>
            <a:normAutofit/>
          </a:bodyPr>
          <a:lstStyle/>
          <a:p>
            <a:pPr algn="l"/>
            <a:r>
              <a:rPr lang="en-TT" sz="2800" dirty="0" smtClean="0">
                <a:solidFill>
                  <a:schemeClr val="tx1"/>
                </a:solidFill>
                <a:latin typeface="Arial" pitchFamily="34" charset="0"/>
                <a:cs typeface="Arial" pitchFamily="34" charset="0"/>
              </a:rPr>
              <a:t>There are certain chemical reactions which, under certain conditions, are </a:t>
            </a:r>
            <a:r>
              <a:rPr lang="en-TT" sz="2800" dirty="0" smtClean="0">
                <a:solidFill>
                  <a:srgbClr val="FF0000"/>
                </a:solidFill>
                <a:latin typeface="Arial" pitchFamily="34" charset="0"/>
                <a:cs typeface="Arial" pitchFamily="34" charset="0"/>
              </a:rPr>
              <a:t>reversible</a:t>
            </a:r>
            <a:r>
              <a:rPr lang="en-TT" sz="2800" dirty="0" smtClean="0">
                <a:solidFill>
                  <a:schemeClr val="tx1"/>
                </a:solidFill>
                <a:latin typeface="Arial" pitchFamily="34" charset="0"/>
                <a:cs typeface="Arial" pitchFamily="34" charset="0"/>
              </a:rPr>
              <a:t>, i.e. </a:t>
            </a:r>
            <a:r>
              <a:rPr lang="en-TT" sz="2800" dirty="0" smtClean="0">
                <a:solidFill>
                  <a:srgbClr val="FF0000"/>
                </a:solidFill>
                <a:latin typeface="Arial" pitchFamily="34" charset="0"/>
                <a:cs typeface="Arial" pitchFamily="34" charset="0"/>
              </a:rPr>
              <a:t>the products can react to produce the original reactants again</a:t>
            </a:r>
            <a:r>
              <a:rPr lang="en-TT" sz="2800" dirty="0" smtClean="0">
                <a:solidFill>
                  <a:schemeClr val="tx1"/>
                </a:solidFill>
                <a:latin typeface="Arial" pitchFamily="34" charset="0"/>
                <a:cs typeface="Arial" pitchFamily="34" charset="0"/>
              </a:rPr>
              <a:t>. These are known as </a:t>
            </a:r>
            <a:r>
              <a:rPr lang="en-TT" sz="2800" dirty="0" smtClean="0">
                <a:solidFill>
                  <a:srgbClr val="FF0000"/>
                </a:solidFill>
                <a:latin typeface="Arial" pitchFamily="34" charset="0"/>
                <a:cs typeface="Arial" pitchFamily="34" charset="0"/>
              </a:rPr>
              <a:t>reversible chemical reactions</a:t>
            </a:r>
            <a:r>
              <a:rPr lang="en-TT" sz="2800" dirty="0" smtClean="0">
                <a:solidFill>
                  <a:schemeClr val="tx1"/>
                </a:solidFill>
                <a:latin typeface="Arial" pitchFamily="34" charset="0"/>
                <a:cs typeface="Arial" pitchFamily="34" charset="0"/>
              </a:rPr>
              <a:t>. </a:t>
            </a:r>
          </a:p>
          <a:p>
            <a:pPr algn="l"/>
            <a:endParaRPr lang="en-TT" sz="2800" dirty="0">
              <a:solidFill>
                <a:schemeClr val="tx1"/>
              </a:solidFill>
              <a:latin typeface="Arial" pitchFamily="34" charset="0"/>
              <a:cs typeface="Arial" pitchFamily="34" charset="0"/>
            </a:endParaRPr>
          </a:p>
          <a:p>
            <a:pPr algn="l"/>
            <a:r>
              <a:rPr lang="en-TT" sz="2800" u="sng" dirty="0" smtClean="0">
                <a:solidFill>
                  <a:srgbClr val="FF0000"/>
                </a:solidFill>
                <a:latin typeface="Arial" pitchFamily="34" charset="0"/>
                <a:cs typeface="Arial" pitchFamily="34" charset="0"/>
              </a:rPr>
              <a:t>Most reactions are not reversible</a:t>
            </a:r>
            <a:r>
              <a:rPr lang="en-TT" sz="2800" dirty="0" smtClean="0">
                <a:solidFill>
                  <a:schemeClr val="tx1"/>
                </a:solidFill>
                <a:latin typeface="Arial" pitchFamily="34" charset="0"/>
                <a:cs typeface="Arial" pitchFamily="34" charset="0"/>
              </a:rPr>
              <a:t>; they can only proceed in one direction.</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If a reaction is </a:t>
            </a:r>
            <a:r>
              <a:rPr lang="en-TT" sz="2800" dirty="0" smtClean="0">
                <a:solidFill>
                  <a:srgbClr val="FF0000"/>
                </a:solidFill>
                <a:latin typeface="Arial" pitchFamily="34" charset="0"/>
                <a:cs typeface="Arial" pitchFamily="34" charset="0"/>
              </a:rPr>
              <a:t>reversible</a:t>
            </a:r>
            <a:r>
              <a:rPr lang="en-TT" sz="2800" dirty="0" smtClean="0">
                <a:solidFill>
                  <a:schemeClr val="tx1"/>
                </a:solidFill>
                <a:latin typeface="Arial" pitchFamily="34" charset="0"/>
                <a:cs typeface="Arial" pitchFamily="34" charset="0"/>
              </a:rPr>
              <a:t> a </a:t>
            </a:r>
            <a:r>
              <a:rPr lang="en-TT" sz="2800" dirty="0" smtClean="0">
                <a:solidFill>
                  <a:srgbClr val="FF0000"/>
                </a:solidFill>
                <a:latin typeface="Arial" pitchFamily="34" charset="0"/>
                <a:cs typeface="Arial" pitchFamily="34" charset="0"/>
              </a:rPr>
              <a:t>double arrow</a:t>
            </a:r>
            <a:r>
              <a:rPr lang="en-TT" sz="2800" dirty="0" smtClean="0">
                <a:solidFill>
                  <a:schemeClr val="tx1"/>
                </a:solidFill>
                <a:latin typeface="Arial" pitchFamily="34" charset="0"/>
                <a:cs typeface="Arial" pitchFamily="34" charset="0"/>
              </a:rPr>
              <a:t> (       )is used. In a reversible reaction we refer to the </a:t>
            </a:r>
            <a:r>
              <a:rPr lang="en-TT" sz="2800" dirty="0" smtClean="0">
                <a:solidFill>
                  <a:srgbClr val="FF0000"/>
                </a:solidFill>
                <a:latin typeface="Arial" pitchFamily="34" charset="0"/>
                <a:cs typeface="Arial" pitchFamily="34" charset="0"/>
              </a:rPr>
              <a:t>forward reaction </a:t>
            </a:r>
            <a:r>
              <a:rPr lang="en-TT" sz="2800" dirty="0" smtClean="0">
                <a:solidFill>
                  <a:schemeClr val="tx1"/>
                </a:solidFill>
                <a:latin typeface="Arial" pitchFamily="34" charset="0"/>
                <a:cs typeface="Arial" pitchFamily="34" charset="0"/>
              </a:rPr>
              <a:t>as proceeding from left to right and the </a:t>
            </a:r>
            <a:r>
              <a:rPr lang="en-TT" sz="2800" dirty="0" smtClean="0">
                <a:solidFill>
                  <a:srgbClr val="FF0000"/>
                </a:solidFill>
                <a:latin typeface="Arial" pitchFamily="34" charset="0"/>
                <a:cs typeface="Arial" pitchFamily="34" charset="0"/>
              </a:rPr>
              <a:t>reverse reaction </a:t>
            </a:r>
            <a:r>
              <a:rPr lang="en-TT" sz="2800" dirty="0" smtClean="0">
                <a:solidFill>
                  <a:schemeClr val="tx1"/>
                </a:solidFill>
                <a:latin typeface="Arial" pitchFamily="34" charset="0"/>
                <a:cs typeface="Arial" pitchFamily="34" charset="0"/>
              </a:rPr>
              <a:t>as proceeding from right to left. </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87601" y="5085184"/>
            <a:ext cx="742950" cy="190500"/>
          </a:xfrm>
          <a:prstGeom prst="rect">
            <a:avLst/>
          </a:prstGeom>
        </p:spPr>
      </p:pic>
    </p:spTree>
    <p:extLst>
      <p:ext uri="{BB962C8B-B14F-4D97-AF65-F5344CB8AC3E}">
        <p14:creationId xmlns="" xmlns:p14="http://schemas.microsoft.com/office/powerpoint/2010/main" val="11007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3"/>
            <a:ext cx="7772400" cy="1152128"/>
          </a:xfrm>
        </p:spPr>
        <p:txBody>
          <a:bodyPr>
            <a:normAutofit fontScale="90000"/>
          </a:bodyPr>
          <a:lstStyle/>
          <a:p>
            <a:r>
              <a:rPr lang="en-TT"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Example of a </a:t>
            </a:r>
            <a:r>
              <a:rPr lang="en-TT"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Reversible Chemical Reaction</a:t>
            </a:r>
            <a:endParaRPr lang="en-TT" dirty="0">
              <a:solidFill>
                <a:schemeClr val="tx2"/>
              </a:solidFill>
            </a:endParaRPr>
          </a:p>
        </p:txBody>
      </p:sp>
      <p:sp>
        <p:nvSpPr>
          <p:cNvPr id="3" name="Subtitle 2"/>
          <p:cNvSpPr>
            <a:spLocks noGrp="1"/>
          </p:cNvSpPr>
          <p:nvPr>
            <p:ph type="subTitle" idx="1"/>
          </p:nvPr>
        </p:nvSpPr>
        <p:spPr>
          <a:xfrm>
            <a:off x="251520" y="1268760"/>
            <a:ext cx="8712968" cy="5400600"/>
          </a:xfrm>
        </p:spPr>
        <p:txBody>
          <a:bodyPr>
            <a:normAutofit/>
          </a:bodyPr>
          <a:lstStyle/>
          <a:p>
            <a:pPr algn="l"/>
            <a:r>
              <a:rPr lang="en-TT" sz="2800" dirty="0" smtClean="0">
                <a:solidFill>
                  <a:schemeClr val="tx1"/>
                </a:solidFill>
                <a:latin typeface="Arial" pitchFamily="34" charset="0"/>
                <a:cs typeface="Arial" pitchFamily="34" charset="0"/>
              </a:rPr>
              <a:t>When </a:t>
            </a:r>
            <a:r>
              <a:rPr lang="en-TT" sz="2800" dirty="0" smtClean="0">
                <a:solidFill>
                  <a:srgbClr val="FF0000"/>
                </a:solidFill>
                <a:latin typeface="Arial" pitchFamily="34" charset="0"/>
                <a:cs typeface="Arial" pitchFamily="34" charset="0"/>
              </a:rPr>
              <a:t>ammonium chloride solid </a:t>
            </a:r>
            <a:r>
              <a:rPr lang="en-TT" sz="2800" dirty="0" smtClean="0">
                <a:solidFill>
                  <a:schemeClr val="tx1"/>
                </a:solidFill>
                <a:latin typeface="Arial" pitchFamily="34" charset="0"/>
                <a:cs typeface="Arial" pitchFamily="34" charset="0"/>
              </a:rPr>
              <a:t>is heated it sublimes into </a:t>
            </a:r>
            <a:r>
              <a:rPr lang="en-TT" sz="2800" dirty="0" smtClean="0">
                <a:solidFill>
                  <a:srgbClr val="FF0000"/>
                </a:solidFill>
                <a:latin typeface="Arial" pitchFamily="34" charset="0"/>
                <a:cs typeface="Arial" pitchFamily="34" charset="0"/>
              </a:rPr>
              <a:t>ammonia</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hydrogen chloride</a:t>
            </a:r>
            <a:r>
              <a:rPr lang="en-TT" sz="2800" dirty="0" smtClean="0">
                <a:solidFill>
                  <a:schemeClr val="tx1"/>
                </a:solidFill>
                <a:latin typeface="Arial" pitchFamily="34" charset="0"/>
                <a:cs typeface="Arial" pitchFamily="34" charset="0"/>
              </a:rPr>
              <a:t> gas. On cooling the two gases recombine to from </a:t>
            </a:r>
            <a:r>
              <a:rPr lang="en-TT" sz="2800" dirty="0" smtClean="0">
                <a:solidFill>
                  <a:srgbClr val="FF0000"/>
                </a:solidFill>
                <a:latin typeface="Arial" pitchFamily="34" charset="0"/>
                <a:cs typeface="Arial" pitchFamily="34" charset="0"/>
              </a:rPr>
              <a:t>ammonium chloride</a:t>
            </a:r>
            <a:r>
              <a:rPr lang="en-TT" sz="2800" dirty="0" smtClean="0">
                <a:solidFill>
                  <a:schemeClr val="tx1"/>
                </a:solidFill>
                <a:latin typeface="Arial" pitchFamily="34" charset="0"/>
                <a:cs typeface="Arial" pitchFamily="34" charset="0"/>
              </a:rPr>
              <a:t> again.</a:t>
            </a:r>
          </a:p>
          <a:p>
            <a:pPr algn="l"/>
            <a:endParaRPr lang="en-TT" sz="28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NH</a:t>
            </a:r>
            <a:r>
              <a:rPr lang="en-TT" sz="2400" baseline="-25000" dirty="0" smtClean="0">
                <a:solidFill>
                  <a:schemeClr val="tx1"/>
                </a:solidFill>
                <a:latin typeface="Arial" pitchFamily="34" charset="0"/>
                <a:cs typeface="Arial" pitchFamily="34" charset="0"/>
              </a:rPr>
              <a:t>4</a:t>
            </a:r>
            <a:r>
              <a:rPr lang="en-TT" sz="2400" dirty="0" smtClean="0">
                <a:solidFill>
                  <a:schemeClr val="tx1"/>
                </a:solidFill>
                <a:latin typeface="Arial" pitchFamily="34" charset="0"/>
                <a:cs typeface="Arial" pitchFamily="34" charset="0"/>
              </a:rPr>
              <a:t>Cl</a:t>
            </a:r>
            <a:r>
              <a:rPr lang="en-TT" sz="2400" baseline="-25000" dirty="0" smtClean="0">
                <a:solidFill>
                  <a:schemeClr val="tx1"/>
                </a:solidFill>
                <a:latin typeface="Arial" pitchFamily="34" charset="0"/>
                <a:cs typeface="Arial" pitchFamily="34" charset="0"/>
              </a:rPr>
              <a:t>(s)</a:t>
            </a:r>
            <a:r>
              <a:rPr lang="en-TT" sz="2400" dirty="0" smtClean="0">
                <a:solidFill>
                  <a:schemeClr val="tx1"/>
                </a:solidFill>
                <a:latin typeface="Arial" pitchFamily="34" charset="0"/>
                <a:cs typeface="Arial" pitchFamily="34" charset="0"/>
              </a:rPr>
              <a:t>          NH</a:t>
            </a:r>
            <a:r>
              <a:rPr lang="en-TT" sz="2400" baseline="-25000" dirty="0" smtClean="0">
                <a:solidFill>
                  <a:schemeClr val="tx1"/>
                </a:solidFill>
                <a:latin typeface="Arial" pitchFamily="34" charset="0"/>
                <a:cs typeface="Arial" pitchFamily="34" charset="0"/>
              </a:rPr>
              <a:t>3(g)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HCl</a:t>
            </a:r>
            <a:r>
              <a:rPr lang="en-TT" sz="2400" baseline="-25000" dirty="0" smtClean="0">
                <a:solidFill>
                  <a:schemeClr val="tx1"/>
                </a:solidFill>
                <a:latin typeface="Arial" pitchFamily="34" charset="0"/>
                <a:cs typeface="Arial" pitchFamily="34" charset="0"/>
              </a:rPr>
              <a:t>(g)</a:t>
            </a:r>
            <a:endParaRPr lang="en-TT" sz="2400" baseline="-250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3648" y="3717032"/>
            <a:ext cx="742950" cy="19050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11960" y="2636912"/>
            <a:ext cx="4680519" cy="4221088"/>
          </a:xfrm>
          <a:prstGeom prst="rect">
            <a:avLst/>
          </a:prstGeom>
        </p:spPr>
      </p:pic>
    </p:spTree>
    <p:extLst>
      <p:ext uri="{BB962C8B-B14F-4D97-AF65-F5344CB8AC3E}">
        <p14:creationId xmlns="" xmlns:p14="http://schemas.microsoft.com/office/powerpoint/2010/main" val="11315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TT" b="1" dirty="0" smtClean="0">
                <a:ln w="12700">
                  <a:solidFill>
                    <a:sysClr val="windowText" lastClr="000000"/>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Making Predictions using the Reactivity Series</a:t>
            </a:r>
            <a:endParaRPr lang="en-TT" b="1" dirty="0">
              <a:ln w="12700">
                <a:solidFill>
                  <a:sysClr val="windowText" lastClr="000000"/>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700808"/>
            <a:ext cx="8712968" cy="4968552"/>
          </a:xfrm>
        </p:spPr>
        <p:txBody>
          <a:bodyPr>
            <a:normAutofit/>
          </a:bodyPr>
          <a:lstStyle/>
          <a:p>
            <a:pPr algn="l"/>
            <a:r>
              <a:rPr lang="en-TT" sz="2800" dirty="0" smtClean="0">
                <a:solidFill>
                  <a:schemeClr val="tx1"/>
                </a:solidFill>
                <a:latin typeface="Arial" pitchFamily="34" charset="0"/>
                <a:cs typeface="Arial" pitchFamily="34" charset="0"/>
              </a:rPr>
              <a:t>You can make predictions about unfamiliar metals if you know their position in the reactivity series.</a:t>
            </a:r>
            <a:endParaRPr lang="en-TT" sz="2800" dirty="0">
              <a:solidFill>
                <a:schemeClr val="tx1"/>
              </a:solidFill>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2" y="2564904"/>
            <a:ext cx="7704856" cy="3816423"/>
          </a:xfrm>
          <a:prstGeom prst="rect">
            <a:avLst/>
          </a:prstGeom>
        </p:spPr>
      </p:pic>
    </p:spTree>
    <p:extLst>
      <p:ext uri="{BB962C8B-B14F-4D97-AF65-F5344CB8AC3E}">
        <p14:creationId xmlns="" xmlns:p14="http://schemas.microsoft.com/office/powerpoint/2010/main" val="3333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866527"/>
          </a:xfrm>
        </p:spPr>
        <p:txBody>
          <a:bodyPr>
            <a:normAutofit/>
          </a:bodyPr>
          <a:lstStyle/>
          <a:p>
            <a:r>
              <a:rPr lang="en-TT" sz="40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A problem involving manganese</a:t>
            </a:r>
            <a:endParaRPr lang="en-TT" sz="40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31032" y="990600"/>
            <a:ext cx="8712968" cy="5688632"/>
          </a:xfrm>
        </p:spPr>
        <p:txBody>
          <a:bodyPr>
            <a:normAutofit fontScale="92500"/>
          </a:bodyPr>
          <a:lstStyle/>
          <a:p>
            <a:pPr algn="l"/>
            <a:r>
              <a:rPr lang="en-TT" sz="2800" dirty="0" smtClean="0">
                <a:solidFill>
                  <a:schemeClr val="tx1"/>
                </a:solidFill>
                <a:latin typeface="Arial" pitchFamily="34" charset="0"/>
                <a:cs typeface="Arial" pitchFamily="34" charset="0"/>
              </a:rPr>
              <a:t>Manganese, </a:t>
            </a:r>
            <a:r>
              <a:rPr lang="en-TT" sz="2800" dirty="0" err="1" smtClean="0">
                <a:solidFill>
                  <a:schemeClr val="tx1"/>
                </a:solidFill>
                <a:latin typeface="Arial" pitchFamily="34" charset="0"/>
                <a:cs typeface="Arial" pitchFamily="34" charset="0"/>
              </a:rPr>
              <a:t>Mn</a:t>
            </a:r>
            <a:r>
              <a:rPr lang="en-TT" sz="2800" dirty="0" smtClean="0">
                <a:solidFill>
                  <a:schemeClr val="tx1"/>
                </a:solidFill>
                <a:latin typeface="Arial" pitchFamily="34" charset="0"/>
                <a:cs typeface="Arial" pitchFamily="34" charset="0"/>
              </a:rPr>
              <a:t>, lies between aluminium and zinc in the Reactivity Series and forms a 2+ ion. Solutions of manganese(II) salts are very, very pale pink (almost colourless).</a:t>
            </a:r>
          </a:p>
          <a:p>
            <a:pPr algn="l"/>
            <a:endParaRPr lang="en-TT" sz="2800" dirty="0" smtClean="0">
              <a:solidFill>
                <a:schemeClr val="tx1"/>
              </a:solidFill>
              <a:latin typeface="Arial" pitchFamily="34" charset="0"/>
              <a:cs typeface="Arial" pitchFamily="34" charset="0"/>
            </a:endParaRPr>
          </a:p>
          <a:p>
            <a:pPr marL="514350" indent="-514350" algn="l">
              <a:buAutoNum type="alphaLcParenBoth"/>
            </a:pPr>
            <a:r>
              <a:rPr lang="en-TT" sz="2800" dirty="0" smtClean="0">
                <a:solidFill>
                  <a:schemeClr val="tx1"/>
                </a:solidFill>
                <a:latin typeface="Arial" pitchFamily="34" charset="0"/>
                <a:cs typeface="Arial" pitchFamily="34" charset="0"/>
              </a:rPr>
              <a:t>Use the Reactivity Series to predict whether manganese will react with copper(II) sulphate solution. If it will react, describe what you would see, name the products and write an equation for the reaction.</a:t>
            </a:r>
          </a:p>
          <a:p>
            <a:pPr marL="514350" indent="-514350" algn="l">
              <a:buAutoNum type="alphaLcParenBoth"/>
            </a:pPr>
            <a:endParaRPr lang="en-TT" sz="2800" dirty="0" smtClean="0">
              <a:solidFill>
                <a:schemeClr val="tx1"/>
              </a:solidFill>
              <a:latin typeface="Arial" pitchFamily="34" charset="0"/>
              <a:cs typeface="Arial" pitchFamily="34" charset="0"/>
            </a:endParaRPr>
          </a:p>
          <a:p>
            <a:pPr marL="514350" indent="-514350" algn="l">
              <a:buAutoNum type="alphaLcParenBoth"/>
            </a:pPr>
            <a:r>
              <a:rPr lang="en-TT" sz="2800" dirty="0" smtClean="0">
                <a:solidFill>
                  <a:schemeClr val="tx1"/>
                </a:solidFill>
                <a:latin typeface="Arial" pitchFamily="34" charset="0"/>
                <a:cs typeface="Arial" pitchFamily="34" charset="0"/>
              </a:rPr>
              <a:t>Explain why you would expect manganese to react with steam. Name the products of the reaction and write the equation.</a:t>
            </a:r>
            <a:endParaRPr lang="en-TT"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5266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2000"/>
                                        <p:tgtEl>
                                          <p:spTgt spid="3">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amond(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6632"/>
            <a:ext cx="8856984" cy="1298575"/>
          </a:xfrm>
        </p:spPr>
        <p:txBody>
          <a:bodyPr>
            <a:normAutofit fontScale="90000"/>
          </a:bodyPr>
          <a:lstStyle/>
          <a:p>
            <a:r>
              <a:rPr lang="en-TT" sz="4000"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Example</a:t>
            </a:r>
            <a:r>
              <a:rPr lang="en-TT" dirty="0" smtClean="0"/>
              <a:t> - </a:t>
            </a:r>
            <a:r>
              <a:rPr lang="en-TT" b="1" dirty="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Preparation of </a:t>
            </a:r>
            <a:r>
              <a:rPr lang="en-TT"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 an Insoluble Salt</a:t>
            </a:r>
            <a:endParaRPr lang="en-TT" dirty="0"/>
          </a:p>
        </p:txBody>
      </p:sp>
      <p:sp>
        <p:nvSpPr>
          <p:cNvPr id="3" name="Subtitle 2"/>
          <p:cNvSpPr>
            <a:spLocks noGrp="1"/>
          </p:cNvSpPr>
          <p:nvPr>
            <p:ph type="subTitle" idx="1"/>
          </p:nvPr>
        </p:nvSpPr>
        <p:spPr>
          <a:xfrm>
            <a:off x="251520" y="1412776"/>
            <a:ext cx="8640960" cy="5256584"/>
          </a:xfrm>
        </p:spPr>
        <p:txBody>
          <a:bodyPr>
            <a:normAutofit/>
          </a:bodyPr>
          <a:lstStyle/>
          <a:p>
            <a:pPr algn="l"/>
            <a:r>
              <a:rPr lang="en-TT" sz="2800" dirty="0" smtClean="0">
                <a:solidFill>
                  <a:schemeClr val="tx1"/>
                </a:solidFill>
                <a:latin typeface="Arial" pitchFamily="34" charset="0"/>
                <a:cs typeface="Arial" pitchFamily="34" charset="0"/>
              </a:rPr>
              <a:t>BaCl</a:t>
            </a:r>
            <a:r>
              <a:rPr lang="en-TT" sz="2800" baseline="-25000" dirty="0" smtClean="0">
                <a:solidFill>
                  <a:schemeClr val="tx1"/>
                </a:solidFill>
                <a:latin typeface="Arial" pitchFamily="34" charset="0"/>
                <a:cs typeface="Arial" pitchFamily="34" charset="0"/>
              </a:rPr>
              <a:t>2(</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Na</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 </a:t>
            </a:r>
            <a:r>
              <a:rPr lang="en-TT" sz="2800" dirty="0" smtClean="0">
                <a:solidFill>
                  <a:schemeClr val="tx1"/>
                </a:solidFill>
                <a:latin typeface="Arial" pitchFamily="34" charset="0"/>
                <a:cs typeface="Arial" pitchFamily="34" charset="0"/>
              </a:rPr>
              <a:t>BaSO</a:t>
            </a:r>
            <a:r>
              <a:rPr lang="en-TT" sz="2800" baseline="-25000" dirty="0" smtClean="0">
                <a:solidFill>
                  <a:schemeClr val="tx1"/>
                </a:solidFill>
                <a:latin typeface="Arial" pitchFamily="34" charset="0"/>
                <a:cs typeface="Arial" pitchFamily="34" charset="0"/>
              </a:rPr>
              <a:t>4(s) </a:t>
            </a:r>
            <a:r>
              <a:rPr lang="en-TT" sz="2800" dirty="0" smtClean="0">
                <a:solidFill>
                  <a:schemeClr val="tx1"/>
                </a:solidFill>
                <a:latin typeface="Arial" pitchFamily="34" charset="0"/>
                <a:cs typeface="Arial" pitchFamily="34" charset="0"/>
              </a:rPr>
              <a:t>+ 2NaCl</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Ionic Equation: Ba</a:t>
            </a:r>
            <a:r>
              <a:rPr lang="en-TT" sz="2800" baseline="30000" dirty="0" smtClean="0">
                <a:solidFill>
                  <a:schemeClr val="tx1"/>
                </a:solidFill>
                <a:latin typeface="Arial" pitchFamily="34" charset="0"/>
                <a:cs typeface="Arial" pitchFamily="34" charset="0"/>
              </a:rPr>
              <a:t>2+</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SO</a:t>
            </a:r>
            <a:r>
              <a:rPr lang="en-TT" sz="2800" baseline="-25000" dirty="0" smtClean="0">
                <a:solidFill>
                  <a:schemeClr val="tx1"/>
                </a:solidFill>
                <a:latin typeface="Arial" pitchFamily="34" charset="0"/>
                <a:cs typeface="Arial" pitchFamily="34" charset="0"/>
              </a:rPr>
              <a:t>4</a:t>
            </a:r>
            <a:r>
              <a:rPr lang="en-TT" sz="2800" baseline="30000" dirty="0" smtClean="0">
                <a:solidFill>
                  <a:schemeClr val="tx1"/>
                </a:solidFill>
                <a:latin typeface="Arial" pitchFamily="34" charset="0"/>
                <a:cs typeface="Arial" pitchFamily="34" charset="0"/>
              </a:rPr>
              <a:t>2-</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rPr>
              <a:t>→ </a:t>
            </a:r>
            <a:r>
              <a:rPr lang="en-TT" sz="2800" dirty="0">
                <a:solidFill>
                  <a:schemeClr val="tx1"/>
                </a:solidFill>
                <a:latin typeface="Arial" pitchFamily="34" charset="0"/>
                <a:cs typeface="Arial" pitchFamily="34" charset="0"/>
              </a:rPr>
              <a:t>BaSO</a:t>
            </a:r>
            <a:r>
              <a:rPr lang="en-TT" sz="2800" baseline="-25000" dirty="0">
                <a:solidFill>
                  <a:schemeClr val="tx1"/>
                </a:solidFill>
                <a:latin typeface="Arial" pitchFamily="34" charset="0"/>
                <a:cs typeface="Arial" pitchFamily="34" charset="0"/>
              </a:rPr>
              <a:t>4(s)</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55776" y="3068960"/>
            <a:ext cx="4320480" cy="3672408"/>
          </a:xfrm>
          <a:prstGeom prst="rect">
            <a:avLst/>
          </a:prstGeom>
        </p:spPr>
      </p:pic>
    </p:spTree>
    <p:extLst>
      <p:ext uri="{BB962C8B-B14F-4D97-AF65-F5344CB8AC3E}">
        <p14:creationId xmlns="" xmlns:p14="http://schemas.microsoft.com/office/powerpoint/2010/main" val="24320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0"/>
            <a:ext cx="7772400" cy="650503"/>
          </a:xfrm>
        </p:spPr>
        <p:txBody>
          <a:bodyPr>
            <a:normAutofit fontScale="90000"/>
          </a:bodyPr>
          <a:lstStyle/>
          <a:p>
            <a:r>
              <a:rPr lang="en-TT"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Answer</a:t>
            </a:r>
            <a:endParaRPr lang="en-TT"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836712"/>
            <a:ext cx="8712968" cy="5832648"/>
          </a:xfrm>
        </p:spPr>
        <p:txBody>
          <a:bodyPr>
            <a:normAutofit/>
          </a:bodyPr>
          <a:lstStyle/>
          <a:p>
            <a:pPr algn="l">
              <a:buAutoNum type="alphaLcParenBoth"/>
            </a:pPr>
            <a:r>
              <a:rPr lang="en-TT" sz="2800" dirty="0" smtClean="0">
                <a:solidFill>
                  <a:srgbClr val="FF0000"/>
                </a:solidFill>
                <a:latin typeface="Arial" pitchFamily="34" charset="0"/>
                <a:cs typeface="Arial" pitchFamily="34" charset="0"/>
              </a:rPr>
              <a:t>Manganese is above copper in the Reactivity Series </a:t>
            </a:r>
            <a:r>
              <a:rPr lang="en-TT" sz="2800" dirty="0" smtClean="0">
                <a:solidFill>
                  <a:schemeClr val="tx1"/>
                </a:solidFill>
                <a:latin typeface="Arial" pitchFamily="34" charset="0"/>
                <a:cs typeface="Arial" pitchFamily="34" charset="0"/>
              </a:rPr>
              <a:t>and so will </a:t>
            </a:r>
            <a:r>
              <a:rPr lang="en-TT" sz="2800" dirty="0" smtClean="0">
                <a:solidFill>
                  <a:srgbClr val="FF0000"/>
                </a:solidFill>
                <a:latin typeface="Arial" pitchFamily="34" charset="0"/>
                <a:cs typeface="Arial" pitchFamily="34" charset="0"/>
              </a:rPr>
              <a:t>displace</a:t>
            </a:r>
            <a:r>
              <a:rPr lang="en-TT" sz="2800" dirty="0" smtClean="0">
                <a:solidFill>
                  <a:schemeClr val="tx1"/>
                </a:solidFill>
                <a:latin typeface="Arial" pitchFamily="34" charset="0"/>
                <a:cs typeface="Arial" pitchFamily="34" charset="0"/>
              </a:rPr>
              <a:t> it from the copper(II) sulphate. </a:t>
            </a:r>
          </a:p>
          <a:p>
            <a:pPr marL="514350" indent="-514350" algn="l">
              <a:buAutoNum type="alphaLcParenBoth"/>
            </a:pPr>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 </a:t>
            </a:r>
            <a:r>
              <a:rPr lang="en-TT" sz="2800" dirty="0" smtClean="0">
                <a:solidFill>
                  <a:srgbClr val="FF0000"/>
                </a:solidFill>
                <a:latin typeface="Arial" pitchFamily="34" charset="0"/>
                <a:cs typeface="Arial" pitchFamily="34" charset="0"/>
              </a:rPr>
              <a:t>brown deposit of copper </a:t>
            </a:r>
            <a:r>
              <a:rPr lang="en-TT" sz="2800" dirty="0" smtClean="0">
                <a:solidFill>
                  <a:schemeClr val="tx1"/>
                </a:solidFill>
                <a:latin typeface="Arial" pitchFamily="34" charset="0"/>
                <a:cs typeface="Arial" pitchFamily="34" charset="0"/>
              </a:rPr>
              <a:t>will be formed. The colour of the </a:t>
            </a:r>
            <a:r>
              <a:rPr lang="en-TT" sz="2800" dirty="0" smtClean="0">
                <a:solidFill>
                  <a:srgbClr val="FF0000"/>
                </a:solidFill>
                <a:latin typeface="Arial" pitchFamily="34" charset="0"/>
                <a:cs typeface="Arial" pitchFamily="34" charset="0"/>
              </a:rPr>
              <a:t>solution</a:t>
            </a:r>
            <a:r>
              <a:rPr lang="en-TT" sz="2800" dirty="0" smtClean="0">
                <a:solidFill>
                  <a:schemeClr val="tx1"/>
                </a:solidFill>
                <a:latin typeface="Arial" pitchFamily="34" charset="0"/>
                <a:cs typeface="Arial" pitchFamily="34" charset="0"/>
              </a:rPr>
              <a:t> will </a:t>
            </a:r>
            <a:r>
              <a:rPr lang="en-TT" sz="2800" dirty="0" smtClean="0">
                <a:solidFill>
                  <a:srgbClr val="FF0000"/>
                </a:solidFill>
                <a:latin typeface="Arial" pitchFamily="34" charset="0"/>
                <a:cs typeface="Arial" pitchFamily="34" charset="0"/>
              </a:rPr>
              <a:t>fade from blue </a:t>
            </a:r>
            <a:r>
              <a:rPr lang="en-TT" sz="2800" dirty="0" smtClean="0">
                <a:solidFill>
                  <a:schemeClr val="tx1"/>
                </a:solidFill>
                <a:latin typeface="Arial" pitchFamily="34" charset="0"/>
                <a:cs typeface="Arial" pitchFamily="34" charset="0"/>
              </a:rPr>
              <a:t>and leave a </a:t>
            </a:r>
            <a:r>
              <a:rPr lang="en-TT" sz="2800" dirty="0" smtClean="0">
                <a:solidFill>
                  <a:srgbClr val="FF0000"/>
                </a:solidFill>
                <a:latin typeface="Arial" pitchFamily="34" charset="0"/>
                <a:cs typeface="Arial" pitchFamily="34" charset="0"/>
              </a:rPr>
              <a:t>very pale pink </a:t>
            </a:r>
            <a:r>
              <a:rPr lang="en-TT" sz="2800" dirty="0" smtClean="0">
                <a:solidFill>
                  <a:schemeClr val="tx1"/>
                </a:solidFill>
                <a:latin typeface="Arial" pitchFamily="34" charset="0"/>
                <a:cs typeface="Arial" pitchFamily="34" charset="0"/>
              </a:rPr>
              <a:t>(virtually colourless) solution of manganese(II) sulphate.</a:t>
            </a:r>
          </a:p>
          <a:p>
            <a:pPr algn="l"/>
            <a:endParaRPr lang="en-TT" sz="2800" dirty="0" smtClean="0">
              <a:solidFill>
                <a:schemeClr val="tx1"/>
              </a:solidFill>
              <a:latin typeface="Arial" pitchFamily="34" charset="0"/>
              <a:cs typeface="Arial" pitchFamily="34" charset="0"/>
            </a:endParaRPr>
          </a:p>
          <a:p>
            <a:pPr algn="l"/>
            <a:r>
              <a:rPr lang="en-TT" sz="2800" dirty="0" err="1" smtClean="0">
                <a:solidFill>
                  <a:schemeClr val="tx1"/>
                </a:solidFill>
                <a:latin typeface="Arial" pitchFamily="34" charset="0"/>
                <a:cs typeface="Arial" pitchFamily="34" charset="0"/>
              </a:rPr>
              <a:t>Mn</a:t>
            </a:r>
            <a:r>
              <a:rPr lang="en-TT" sz="2800" baseline="-25000" dirty="0" smtClean="0">
                <a:solidFill>
                  <a:schemeClr val="tx1"/>
                </a:solidFill>
                <a:latin typeface="Arial" pitchFamily="34" charset="0"/>
                <a:cs typeface="Arial" pitchFamily="34" charset="0"/>
              </a:rPr>
              <a:t>(s) </a:t>
            </a:r>
            <a:r>
              <a:rPr lang="en-TT" sz="2800" dirty="0" smtClean="0">
                <a:solidFill>
                  <a:schemeClr val="tx1"/>
                </a:solidFill>
                <a:latin typeface="Arial" pitchFamily="34" charset="0"/>
                <a:cs typeface="Arial" pitchFamily="34" charset="0"/>
              </a:rPr>
              <a:t>+ CuSO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 </a:t>
            </a:r>
            <a:r>
              <a:rPr lang="en-TT" sz="2800" dirty="0" smtClean="0">
                <a:solidFill>
                  <a:schemeClr val="tx1"/>
                </a:solidFill>
                <a:latin typeface="Arial" pitchFamily="34" charset="0"/>
                <a:cs typeface="Arial" pitchFamily="34" charset="0"/>
              </a:rPr>
              <a:t>MnSO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Cu</a:t>
            </a:r>
            <a:r>
              <a:rPr lang="en-TT" sz="2800" baseline="-25000" dirty="0" smtClean="0">
                <a:solidFill>
                  <a:schemeClr val="tx1"/>
                </a:solidFill>
                <a:latin typeface="Arial" pitchFamily="34" charset="0"/>
                <a:cs typeface="Arial" pitchFamily="34" charset="0"/>
              </a:rPr>
              <a:t>(s)</a:t>
            </a:r>
            <a:endParaRPr lang="en-TT" sz="2800" baseline="-250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68895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60648"/>
            <a:ext cx="8568952" cy="6336704"/>
          </a:xfrm>
        </p:spPr>
        <p:txBody>
          <a:bodyPr>
            <a:normAutofit/>
          </a:bodyPr>
          <a:lstStyle/>
          <a:p>
            <a:pPr algn="l"/>
            <a:r>
              <a:rPr lang="en-TT" sz="2800" dirty="0" smtClean="0">
                <a:solidFill>
                  <a:schemeClr val="tx1"/>
                </a:solidFill>
                <a:latin typeface="Arial" pitchFamily="34" charset="0"/>
                <a:cs typeface="Arial" pitchFamily="34" charset="0"/>
              </a:rPr>
              <a:t>(b) </a:t>
            </a:r>
            <a:r>
              <a:rPr lang="en-TT" sz="2800" dirty="0" smtClean="0">
                <a:solidFill>
                  <a:srgbClr val="FF0000"/>
                </a:solidFill>
                <a:latin typeface="Arial" pitchFamily="34" charset="0"/>
                <a:cs typeface="Arial" pitchFamily="34" charset="0"/>
              </a:rPr>
              <a:t>Manganese is above hydrogen in the Reactivity Series </a:t>
            </a:r>
            <a:r>
              <a:rPr lang="en-TT" sz="2800" dirty="0" smtClean="0">
                <a:solidFill>
                  <a:schemeClr val="tx1"/>
                </a:solidFill>
                <a:latin typeface="Arial" pitchFamily="34" charset="0"/>
                <a:cs typeface="Arial" pitchFamily="34" charset="0"/>
              </a:rPr>
              <a:t>and so reacts with steam to give </a:t>
            </a:r>
            <a:r>
              <a:rPr lang="en-TT" sz="2800" dirty="0" smtClean="0">
                <a:solidFill>
                  <a:srgbClr val="FF0000"/>
                </a:solidFill>
                <a:latin typeface="Arial" pitchFamily="34" charset="0"/>
                <a:cs typeface="Arial" pitchFamily="34" charset="0"/>
              </a:rPr>
              <a:t>hydrogen</a:t>
            </a:r>
            <a:r>
              <a:rPr lang="en-TT" sz="2800" dirty="0" smtClean="0">
                <a:solidFill>
                  <a:schemeClr val="tx1"/>
                </a:solidFill>
                <a:latin typeface="Arial" pitchFamily="34" charset="0"/>
                <a:cs typeface="Arial" pitchFamily="34" charset="0"/>
              </a:rPr>
              <a:t> and the </a:t>
            </a:r>
            <a:r>
              <a:rPr lang="en-TT" sz="2800" dirty="0" smtClean="0">
                <a:solidFill>
                  <a:srgbClr val="FF0000"/>
                </a:solidFill>
                <a:latin typeface="Arial" pitchFamily="34" charset="0"/>
                <a:cs typeface="Arial" pitchFamily="34" charset="0"/>
              </a:rPr>
              <a:t>metal oxide </a:t>
            </a:r>
            <a:r>
              <a:rPr lang="en-TT" sz="2800" dirty="0" smtClean="0">
                <a:solidFill>
                  <a:schemeClr val="tx1"/>
                </a:solidFill>
                <a:latin typeface="Arial" pitchFamily="34" charset="0"/>
                <a:cs typeface="Arial" pitchFamily="34" charset="0"/>
              </a:rPr>
              <a:t>– in this case, </a:t>
            </a:r>
            <a:r>
              <a:rPr lang="en-TT" sz="2800" dirty="0" smtClean="0">
                <a:solidFill>
                  <a:srgbClr val="FF0000"/>
                </a:solidFill>
                <a:latin typeface="Arial" pitchFamily="34" charset="0"/>
                <a:cs typeface="Arial" pitchFamily="34" charset="0"/>
              </a:rPr>
              <a:t>manganese(II) oxide</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You couldn’t predict the colour of the manganese(II) oxide and the question doesn’t ask you to do it.</a:t>
            </a:r>
          </a:p>
          <a:p>
            <a:pPr algn="l"/>
            <a:endParaRPr lang="en-TT" sz="2800" dirty="0">
              <a:solidFill>
                <a:schemeClr val="tx1"/>
              </a:solidFill>
              <a:latin typeface="Arial" pitchFamily="34" charset="0"/>
              <a:cs typeface="Arial" pitchFamily="34" charset="0"/>
            </a:endParaRPr>
          </a:p>
          <a:p>
            <a:pPr algn="l"/>
            <a:r>
              <a:rPr lang="en-TT" sz="2800" dirty="0" err="1">
                <a:solidFill>
                  <a:schemeClr val="tx1"/>
                </a:solidFill>
                <a:latin typeface="Arial" pitchFamily="34" charset="0"/>
                <a:cs typeface="Arial" pitchFamily="34" charset="0"/>
              </a:rPr>
              <a:t>Mn</a:t>
            </a:r>
            <a:r>
              <a:rPr lang="en-TT" sz="2800" baseline="-25000" dirty="0">
                <a:solidFill>
                  <a:schemeClr val="tx1"/>
                </a:solidFill>
                <a:latin typeface="Arial" pitchFamily="34" charset="0"/>
                <a:cs typeface="Arial" pitchFamily="34" charset="0"/>
              </a:rPr>
              <a:t>(s)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O</a:t>
            </a:r>
            <a:r>
              <a:rPr lang="en-TT" sz="2800" baseline="-25000" dirty="0" smtClean="0">
                <a:solidFill>
                  <a:schemeClr val="tx1"/>
                </a:solidFill>
                <a:latin typeface="Arial" pitchFamily="34" charset="0"/>
                <a:cs typeface="Arial" pitchFamily="34" charset="0"/>
              </a:rPr>
              <a:t>(g) </a:t>
            </a:r>
            <a:r>
              <a:rPr lang="en-TT" sz="2800" dirty="0">
                <a:solidFill>
                  <a:schemeClr val="tx1"/>
                </a:solidFill>
              </a:rPr>
              <a:t>→ </a:t>
            </a:r>
            <a:r>
              <a:rPr lang="en-TT" sz="2800" dirty="0" err="1" smtClean="0">
                <a:solidFill>
                  <a:schemeClr val="tx1"/>
                </a:solidFill>
                <a:latin typeface="Arial" pitchFamily="34" charset="0"/>
                <a:cs typeface="Arial" pitchFamily="34" charset="0"/>
              </a:rPr>
              <a:t>MnO</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2(g</a:t>
            </a:r>
            <a:r>
              <a:rPr lang="en-TT" sz="2800" baseline="-25000" dirty="0">
                <a:solidFill>
                  <a:schemeClr val="tx1"/>
                </a:solidFill>
                <a:latin typeface="Arial" pitchFamily="34" charset="0"/>
                <a:cs typeface="Arial" pitchFamily="34" charset="0"/>
              </a:rPr>
              <a:t>)</a:t>
            </a:r>
          </a:p>
        </p:txBody>
      </p:sp>
    </p:spTree>
    <p:extLst>
      <p:ext uri="{BB962C8B-B14F-4D97-AF65-F5344CB8AC3E}">
        <p14:creationId xmlns="" xmlns:p14="http://schemas.microsoft.com/office/powerpoint/2010/main" val="25012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154559"/>
          </a:xfrm>
        </p:spPr>
        <p:txBody>
          <a:bodyPr/>
          <a:lstStyle/>
          <a:p>
            <a:r>
              <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Preparation of </a:t>
            </a:r>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Soluble </a:t>
            </a:r>
            <a:r>
              <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Salts</a:t>
            </a:r>
            <a:endParaRPr lang="en-TT" dirty="0">
              <a:solidFill>
                <a:schemeClr val="accent1"/>
              </a:solidFill>
            </a:endParaRPr>
          </a:p>
        </p:txBody>
      </p:sp>
      <p:sp>
        <p:nvSpPr>
          <p:cNvPr id="3" name="Subtitle 2"/>
          <p:cNvSpPr>
            <a:spLocks noGrp="1"/>
          </p:cNvSpPr>
          <p:nvPr>
            <p:ph type="subTitle" idx="1"/>
          </p:nvPr>
        </p:nvSpPr>
        <p:spPr>
          <a:xfrm>
            <a:off x="152400" y="1066800"/>
            <a:ext cx="8784976" cy="5472608"/>
          </a:xfrm>
        </p:spPr>
        <p:txBody>
          <a:bodyPr>
            <a:normAutofit/>
          </a:bodyPr>
          <a:lstStyle/>
          <a:p>
            <a:pPr algn="l"/>
            <a:r>
              <a:rPr lang="en-TT" sz="2800" dirty="0" smtClean="0">
                <a:solidFill>
                  <a:schemeClr val="tx1"/>
                </a:solidFill>
                <a:latin typeface="Arial" pitchFamily="34" charset="0"/>
                <a:cs typeface="Arial" pitchFamily="34" charset="0"/>
              </a:rPr>
              <a:t>There are three main methods of preparing soluble salts:</a:t>
            </a:r>
          </a:p>
          <a:p>
            <a:pPr algn="l"/>
            <a:endParaRPr lang="en-TT" sz="2800" dirty="0" smtClean="0">
              <a:solidFill>
                <a:schemeClr val="tx1"/>
              </a:solidFill>
              <a:latin typeface="Arial" pitchFamily="34" charset="0"/>
              <a:cs typeface="Arial" pitchFamily="34" charset="0"/>
            </a:endParaRPr>
          </a:p>
          <a:p>
            <a:pPr marL="514350" indent="-514350" algn="l">
              <a:buAutoNum type="arabicPeriod"/>
            </a:pPr>
            <a:r>
              <a:rPr lang="en-TT" sz="2800" dirty="0" smtClean="0">
                <a:solidFill>
                  <a:srgbClr val="FF0000"/>
                </a:solidFill>
                <a:latin typeface="Arial" pitchFamily="34" charset="0"/>
                <a:cs typeface="Arial" pitchFamily="34" charset="0"/>
              </a:rPr>
              <a:t>Direct combination</a:t>
            </a:r>
            <a:r>
              <a:rPr lang="en-TT" sz="2800" dirty="0" smtClean="0">
                <a:solidFill>
                  <a:schemeClr val="tx1"/>
                </a:solidFill>
                <a:latin typeface="Arial" pitchFamily="34" charset="0"/>
                <a:cs typeface="Arial" pitchFamily="34" charset="0"/>
              </a:rPr>
              <a:t>.</a:t>
            </a:r>
          </a:p>
          <a:p>
            <a:pPr marL="514350" indent="-514350" algn="l">
              <a:buAutoNum type="arabicPeriod"/>
            </a:pPr>
            <a:endParaRPr lang="en-TT" sz="2800" dirty="0" smtClean="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The reaction of an </a:t>
            </a:r>
            <a:r>
              <a:rPr lang="en-TT" sz="2800" dirty="0" smtClean="0">
                <a:solidFill>
                  <a:srgbClr val="FF0000"/>
                </a:solidFill>
                <a:latin typeface="Arial" pitchFamily="34" charset="0"/>
                <a:cs typeface="Arial" pitchFamily="34" charset="0"/>
              </a:rPr>
              <a:t>acid</a:t>
            </a:r>
            <a:r>
              <a:rPr lang="en-TT" sz="2800" dirty="0" smtClean="0">
                <a:solidFill>
                  <a:schemeClr val="tx1"/>
                </a:solidFill>
                <a:latin typeface="Arial" pitchFamily="34" charset="0"/>
                <a:cs typeface="Arial" pitchFamily="34" charset="0"/>
              </a:rPr>
              <a:t> with a </a:t>
            </a:r>
            <a:r>
              <a:rPr lang="en-TT" sz="2800" dirty="0" smtClean="0">
                <a:solidFill>
                  <a:srgbClr val="FF0000"/>
                </a:solidFill>
                <a:latin typeface="Arial" pitchFamily="34" charset="0"/>
                <a:cs typeface="Arial" pitchFamily="34" charset="0"/>
              </a:rPr>
              <a:t>metal</a:t>
            </a:r>
            <a:r>
              <a:rPr lang="en-TT" sz="2800" dirty="0" smtClean="0">
                <a:solidFill>
                  <a:schemeClr val="tx1"/>
                </a:solidFill>
                <a:latin typeface="Arial" pitchFamily="34" charset="0"/>
                <a:cs typeface="Arial" pitchFamily="34" charset="0"/>
              </a:rPr>
              <a:t>, an </a:t>
            </a:r>
            <a:r>
              <a:rPr lang="en-TT" sz="2800" dirty="0" smtClean="0">
                <a:solidFill>
                  <a:srgbClr val="FF0000"/>
                </a:solidFill>
                <a:latin typeface="Arial" pitchFamily="34" charset="0"/>
                <a:cs typeface="Arial" pitchFamily="34" charset="0"/>
              </a:rPr>
              <a:t>insoluble base</a:t>
            </a:r>
            <a:r>
              <a:rPr lang="en-TT" sz="2800" dirty="0" smtClean="0">
                <a:solidFill>
                  <a:schemeClr val="tx1"/>
                </a:solidFill>
                <a:latin typeface="Arial" pitchFamily="34" charset="0"/>
                <a:cs typeface="Arial" pitchFamily="34" charset="0"/>
              </a:rPr>
              <a:t> or an </a:t>
            </a:r>
            <a:r>
              <a:rPr lang="en-TT" sz="2800" dirty="0" smtClean="0">
                <a:solidFill>
                  <a:srgbClr val="FF0000"/>
                </a:solidFill>
                <a:latin typeface="Arial" pitchFamily="34" charset="0"/>
                <a:cs typeface="Arial" pitchFamily="34" charset="0"/>
              </a:rPr>
              <a:t>insoluble carbonate</a:t>
            </a:r>
            <a:r>
              <a:rPr lang="en-TT" sz="2800" dirty="0" smtClean="0">
                <a:solidFill>
                  <a:schemeClr val="tx1"/>
                </a:solidFill>
                <a:latin typeface="Arial" pitchFamily="34" charset="0"/>
                <a:cs typeface="Arial" pitchFamily="34" charset="0"/>
              </a:rPr>
              <a:t>.</a:t>
            </a:r>
          </a:p>
          <a:p>
            <a:pPr marL="514350" indent="-514350" algn="l">
              <a:buAutoNum type="arabicPeriod"/>
            </a:pPr>
            <a:endParaRPr lang="en-TT" sz="2800" dirty="0" smtClean="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The reaction between an </a:t>
            </a:r>
            <a:r>
              <a:rPr lang="en-TT" sz="2800" dirty="0" smtClean="0">
                <a:solidFill>
                  <a:srgbClr val="FF0000"/>
                </a:solidFill>
                <a:latin typeface="Arial" pitchFamily="34" charset="0"/>
                <a:cs typeface="Arial" pitchFamily="34" charset="0"/>
              </a:rPr>
              <a:t>acid</a:t>
            </a:r>
            <a:r>
              <a:rPr lang="en-TT" sz="2800" dirty="0" smtClean="0">
                <a:solidFill>
                  <a:schemeClr val="tx1"/>
                </a:solidFill>
                <a:latin typeface="Arial" pitchFamily="34" charset="0"/>
                <a:cs typeface="Arial" pitchFamily="34" charset="0"/>
              </a:rPr>
              <a:t> and a </a:t>
            </a:r>
            <a:r>
              <a:rPr lang="en-TT" sz="2800" dirty="0" smtClean="0">
                <a:solidFill>
                  <a:srgbClr val="FF0000"/>
                </a:solidFill>
                <a:latin typeface="Arial" pitchFamily="34" charset="0"/>
                <a:cs typeface="Arial" pitchFamily="34" charset="0"/>
              </a:rPr>
              <a:t>soluble base </a:t>
            </a:r>
            <a:r>
              <a:rPr lang="en-TT" sz="2800" dirty="0" smtClean="0">
                <a:solidFill>
                  <a:schemeClr val="tx1"/>
                </a:solidFill>
                <a:latin typeface="Arial" pitchFamily="34" charset="0"/>
                <a:cs typeface="Arial" pitchFamily="34" charset="0"/>
              </a:rPr>
              <a:t>(alkali).</a:t>
            </a:r>
            <a:endParaRPr lang="en-TT" sz="28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12794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7772400" cy="1082551"/>
          </a:xfrm>
        </p:spPr>
        <p:txBody>
          <a:bodyPr/>
          <a:lstStyle/>
          <a:p>
            <a:r>
              <a:rPr lang="en-TT"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(a) Direct Combination</a:t>
            </a:r>
            <a:endParaRPr lang="en-TT"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1124744"/>
            <a:ext cx="8784976" cy="5544616"/>
          </a:xfrm>
        </p:spPr>
        <p:txBody>
          <a:bodyPr>
            <a:normAutofit/>
          </a:bodyPr>
          <a:lstStyle/>
          <a:p>
            <a:pPr algn="l"/>
            <a:r>
              <a:rPr lang="en-TT" sz="2800" dirty="0" smtClean="0">
                <a:solidFill>
                  <a:schemeClr val="tx1"/>
                </a:solidFill>
                <a:latin typeface="Arial" pitchFamily="34" charset="0"/>
                <a:cs typeface="Arial" pitchFamily="34" charset="0"/>
              </a:rPr>
              <a:t>Salts composed of </a:t>
            </a:r>
            <a:r>
              <a:rPr lang="en-TT" sz="2800" dirty="0" smtClean="0">
                <a:solidFill>
                  <a:srgbClr val="FF0000"/>
                </a:solidFill>
                <a:latin typeface="Arial" pitchFamily="34" charset="0"/>
                <a:cs typeface="Arial" pitchFamily="34" charset="0"/>
              </a:rPr>
              <a:t>two simple ions </a:t>
            </a:r>
            <a:r>
              <a:rPr lang="en-TT" sz="2800" dirty="0" smtClean="0">
                <a:solidFill>
                  <a:schemeClr val="tx1"/>
                </a:solidFill>
                <a:latin typeface="Arial" pitchFamily="34" charset="0"/>
                <a:cs typeface="Arial" pitchFamily="34" charset="0"/>
              </a:rPr>
              <a:t>such as metal chlorides can be prepared by </a:t>
            </a:r>
            <a:r>
              <a:rPr lang="en-TT" sz="2800" dirty="0" smtClean="0">
                <a:solidFill>
                  <a:srgbClr val="FF0000"/>
                </a:solidFill>
                <a:latin typeface="Arial" pitchFamily="34" charset="0"/>
                <a:cs typeface="Arial" pitchFamily="34" charset="0"/>
              </a:rPr>
              <a:t>reacting two elements</a:t>
            </a:r>
            <a:r>
              <a:rPr lang="en-TT" sz="2800" dirty="0" smtClean="0">
                <a:solidFill>
                  <a:schemeClr val="tx1"/>
                </a:solidFill>
                <a:latin typeface="Arial" pitchFamily="34" charset="0"/>
                <a:cs typeface="Arial" pitchFamily="34" charset="0"/>
              </a:rPr>
              <a:t>, a </a:t>
            </a:r>
            <a:r>
              <a:rPr lang="en-TT" sz="2800" dirty="0" smtClean="0">
                <a:solidFill>
                  <a:srgbClr val="FF0000"/>
                </a:solidFill>
                <a:latin typeface="Arial" pitchFamily="34" charset="0"/>
                <a:cs typeface="Arial" pitchFamily="34" charset="0"/>
              </a:rPr>
              <a:t>metal</a:t>
            </a:r>
            <a:r>
              <a:rPr lang="en-TT" sz="2800" dirty="0" smtClean="0">
                <a:solidFill>
                  <a:schemeClr val="tx1"/>
                </a:solidFill>
                <a:latin typeface="Arial" pitchFamily="34" charset="0"/>
                <a:cs typeface="Arial" pitchFamily="34" charset="0"/>
              </a:rPr>
              <a:t> and a </a:t>
            </a:r>
            <a:r>
              <a:rPr lang="en-TT" sz="2800" dirty="0" smtClean="0">
                <a:solidFill>
                  <a:srgbClr val="FF0000"/>
                </a:solidFill>
                <a:latin typeface="Arial" pitchFamily="34" charset="0"/>
                <a:cs typeface="Arial" pitchFamily="34" charset="0"/>
              </a:rPr>
              <a:t>non-metal</a:t>
            </a:r>
            <a:r>
              <a:rPr lang="en-TT" sz="2800" dirty="0" smtClean="0">
                <a:solidFill>
                  <a:schemeClr val="tx1"/>
                </a:solidFill>
                <a:latin typeface="Arial" pitchFamily="34" charset="0"/>
                <a:cs typeface="Arial" pitchFamily="34" charset="0"/>
              </a:rPr>
              <a:t>, directly with each other. The metal supplies the </a:t>
            </a:r>
            <a:r>
              <a:rPr lang="en-TT" sz="2800" dirty="0" err="1" smtClean="0">
                <a:solidFill>
                  <a:schemeClr val="tx1"/>
                </a:solidFill>
                <a:latin typeface="Arial" pitchFamily="34" charset="0"/>
                <a:cs typeface="Arial" pitchFamily="34" charset="0"/>
              </a:rPr>
              <a:t>cations</a:t>
            </a:r>
            <a:r>
              <a:rPr lang="en-TT" sz="2800" dirty="0" smtClean="0">
                <a:solidFill>
                  <a:schemeClr val="tx1"/>
                </a:solidFill>
                <a:latin typeface="Arial" pitchFamily="34" charset="0"/>
                <a:cs typeface="Arial" pitchFamily="34" charset="0"/>
              </a:rPr>
              <a:t> and the non-metal supplies the anions.</a:t>
            </a:r>
          </a:p>
          <a:p>
            <a:pPr algn="l"/>
            <a:r>
              <a:rPr lang="en-TT" sz="2800" u="sng" dirty="0" smtClean="0">
                <a:solidFill>
                  <a:schemeClr val="tx2"/>
                </a:solidFill>
                <a:latin typeface="Arial" pitchFamily="34" charset="0"/>
                <a:cs typeface="Arial" pitchFamily="34" charset="0"/>
              </a:rPr>
              <a:t>Example:</a:t>
            </a:r>
          </a:p>
          <a:p>
            <a:pPr algn="l"/>
            <a:r>
              <a:rPr lang="en-TT" sz="2800" dirty="0" smtClean="0">
                <a:solidFill>
                  <a:schemeClr val="tx1"/>
                </a:solidFill>
                <a:latin typeface="Arial" pitchFamily="34" charset="0"/>
                <a:cs typeface="Arial" pitchFamily="34" charset="0"/>
              </a:rPr>
              <a:t>2Al</a:t>
            </a:r>
            <a:r>
              <a:rPr lang="en-TT" sz="2800" baseline="-25000" dirty="0" smtClean="0">
                <a:solidFill>
                  <a:schemeClr val="tx1"/>
                </a:solidFill>
                <a:latin typeface="Arial" pitchFamily="34" charset="0"/>
                <a:cs typeface="Arial" pitchFamily="34" charset="0"/>
              </a:rPr>
              <a:t>(s) </a:t>
            </a:r>
            <a:r>
              <a:rPr lang="en-TT" sz="2800" dirty="0" smtClean="0">
                <a:solidFill>
                  <a:schemeClr val="tx1"/>
                </a:solidFill>
                <a:latin typeface="Arial" pitchFamily="34" charset="0"/>
                <a:cs typeface="Arial" pitchFamily="34" charset="0"/>
              </a:rPr>
              <a:t>+ 3Cl</a:t>
            </a:r>
            <a:r>
              <a:rPr lang="en-TT" sz="2800" baseline="-25000" dirty="0" smtClean="0">
                <a:solidFill>
                  <a:schemeClr val="tx1"/>
                </a:solidFill>
                <a:latin typeface="Arial" pitchFamily="34" charset="0"/>
                <a:cs typeface="Arial" pitchFamily="34" charset="0"/>
              </a:rPr>
              <a:t>2(g) </a:t>
            </a:r>
            <a:r>
              <a:rPr lang="en-TT" sz="2800" dirty="0" smtClean="0">
                <a:solidFill>
                  <a:schemeClr val="tx1"/>
                </a:solidFill>
              </a:rPr>
              <a:t>→</a:t>
            </a:r>
            <a:r>
              <a:rPr lang="en-TT" sz="2800" dirty="0" smtClean="0">
                <a:solidFill>
                  <a:schemeClr val="tx1"/>
                </a:solidFill>
                <a:latin typeface="Arial" pitchFamily="34" charset="0"/>
                <a:cs typeface="Arial" pitchFamily="34" charset="0"/>
              </a:rPr>
              <a:t> 2AlCl</a:t>
            </a:r>
            <a:r>
              <a:rPr lang="en-TT" sz="2800" baseline="-25000" dirty="0" smtClean="0">
                <a:solidFill>
                  <a:schemeClr val="tx1"/>
                </a:solidFill>
                <a:latin typeface="Arial" pitchFamily="34" charset="0"/>
                <a:cs typeface="Arial" pitchFamily="34" charset="0"/>
              </a:rPr>
              <a:t>3(s)</a:t>
            </a:r>
            <a:endParaRPr lang="en-TT" sz="2800" baseline="-250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27984" y="3539772"/>
            <a:ext cx="4104117" cy="3078088"/>
          </a:xfrm>
          <a:prstGeom prst="rect">
            <a:avLst/>
          </a:prstGeom>
        </p:spPr>
      </p:pic>
    </p:spTree>
    <p:extLst>
      <p:ext uri="{BB962C8B-B14F-4D97-AF65-F5344CB8AC3E}">
        <p14:creationId xmlns="" xmlns:p14="http://schemas.microsoft.com/office/powerpoint/2010/main" val="203430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866527"/>
          </a:xfrm>
        </p:spPr>
        <p:txBody>
          <a:bodyPr>
            <a:normAutofit/>
          </a:bodyPr>
          <a:lstStyle/>
          <a:p>
            <a:r>
              <a:rPr lang="en-TT" sz="4000" b="1" dirty="0" smtClean="0">
                <a:ln w="12700">
                  <a:solidFill>
                    <a:sysClr val="windowText" lastClr="000000"/>
                  </a:solidFill>
                  <a:prstDash val="solid"/>
                </a:ln>
                <a:solidFill>
                  <a:srgbClr val="399C34"/>
                </a:solidFill>
                <a:effectLst>
                  <a:outerShdw blurRad="41275" dist="20320" dir="1800000" algn="tl" rotWithShape="0">
                    <a:srgbClr val="000000">
                      <a:alpha val="40000"/>
                    </a:srgbClr>
                  </a:outerShdw>
                </a:effectLst>
                <a:latin typeface="Arial" pitchFamily="34" charset="0"/>
                <a:cs typeface="Arial" pitchFamily="34" charset="0"/>
              </a:rPr>
              <a:t>(b) Reaction with an acid</a:t>
            </a:r>
            <a:endParaRPr lang="en-TT" sz="4000" b="1" dirty="0">
              <a:ln w="12700">
                <a:solidFill>
                  <a:sysClr val="windowText" lastClr="000000"/>
                </a:solidFill>
                <a:prstDash val="solid"/>
              </a:ln>
              <a:solidFill>
                <a:srgbClr val="399C34"/>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1052736"/>
            <a:ext cx="8856984" cy="5616624"/>
          </a:xfrm>
        </p:spPr>
        <p:txBody>
          <a:bodyPr>
            <a:normAutofit lnSpcReduction="10000"/>
          </a:bodyPr>
          <a:lstStyle/>
          <a:p>
            <a:pPr algn="l"/>
            <a:r>
              <a:rPr lang="en-TT" sz="2800" dirty="0" smtClean="0">
                <a:solidFill>
                  <a:schemeClr val="tx1"/>
                </a:solidFill>
                <a:latin typeface="Arial" pitchFamily="34" charset="0"/>
                <a:cs typeface="Arial" pitchFamily="34" charset="0"/>
              </a:rPr>
              <a:t>Soluble salts can be prepared by the reaction between and </a:t>
            </a:r>
            <a:r>
              <a:rPr lang="en-TT" sz="2800" dirty="0" smtClean="0">
                <a:solidFill>
                  <a:srgbClr val="FF0000"/>
                </a:solidFill>
                <a:latin typeface="Arial" pitchFamily="34" charset="0"/>
                <a:cs typeface="Arial" pitchFamily="34" charset="0"/>
              </a:rPr>
              <a:t>acid and</a:t>
            </a:r>
            <a:r>
              <a:rPr lang="en-TT" sz="2800" dirty="0" smtClean="0">
                <a:solidFill>
                  <a:schemeClr val="tx1"/>
                </a:solidFill>
                <a:latin typeface="Arial" pitchFamily="34" charset="0"/>
                <a:cs typeface="Arial" pitchFamily="34" charset="0"/>
              </a:rPr>
              <a:t>:</a:t>
            </a:r>
          </a:p>
          <a:p>
            <a:pPr marL="457200" indent="-457200" algn="l">
              <a:buFont typeface="Arial" pitchFamily="34" charset="0"/>
              <a:buChar char="•"/>
            </a:pPr>
            <a:r>
              <a:rPr lang="en-TT" sz="2800" u="sng" dirty="0" smtClean="0">
                <a:solidFill>
                  <a:srgbClr val="FF0000"/>
                </a:solidFill>
                <a:latin typeface="Arial" pitchFamily="34" charset="0"/>
                <a:cs typeface="Arial" pitchFamily="34" charset="0"/>
              </a:rPr>
              <a:t>a reactive metal</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+ 2HCl</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rPr>
              <a:t>→</a:t>
            </a:r>
            <a:r>
              <a:rPr lang="en-TT" sz="2400" dirty="0" smtClean="0">
                <a:solidFill>
                  <a:schemeClr val="tx1"/>
                </a:solidFill>
                <a:latin typeface="Arial" pitchFamily="34" charset="0"/>
                <a:cs typeface="Arial" pitchFamily="34" charset="0"/>
              </a:rPr>
              <a:t> MgCl</a:t>
            </a:r>
            <a:r>
              <a:rPr lang="en-TT" sz="2400" baseline="-25000" dirty="0" smtClean="0">
                <a:solidFill>
                  <a:schemeClr val="tx1"/>
                </a:solidFill>
                <a:latin typeface="Arial" pitchFamily="34" charset="0"/>
                <a:cs typeface="Arial" pitchFamily="34" charset="0"/>
              </a:rPr>
              <a:t>2(</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2(g)</a:t>
            </a:r>
          </a:p>
          <a:p>
            <a:pPr algn="l"/>
            <a:endParaRPr lang="en-TT" sz="2800" baseline="-25000" dirty="0" smtClean="0">
              <a:solidFill>
                <a:schemeClr val="tx1"/>
              </a:solidFill>
              <a:latin typeface="Arial" pitchFamily="34" charset="0"/>
              <a:cs typeface="Arial" pitchFamily="34" charset="0"/>
            </a:endParaRPr>
          </a:p>
          <a:p>
            <a:pPr marL="457200" indent="-457200" algn="l">
              <a:buFont typeface="Arial" pitchFamily="34" charset="0"/>
              <a:buChar char="•"/>
            </a:pPr>
            <a:r>
              <a:rPr lang="en-TT" sz="2800" u="sng" dirty="0" smtClean="0">
                <a:solidFill>
                  <a:srgbClr val="FF0000"/>
                </a:solidFill>
                <a:latin typeface="Arial" pitchFamily="34" charset="0"/>
                <a:cs typeface="Arial" pitchFamily="34" charset="0"/>
              </a:rPr>
              <a:t>an insoluble carbonate</a:t>
            </a:r>
          </a:p>
          <a:p>
            <a:pPr algn="l"/>
            <a:r>
              <a:rPr lang="en-TT" sz="2400" dirty="0" smtClean="0">
                <a:solidFill>
                  <a:schemeClr val="tx1"/>
                </a:solidFill>
                <a:latin typeface="Arial" pitchFamily="34" charset="0"/>
                <a:cs typeface="Arial" pitchFamily="34" charset="0"/>
              </a:rPr>
              <a:t>CaCO</a:t>
            </a:r>
            <a:r>
              <a:rPr lang="en-TT" sz="2400" baseline="-25000" dirty="0" smtClean="0">
                <a:solidFill>
                  <a:schemeClr val="tx1"/>
                </a:solidFill>
                <a:latin typeface="Arial" pitchFamily="34" charset="0"/>
                <a:cs typeface="Arial" pitchFamily="34" charset="0"/>
              </a:rPr>
              <a:t>3(s) </a:t>
            </a:r>
            <a:r>
              <a:rPr lang="en-TT" sz="2400" dirty="0" smtClean="0">
                <a:solidFill>
                  <a:schemeClr val="tx1"/>
                </a:solidFill>
                <a:latin typeface="Arial" pitchFamily="34" charset="0"/>
                <a:cs typeface="Arial" pitchFamily="34" charset="0"/>
              </a:rPr>
              <a:t>+ 2HCl</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a:t> </a:t>
            </a:r>
            <a:r>
              <a:rPr lang="en-TT" sz="2400" dirty="0" smtClean="0">
                <a:solidFill>
                  <a:schemeClr val="tx1"/>
                </a:solidFill>
              </a:rPr>
              <a:t>→</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CaCl</a:t>
            </a:r>
            <a:r>
              <a:rPr lang="en-TT" sz="2400" baseline="-25000" dirty="0" smtClean="0">
                <a:solidFill>
                  <a:schemeClr val="tx1"/>
                </a:solidFill>
                <a:latin typeface="Arial" pitchFamily="34" charset="0"/>
                <a:cs typeface="Arial" pitchFamily="34" charset="0"/>
              </a:rPr>
              <a:t>2(</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 </a:t>
            </a:r>
            <a:r>
              <a:rPr lang="en-TT" sz="2400" dirty="0" smtClean="0">
                <a:solidFill>
                  <a:schemeClr val="tx1"/>
                </a:solidFill>
                <a:latin typeface="Arial" pitchFamily="34" charset="0"/>
                <a:cs typeface="Arial" pitchFamily="34" charset="0"/>
              </a:rPr>
              <a:t>+ CO</a:t>
            </a:r>
            <a:r>
              <a:rPr lang="en-TT" sz="2400" baseline="-25000" dirty="0" smtClean="0">
                <a:solidFill>
                  <a:schemeClr val="tx1"/>
                </a:solidFill>
                <a:latin typeface="Arial" pitchFamily="34" charset="0"/>
                <a:cs typeface="Arial" pitchFamily="34" charset="0"/>
              </a:rPr>
              <a:t>2(g)</a:t>
            </a:r>
          </a:p>
          <a:p>
            <a:pPr algn="l"/>
            <a:endParaRPr lang="en-TT" sz="2400" baseline="-25000" dirty="0" smtClean="0">
              <a:solidFill>
                <a:schemeClr val="tx1"/>
              </a:solidFill>
              <a:latin typeface="Arial" pitchFamily="34" charset="0"/>
              <a:cs typeface="Arial" pitchFamily="34" charset="0"/>
            </a:endParaRPr>
          </a:p>
          <a:p>
            <a:pPr marL="342900" indent="-342900" algn="l">
              <a:buFont typeface="Arial" pitchFamily="34" charset="0"/>
              <a:buChar char="•"/>
            </a:pPr>
            <a:r>
              <a:rPr lang="en-TT" sz="2800" dirty="0" smtClean="0">
                <a:solidFill>
                  <a:srgbClr val="FF0000"/>
                </a:solidFill>
                <a:latin typeface="Arial" pitchFamily="34" charset="0"/>
                <a:cs typeface="Arial" pitchFamily="34" charset="0"/>
              </a:rPr>
              <a:t>an insoluble base</a:t>
            </a:r>
          </a:p>
          <a:p>
            <a:pPr algn="l"/>
            <a:r>
              <a:rPr lang="en-TT" sz="2400" dirty="0" err="1" smtClean="0">
                <a:solidFill>
                  <a:schemeClr val="tx1"/>
                </a:solidFill>
                <a:latin typeface="Arial" pitchFamily="34" charset="0"/>
                <a:cs typeface="Arial" pitchFamily="34" charset="0"/>
              </a:rPr>
              <a:t>CuO</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t> </a:t>
            </a:r>
            <a:r>
              <a:rPr lang="en-TT" sz="2400" dirty="0">
                <a:solidFill>
                  <a:schemeClr val="tx1"/>
                </a:solidFill>
              </a:rPr>
              <a:t>→</a:t>
            </a:r>
            <a:r>
              <a:rPr lang="en-TT" sz="2400" baseline="-250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CuSO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a:t>
            </a:r>
            <a:r>
              <a:rPr lang="en-TT" sz="2400" dirty="0">
                <a:solidFill>
                  <a:schemeClr val="tx1"/>
                </a:solidFill>
                <a:latin typeface="Arial" pitchFamily="34" charset="0"/>
                <a:cs typeface="Arial" pitchFamily="34" charset="0"/>
              </a:rPr>
              <a:t>O</a:t>
            </a:r>
            <a:r>
              <a:rPr lang="en-TT" sz="2400" baseline="-25000" dirty="0">
                <a:solidFill>
                  <a:schemeClr val="tx1"/>
                </a:solidFill>
                <a:latin typeface="Arial" pitchFamily="34" charset="0"/>
                <a:cs typeface="Arial" pitchFamily="34" charset="0"/>
              </a:rPr>
              <a:t>(l</a:t>
            </a:r>
            <a:r>
              <a:rPr lang="en-TT" sz="2400" baseline="-25000" dirty="0" smtClean="0">
                <a:solidFill>
                  <a:schemeClr val="tx1"/>
                </a:solidFill>
                <a:latin typeface="Arial" pitchFamily="34" charset="0"/>
                <a:cs typeface="Arial" pitchFamily="34" charset="0"/>
              </a:rPr>
              <a:t>)</a:t>
            </a:r>
          </a:p>
          <a:p>
            <a:pPr algn="l"/>
            <a:endParaRPr lang="en-TT" sz="2400" dirty="0" smtClean="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In these reactions, the final product will only be a pure solution of the required salt in water if the reaction has reached completion and no acid remains.</a:t>
            </a:r>
            <a:endParaRPr lang="en-TT" sz="2400" dirty="0">
              <a:solidFill>
                <a:srgbClr val="FF0000"/>
              </a:solidFill>
              <a:latin typeface="Arial" pitchFamily="34" charset="0"/>
              <a:cs typeface="Arial" pitchFamily="34" charset="0"/>
            </a:endParaRPr>
          </a:p>
          <a:p>
            <a:pPr algn="l"/>
            <a:endParaRPr lang="en-TT" sz="2400"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1417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ox(in)">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diamond(in)">
                                      <p:cBhvr>
                                        <p:cTn id="4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341"/>
            <a:ext cx="8856984" cy="1080120"/>
          </a:xfrm>
        </p:spPr>
        <p:txBody>
          <a:bodyPr>
            <a:normAutofit fontScale="90000"/>
          </a:bodyPr>
          <a:lstStyle/>
          <a:p>
            <a:r>
              <a:rPr lang="en-TT" sz="4000" b="1" dirty="0" smtClean="0">
                <a:ln w="12700">
                  <a:solidFill>
                    <a:sysClr val="windowText" lastClr="000000"/>
                  </a:solidFill>
                  <a:prstDash val="solid"/>
                </a:ln>
                <a:solidFill>
                  <a:srgbClr val="B33B7A"/>
                </a:solidFill>
                <a:effectLst>
                  <a:outerShdw blurRad="41275" dist="20320" dir="1800000" algn="tl" rotWithShape="0">
                    <a:srgbClr val="000000">
                      <a:alpha val="40000"/>
                    </a:srgbClr>
                  </a:outerShdw>
                </a:effectLst>
                <a:latin typeface="Arial" pitchFamily="34" charset="0"/>
                <a:cs typeface="Arial" pitchFamily="34" charset="0"/>
              </a:rPr>
              <a:t>(c) Reaction between an acid and a soluble alkali</a:t>
            </a:r>
            <a:endParaRPr lang="en-TT" sz="4000" b="1" dirty="0">
              <a:ln w="12700">
                <a:solidFill>
                  <a:sysClr val="windowText" lastClr="000000"/>
                </a:solidFill>
                <a:prstDash val="solid"/>
              </a:ln>
              <a:solidFill>
                <a:srgbClr val="B33B7A"/>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052736"/>
            <a:ext cx="8568952" cy="5544616"/>
          </a:xfrm>
        </p:spPr>
        <p:txBody>
          <a:bodyPr>
            <a:normAutofit/>
          </a:bodyPr>
          <a:lstStyle/>
          <a:p>
            <a:pPr algn="l"/>
            <a:r>
              <a:rPr lang="en-TT" sz="2800" dirty="0" smtClean="0">
                <a:solidFill>
                  <a:srgbClr val="FF0000"/>
                </a:solidFill>
                <a:latin typeface="Arial" pitchFamily="34" charset="0"/>
                <a:cs typeface="Arial" pitchFamily="34" charset="0"/>
              </a:rPr>
              <a:t>Potassium</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sodium</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ammonium salts</a:t>
            </a:r>
            <a:r>
              <a:rPr lang="en-TT" sz="2800" dirty="0" smtClean="0">
                <a:solidFill>
                  <a:schemeClr val="tx1"/>
                </a:solidFill>
                <a:latin typeface="Arial" pitchFamily="34" charset="0"/>
                <a:cs typeface="Arial" pitchFamily="34" charset="0"/>
              </a:rPr>
              <a:t> are prepared by </a:t>
            </a:r>
            <a:r>
              <a:rPr lang="en-TT" sz="2800" dirty="0" smtClean="0">
                <a:solidFill>
                  <a:srgbClr val="FF0000"/>
                </a:solidFill>
                <a:latin typeface="Arial" pitchFamily="34" charset="0"/>
                <a:cs typeface="Arial" pitchFamily="34" charset="0"/>
              </a:rPr>
              <a:t>titrating an acid with an aqueous alkali</a:t>
            </a:r>
            <a:r>
              <a:rPr lang="en-TT" sz="2800" dirty="0" smtClean="0">
                <a:solidFill>
                  <a:schemeClr val="tx1"/>
                </a:solidFill>
                <a:latin typeface="Arial" pitchFamily="34" charset="0"/>
                <a:cs typeface="Arial" pitchFamily="34" charset="0"/>
              </a:rPr>
              <a:t>. In this preparation method, the acid is added to the alkali and the reaction reaches completion when the solution is </a:t>
            </a:r>
            <a:r>
              <a:rPr lang="en-TT" sz="2800" dirty="0" smtClean="0">
                <a:solidFill>
                  <a:srgbClr val="FF0000"/>
                </a:solidFill>
                <a:latin typeface="Arial" pitchFamily="34" charset="0"/>
                <a:cs typeface="Arial" pitchFamily="34" charset="0"/>
              </a:rPr>
              <a:t>just</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neutral</a:t>
            </a:r>
            <a:r>
              <a:rPr lang="en-TT" sz="2800" dirty="0" smtClean="0">
                <a:solidFill>
                  <a:schemeClr val="tx1"/>
                </a:solidFill>
                <a:latin typeface="Arial" pitchFamily="34" charset="0"/>
                <a:cs typeface="Arial" pitchFamily="34" charset="0"/>
              </a:rPr>
              <a:t>. The colour change of an </a:t>
            </a:r>
            <a:r>
              <a:rPr lang="en-TT" sz="2800" dirty="0" smtClean="0">
                <a:solidFill>
                  <a:srgbClr val="FF0000"/>
                </a:solidFill>
                <a:latin typeface="Arial" pitchFamily="34" charset="0"/>
                <a:cs typeface="Arial" pitchFamily="34" charset="0"/>
              </a:rPr>
              <a:t>indicator</a:t>
            </a:r>
            <a:r>
              <a:rPr lang="en-TT" sz="2800" dirty="0" smtClean="0">
                <a:solidFill>
                  <a:schemeClr val="tx1"/>
                </a:solidFill>
                <a:latin typeface="Arial" pitchFamily="34" charset="0"/>
                <a:cs typeface="Arial" pitchFamily="34" charset="0"/>
              </a:rPr>
              <a:t> is used to determine the </a:t>
            </a:r>
            <a:r>
              <a:rPr lang="en-TT" sz="2800" dirty="0" smtClean="0">
                <a:solidFill>
                  <a:srgbClr val="FF0000"/>
                </a:solidFill>
                <a:latin typeface="Arial" pitchFamily="34" charset="0"/>
                <a:cs typeface="Arial" pitchFamily="34" charset="0"/>
              </a:rPr>
              <a:t>neutralisation point</a:t>
            </a:r>
            <a:r>
              <a:rPr lang="en-TT" sz="2800" dirty="0" smtClean="0">
                <a:solidFill>
                  <a:schemeClr val="tx1"/>
                </a:solidFill>
                <a:latin typeface="Arial" pitchFamily="34" charset="0"/>
                <a:cs typeface="Arial" pitchFamily="34" charset="0"/>
              </a:rPr>
              <a:t>.</a:t>
            </a:r>
          </a:p>
          <a:p>
            <a:pPr algn="l"/>
            <a:endParaRPr lang="en-TT" sz="28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31840" y="3789040"/>
            <a:ext cx="2376264" cy="2896741"/>
          </a:xfrm>
          <a:prstGeom prst="rect">
            <a:avLst/>
          </a:prstGeom>
        </p:spPr>
      </p:pic>
    </p:spTree>
    <p:extLst>
      <p:ext uri="{BB962C8B-B14F-4D97-AF65-F5344CB8AC3E}">
        <p14:creationId xmlns="" xmlns:p14="http://schemas.microsoft.com/office/powerpoint/2010/main" val="247415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72400" cy="1470025"/>
          </a:xfrm>
        </p:spPr>
        <p:txBody>
          <a:bodyPr>
            <a:noAutofit/>
          </a:bodyPr>
          <a:lstStyle/>
          <a:p>
            <a:r>
              <a:rPr lang="en-TT" sz="6600" dirty="0" smtClean="0">
                <a:solidFill>
                  <a:schemeClr val="tx2">
                    <a:lumMod val="50000"/>
                  </a:schemeClr>
                </a:solidFill>
                <a:latin typeface="Arial" pitchFamily="34" charset="0"/>
                <a:cs typeface="Arial" pitchFamily="34" charset="0"/>
              </a:rPr>
              <a:t>Some Types of Chemical Reactions</a:t>
            </a:r>
            <a:endParaRPr lang="en-TT" sz="6600" dirty="0">
              <a:solidFill>
                <a:schemeClr val="tx2">
                  <a:lumMod val="50000"/>
                </a:schemeClr>
              </a:solidFill>
              <a:latin typeface="Arial" pitchFamily="34" charset="0"/>
              <a:cs typeface="Arial" pitchFamily="34" charset="0"/>
            </a:endParaRPr>
          </a:p>
        </p:txBody>
      </p:sp>
      <p:pic>
        <p:nvPicPr>
          <p:cNvPr id="4" name="Picture 3">
            <a:hlinkClick r:id="rId2" action="ppaction://hlinkfil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23980" y="2204864"/>
            <a:ext cx="4464496" cy="4409515"/>
          </a:xfrm>
          <a:prstGeom prst="rect">
            <a:avLst/>
          </a:prstGeom>
        </p:spPr>
      </p:pic>
    </p:spTree>
    <p:extLst>
      <p:ext uri="{BB962C8B-B14F-4D97-AF65-F5344CB8AC3E}">
        <p14:creationId xmlns="" xmlns:p14="http://schemas.microsoft.com/office/powerpoint/2010/main" val="36074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1709</Words>
  <Application>Microsoft Office PowerPoint</Application>
  <PresentationFormat>On-screen Show (4:3)</PresentationFormat>
  <Paragraphs>190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Salts</vt:lpstr>
      <vt:lpstr>Soluble &amp; Insoluble Salts</vt:lpstr>
      <vt:lpstr>Preparation of Insoluble Salts</vt:lpstr>
      <vt:lpstr>Example - Preparation of  an Insoluble Salt</vt:lpstr>
      <vt:lpstr>Preparation of Soluble Salts</vt:lpstr>
      <vt:lpstr>(a) Direct Combination</vt:lpstr>
      <vt:lpstr>(b) Reaction with an acid</vt:lpstr>
      <vt:lpstr>(c) Reaction between an acid and a soluble alkali</vt:lpstr>
      <vt:lpstr>Some Types of Chemical Reactions</vt:lpstr>
      <vt:lpstr>Can you spot three (3) differences?</vt:lpstr>
      <vt:lpstr>Can you spot the differences in the reactions?</vt:lpstr>
      <vt:lpstr>1. Combination Reactions</vt:lpstr>
      <vt:lpstr>Combination Reactions</vt:lpstr>
      <vt:lpstr>Examples of Combination Reactions</vt:lpstr>
      <vt:lpstr>Slide 15</vt:lpstr>
      <vt:lpstr>2. Decomposition Reactions</vt:lpstr>
      <vt:lpstr>Decomposition Reactions</vt:lpstr>
      <vt:lpstr>Examples of Decomposition Reactions</vt:lpstr>
      <vt:lpstr>3. Neutralisation Reactions</vt:lpstr>
      <vt:lpstr>Neutralisation Reactions</vt:lpstr>
      <vt:lpstr>Examples of Neutralization Reactions</vt:lpstr>
      <vt:lpstr>The Reactivity Series</vt:lpstr>
      <vt:lpstr>4. Single Displacement Reactions</vt:lpstr>
      <vt:lpstr>Single Displacement Reactions</vt:lpstr>
      <vt:lpstr>Examples of Single Displacement Reactions</vt:lpstr>
      <vt:lpstr>Slide 26</vt:lpstr>
      <vt:lpstr>Slide 27</vt:lpstr>
      <vt:lpstr>5. Double Displacement / Ionic Precipitation Reactions</vt:lpstr>
      <vt:lpstr>Ionic Precipitation Reactions</vt:lpstr>
      <vt:lpstr>Slide 30</vt:lpstr>
      <vt:lpstr>Examples of Ionic Precipitation Reactions</vt:lpstr>
      <vt:lpstr>6. Redox Reactions</vt:lpstr>
      <vt:lpstr>Redox Reactions</vt:lpstr>
      <vt:lpstr>Example of a Redox Reaction</vt:lpstr>
      <vt:lpstr>7. Reversible Chemical Reactions</vt:lpstr>
      <vt:lpstr>7. Reversible Chemical Reactions</vt:lpstr>
      <vt:lpstr>Example of a Reversible Chemical Reaction</vt:lpstr>
      <vt:lpstr>Making Predictions using the Reactivity Series</vt:lpstr>
      <vt:lpstr>A problem involving manganese</vt:lpstr>
      <vt:lpstr>Answer</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Types of Chemical Reactions</dc:title>
  <dc:creator>Romona</dc:creator>
  <cp:lastModifiedBy>rolton</cp:lastModifiedBy>
  <cp:revision>74</cp:revision>
  <dcterms:created xsi:type="dcterms:W3CDTF">2010-10-09T21:08:33Z</dcterms:created>
  <dcterms:modified xsi:type="dcterms:W3CDTF">2013-01-18T12:22:05Z</dcterms:modified>
</cp:coreProperties>
</file>