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7" r:id="rId23"/>
    <p:sldId id="284" r:id="rId24"/>
    <p:sldId id="285" r:id="rId25"/>
    <p:sldId id="286" r:id="rId26"/>
    <p:sldId id="287" r:id="rId27"/>
    <p:sldId id="290" r:id="rId28"/>
    <p:sldId id="291" r:id="rId29"/>
    <p:sldId id="288" r:id="rId30"/>
    <p:sldId id="282" r:id="rId31"/>
    <p:sldId id="289" r:id="rId32"/>
    <p:sldId id="279" r:id="rId33"/>
    <p:sldId id="281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886"/>
    <a:srgbClr val="491F9D"/>
    <a:srgbClr val="990099"/>
    <a:srgbClr val="CC0099"/>
    <a:srgbClr val="660066"/>
    <a:srgbClr val="B1419C"/>
    <a:srgbClr val="9C2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AA0C8-DEE2-4392-BC38-DA509FDB9305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027BA-91DC-43C0-AA58-D164FEBE5E5E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2238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27BA-91DC-43C0-AA58-D164FEBE5E5E}" type="slidenum">
              <a:rPr lang="en-TT" smtClean="0"/>
              <a:pPr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4707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27BA-91DC-43C0-AA58-D164FEBE5E5E}" type="slidenum">
              <a:rPr lang="en-TT" smtClean="0"/>
              <a:pPr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4707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857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6245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424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6851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499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3471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872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981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3917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103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1961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EC21-CD1E-4E63-9265-D79EE58750A3}" type="datetimeFigureOut">
              <a:rPr lang="en-TT" smtClean="0"/>
              <a:pPr/>
              <a:t>25/09/2011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B7E4-0965-455A-85DC-CD9F4CC66363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72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56" y="18864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Periodic Table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2" y="1484784"/>
            <a:ext cx="9036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9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35527"/>
            <a:ext cx="8496944" cy="6505841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found similar patterns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calcium, strontium and barium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sulphur, selenium and tellurium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and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chlorine, bromine and iodine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became known as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Dobereiner’s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triads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the same time, this was no more than a curiosity, but the real advances some 50 years later were again based on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patterns in atomic weights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 Newlands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249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1864-65, Newlands noticed that by arranging the known elements into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weight order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elements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properties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recurred 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intervals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eight element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similar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proposed a law which said that ‘The properties of the elements are a periodic function of their atomic weights’.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drawing an analogy with music, his law became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‘Law of Octaves’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866527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 Newlands’ Table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18154"/>
              </p:ext>
            </p:extLst>
          </p:nvPr>
        </p:nvGraphicFramePr>
        <p:xfrm>
          <a:off x="683566" y="1340768"/>
          <a:ext cx="7776867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981"/>
                <a:gridCol w="1110981"/>
                <a:gridCol w="1110981"/>
                <a:gridCol w="1110981"/>
                <a:gridCol w="1110981"/>
                <a:gridCol w="1110981"/>
                <a:gridCol w="1110981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876645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works up to a point, but it soon goes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For example, there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similarity at all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metal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manganese,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non-metals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nitrogen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phosphorous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Newlands’ sixth group.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2480" cy="866527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Criticism of John Newlands’ Table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845" y="1340768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Newlands’ ideas were greeted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ridicule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 the time. One of his critics suggested that he might as well have arranged his elements in alphabetical order. With hindsight his theory was bound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There were lots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undiscovered elements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some of the known ones had been given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wrong atomic weights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We also know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patterns get more complicated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when you get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beyond calcium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Dimitri Mendeleev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1869, only a few years after Newlands, Mendeleev used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idea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almost beyond recognition.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arranged the elements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weight order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accepted that the pattern was going to be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complicated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than Newlands suggested. Where necessary 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gaps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table to be filled by as yet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undiscovered elements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also had the confidence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 existing values for atomic weight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where they forced an element into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wrong position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his Periodic Table.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he was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right!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of Mendeleev’s early triumphs was to leave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underneath silicon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table for a new element which he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ekasilicon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this element and its compounds would be.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what we now call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was isolated in 1886, it proved to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almost exactly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properties that Mendeleev predicted.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838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 of Mendeleev’s Table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8388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0926"/>
            <a:ext cx="8568952" cy="561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5171"/>
            <a:ext cx="8784976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Comparing the Modern Periodic Table with Mendeleev’s Table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might notice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(helium, neon, argon and the rest)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they were not known at this time. When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was discovered in 1894, it was obvious that it did not fit anywhere in the existing table.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was put into a new group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0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This suggested that there must be other members of this group,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krypton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xenon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were quickly found over the next four years.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5171"/>
            <a:ext cx="8784976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 with Mendeleev’s Table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were some residual problems in Mendeleev’s Table which had to be left for later.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weight order was not </a:t>
            </a:r>
            <a:r>
              <a:rPr lang="en-TT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exactly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followed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tellurium,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has a slightly higher atomic weight than iodine – but iodine obviously has to go where it is in the Table because its properties are very similar to chlorine and bromine.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 with Mendeleev’s Table – The Tellurium / Iodine Issue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01021"/>
              </p:ext>
            </p:extLst>
          </p:nvPr>
        </p:nvGraphicFramePr>
        <p:xfrm>
          <a:off x="395536" y="1268760"/>
          <a:ext cx="3600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Group 7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</a:p>
                    <a:p>
                      <a:pPr algn="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</a:t>
                      </a:r>
                    </a:p>
                    <a:p>
                      <a:pPr algn="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</a:p>
                    <a:p>
                      <a:pPr algn="r"/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73259"/>
              </p:ext>
            </p:extLst>
          </p:nvPr>
        </p:nvGraphicFramePr>
        <p:xfrm>
          <a:off x="4932040" y="1268760"/>
          <a:ext cx="3600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Group 7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</a:p>
                    <a:p>
                      <a:pPr algn="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endParaRPr lang="en-TT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</a:t>
                      </a:r>
                    </a:p>
                    <a:p>
                      <a:pPr algn="r"/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</a:p>
                    <a:p>
                      <a:pPr algn="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6324" y="5373216"/>
            <a:ext cx="32403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correct order in terms of atomic weight 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8829" y="5373216"/>
            <a:ext cx="43924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Mendeleev swapped </a:t>
            </a:r>
            <a:r>
              <a:rPr lang="en-TT" sz="24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 and I so that their properties matched the rest of the group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6444208" y="3933056"/>
            <a:ext cx="1944215" cy="64807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2160239"/>
          </a:xfrm>
        </p:spPr>
        <p:txBody>
          <a:bodyPr>
            <a:noAutofit/>
          </a:bodyPr>
          <a:lstStyle/>
          <a:p>
            <a:pPr algn="l"/>
            <a:r>
              <a:rPr lang="en-TT" sz="40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 the basic periodic table you completed as your homework project to answer the questions in Worksheet 1.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5365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Another Problems with Mendeleev’s Table – The Argon / Potassium Issue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84915"/>
              </p:ext>
            </p:extLst>
          </p:nvPr>
        </p:nvGraphicFramePr>
        <p:xfrm>
          <a:off x="2699792" y="1340768"/>
          <a:ext cx="360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Group 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371703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Argon’s atomic weight is slightly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than potassium’s. Putting elements in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 order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increasing atomic weight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would put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into the same group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lithium and sodium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with gases like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That’s obviously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wrong!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Problems with Mendeleev’s Table – The need for sub-groups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324" y="141277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need for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sub-groups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(starting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 4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 is also awkward.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lithium, sodium, potassium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rubidium are described as being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1a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 and silver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1b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There’s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much resemblance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two sub-groups.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These problems are completely overcome in the modern version of the Periodic Table.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Modern Periodic Table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86799" cy="55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Periodic Table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different elements in the periodic table, arranged in order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increasing atomic number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lem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153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41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Elements in the Periodic Table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153400" cy="5410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Elements in the Periodic Table can be divided into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with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metalloids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being those elements which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border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these two groups of elements.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chemtutor.com/images/p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735349"/>
            <a:ext cx="8257309" cy="389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8413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Location of Metals, Non-Metals and Metalloids in the Periodic Table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153400" cy="5410200"/>
          </a:xfrm>
        </p:spPr>
        <p:txBody>
          <a:bodyPr>
            <a:noAutofit/>
          </a:bodyPr>
          <a:lstStyle/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 at the Periodic Table.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solid line which runs from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above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 down to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astatine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divides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 and the non-metals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those elements to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line,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excluding hydrogen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those to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line,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including hydrogen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Those elements which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border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line,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silicon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arsenic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germanium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metalloids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8413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Groups and Periods in the Periodic Table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153400" cy="5257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Periodic Table consists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vertical columns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called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horizontal rows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called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vertical_vs_horizo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0"/>
            <a:ext cx="5562600" cy="430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8413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Groups 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Periodic Table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Look at your copy of the Periodic Table. </a:t>
            </a: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How many groups are there?</a:t>
            </a:r>
            <a:endParaRPr lang="en-T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8413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Periods in 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Periodic Table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81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Look at your copy of the Periodic Table. </a:t>
            </a: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How many periods are there?</a:t>
            </a:r>
            <a:endParaRPr lang="en-T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8413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838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Groups and Periods in the </a:t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838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838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 Table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8388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153400" cy="5257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groups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Periodic Table, but only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groups are numbered;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two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last six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columns that lie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between Group II and Group III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known as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 elements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(or metals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Elements in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group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properties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because of this, they have been assigned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 names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 1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Which elements had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outer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Give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symbol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each.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 you notice about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these elements?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Which elements had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one valence electron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symbol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each.</a:t>
            </a:r>
          </a:p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do you notice about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location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these elements?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712968" cy="866527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Groups and Periods in The </a:t>
            </a:r>
            <a:b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Modern Periodic Table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60833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Look at your copy of the Periodic Table.</a:t>
            </a:r>
          </a:p>
          <a:p>
            <a:endParaRPr lang="en-T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Where are the groups?</a:t>
            </a: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They are the </a:t>
            </a:r>
            <a:r>
              <a:rPr lang="en-T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vertical columns </a:t>
            </a:r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that run from </a:t>
            </a:r>
            <a:r>
              <a:rPr lang="en-T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to bottom</a:t>
            </a:r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T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Where are the periods?</a:t>
            </a: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They are the </a:t>
            </a:r>
            <a:r>
              <a:rPr lang="en-T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horizontal rows </a:t>
            </a:r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that run from </a:t>
            </a:r>
            <a:r>
              <a:rPr lang="en-T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 to right</a:t>
            </a:r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T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Which element is found in period 3 of group 3?</a:t>
            </a:r>
          </a:p>
          <a:p>
            <a:r>
              <a:rPr lang="en-T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Aluminium, Al</a:t>
            </a:r>
          </a:p>
          <a:p>
            <a:endParaRPr lang="en-T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TT" sz="2800" dirty="0" smtClean="0">
                <a:latin typeface="Times New Roman" pitchFamily="18" charset="0"/>
                <a:cs typeface="Times New Roman" pitchFamily="18" charset="0"/>
              </a:rPr>
              <a:t>Which element is found in period 2 of group 7?</a:t>
            </a:r>
          </a:p>
          <a:p>
            <a:r>
              <a:rPr lang="en-T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Fluorine, F</a:t>
            </a:r>
          </a:p>
          <a:p>
            <a:endParaRPr lang="en-T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491F9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Transition Elements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491F9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chemed.chem.purdue.edu/genchem/topicreview/bp/ch12/graphics/12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1298575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 of the Transition Elements in the Modern Periodic Table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9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position of the transition elements are shown below.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 at your periodic table. What are some examples of transition elements?</a:t>
            </a:r>
          </a:p>
        </p:txBody>
      </p:sp>
      <p:pic>
        <p:nvPicPr>
          <p:cNvPr id="4" name="Picture 3" descr="12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693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1298575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 of the Transition Elements in the Modern Periodic Table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9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/>
          </a:bodyPr>
          <a:lstStyle/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inner transition elements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usually dropped out of their proper places, and written separately 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Periodic Table.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reason for this is not very subtle. If you put them where they should be, everything has to be drawn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smaller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fit on the page.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makes it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difficult to read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periodic tables stop at the end of the second inner transition series.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continue beyond that to include a small number of more recently discovered elements.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elements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still being discovered, although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radioactive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incredibly short existences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Knowing where they are in the Periodic Table, however, means that you can make good predictions about what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would be.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552728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What do you notice about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valence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you move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to right across a row or period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periodic table?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(Na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Mg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Ar)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What do you notice about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energy levels or shells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you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down a group or column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periodic table?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Na)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55272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Write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 of each family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 of the columns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your periodic table using the following information: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Alkali Metals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Alkaline Earth Metals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electrons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Boron Family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electrons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 Family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electrons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Nitrogen Family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electrons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Oxygen Family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electrons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Halogens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valence electrons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Noble Gases 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outer shells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55272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What do you notice about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location of the elements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each family?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In which family would you classify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Explain your choice.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In what family would each of these elements be classified?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Radium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Iodine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algn="l"/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Cesium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55272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Predict 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valence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element based on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Period Table of Elements. You will need to use the table in your textbook.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Bismuth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08" y="188640"/>
            <a:ext cx="7772400" cy="1470025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History of the Periodic Table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9026"/>
            <a:ext cx="2444308" cy="307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28" y="1899025"/>
            <a:ext cx="2104628" cy="307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67" y="1916832"/>
            <a:ext cx="2174774" cy="305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8379" y="5085182"/>
            <a:ext cx="19369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Dimitri Mendeleev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8452" y="5100736"/>
            <a:ext cx="182277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John Newlands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141168"/>
            <a:ext cx="208823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Johann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Wolfgang </a:t>
            </a:r>
          </a:p>
          <a:p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Dobereiner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001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Johann Wolfgang </a:t>
            </a:r>
            <a:r>
              <a:rPr lang="en-TT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Dobereiner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76064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work beginning 1817,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Dobereiner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investigated some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 of three elements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chemical properties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lithium, sodium and potassium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noticed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weight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(what we would now call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relative atomic mass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middle one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average of the other two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lithium: 7		sodium: 23		potassium: 39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= (7 + 39) </a:t>
            </a:r>
            <a:r>
              <a:rPr lang="en-TT" sz="2800" dirty="0" smtClean="0">
                <a:solidFill>
                  <a:schemeClr val="tx1"/>
                </a:solidFill>
                <a:latin typeface="Symbol"/>
              </a:rPr>
              <a:t>¸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T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1744</Words>
  <Application>Microsoft Office PowerPoint</Application>
  <PresentationFormat>On-screen Show (4:3)</PresentationFormat>
  <Paragraphs>274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Periodic Table</vt:lpstr>
      <vt:lpstr>Activity: Use the basic periodic table you completed as your homework project to answer the questions in Worksheet 1.</vt:lpstr>
      <vt:lpstr>Worksheet 1</vt:lpstr>
      <vt:lpstr>PowerPoint Presentation</vt:lpstr>
      <vt:lpstr>PowerPoint Presentation</vt:lpstr>
      <vt:lpstr>PowerPoint Presentation</vt:lpstr>
      <vt:lpstr>PowerPoint Presentation</vt:lpstr>
      <vt:lpstr>The History of the Periodic Table</vt:lpstr>
      <vt:lpstr>Johann Wolfgang Dobereiner</vt:lpstr>
      <vt:lpstr>PowerPoint Presentation</vt:lpstr>
      <vt:lpstr>John Newlands</vt:lpstr>
      <vt:lpstr>John Newlands’ Table</vt:lpstr>
      <vt:lpstr>Criticism of John Newlands’ Table</vt:lpstr>
      <vt:lpstr>Dimitri Mendeleev</vt:lpstr>
      <vt:lpstr>PowerPoint Presentation</vt:lpstr>
      <vt:lpstr>Part of Mendeleev’s Table</vt:lpstr>
      <vt:lpstr>Comparing the Modern Periodic Table with Mendeleev’s Table</vt:lpstr>
      <vt:lpstr>Problems with Mendeleev’s Table</vt:lpstr>
      <vt:lpstr>Problems with Mendeleev’s Table – The Tellurium / Iodine Issue</vt:lpstr>
      <vt:lpstr>Another Problems with Mendeleev’s Table – The Argon / Potassium Issue</vt:lpstr>
      <vt:lpstr>Last Problems with Mendeleev’s Table – The need for sub-groups</vt:lpstr>
      <vt:lpstr>The Modern Periodic Table</vt:lpstr>
      <vt:lpstr>The Periodic Table</vt:lpstr>
      <vt:lpstr>Elements in the Periodic Table</vt:lpstr>
      <vt:lpstr>Location of Metals, Non-Metals and Metalloids in the Periodic Table</vt:lpstr>
      <vt:lpstr>Groups and Periods in the Periodic Table</vt:lpstr>
      <vt:lpstr>Groups in the Periodic Table</vt:lpstr>
      <vt:lpstr>Periods in the Periodic Table</vt:lpstr>
      <vt:lpstr>Groups and Periods in the  Periodic Table</vt:lpstr>
      <vt:lpstr> Groups and Periods in The  Modern Periodic Table</vt:lpstr>
      <vt:lpstr>The Transition Elements</vt:lpstr>
      <vt:lpstr>Position of the Transition Elements in the Modern Periodic Table</vt:lpstr>
      <vt:lpstr>Position of the Transition Elements in the Modern Periodic Table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Table</dc:title>
  <dc:creator>Romona</dc:creator>
  <cp:lastModifiedBy>Romona</cp:lastModifiedBy>
  <cp:revision>51</cp:revision>
  <dcterms:created xsi:type="dcterms:W3CDTF">2011-08-28T21:44:23Z</dcterms:created>
  <dcterms:modified xsi:type="dcterms:W3CDTF">2011-09-25T21:32:05Z</dcterms:modified>
</cp:coreProperties>
</file>