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88" r:id="rId18"/>
    <p:sldId id="290" r:id="rId19"/>
    <p:sldId id="289" r:id="rId20"/>
    <p:sldId id="291" r:id="rId21"/>
    <p:sldId id="292" r:id="rId22"/>
    <p:sldId id="293" r:id="rId23"/>
    <p:sldId id="294" r:id="rId24"/>
    <p:sldId id="296" r:id="rId25"/>
    <p:sldId id="295" r:id="rId26"/>
    <p:sldId id="297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29D"/>
    <a:srgbClr val="000099"/>
    <a:srgbClr val="0033CC"/>
    <a:srgbClr val="841E75"/>
    <a:srgbClr val="35782A"/>
    <a:srgbClr val="861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3217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4259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8251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285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5300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8250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893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3401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479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7990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4402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F0BBA-D755-4F80-AC64-6ABBCC6E5DF2}" type="datetimeFigureOut">
              <a:rPr lang="en-TT" smtClean="0"/>
              <a:t>06/02/2012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969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526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Atomic Structure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680520" cy="44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84976" cy="1370583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Mass of Subatomic Particles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568952" cy="532859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mass of a proton is equal to the mass of a neutron.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mass of a proton is equal to the mass of a neutron. The mass of a proton is very small, only 1.67 x 10</a:t>
            </a:r>
            <a:r>
              <a:rPr lang="en-TT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-24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g. 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mass of an electron is even smaller. Comparing the mass of a proton to that of an electron, a proton is about 1836 times heavier than an electron.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84976" cy="1370583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6229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Mass and Charge of Subatomic Particles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6229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568952" cy="5184576"/>
          </a:xfrm>
        </p:spPr>
        <p:txBody>
          <a:bodyPr>
            <a:normAutofit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3214"/>
              </p:ext>
            </p:extLst>
          </p:nvPr>
        </p:nvGraphicFramePr>
        <p:xfrm>
          <a:off x="1043607" y="1772816"/>
          <a:ext cx="734481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1170130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Subatomic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Particle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Relative Charge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Relative Mass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+1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Neutron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70130"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Electron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1/1836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02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2405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Atomic Number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496944" cy="597666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protons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an atom is known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 number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with symbol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atomic number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a particular element, i.e. there are no two elements in the world which have the same atomic number.</a:t>
            </a:r>
          </a:p>
          <a:p>
            <a:pPr algn="l"/>
            <a:r>
              <a:rPr lang="en-TT" sz="28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Examples: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15" y="4005064"/>
            <a:ext cx="1716782" cy="2575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4"/>
            <a:ext cx="1764788" cy="26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864096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Atomic Number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61662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atomic number for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which means that hydrogen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proton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atomic number for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calcium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which means that it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protons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an atom, the number of electrons will be equal to the atomic number.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Questions:</a:t>
            </a: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many electrons are in a hydrogen atom?</a:t>
            </a: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many electrons are in a calcium atom?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866527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Mass Number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96944" cy="561662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 and neutrons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known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 number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with symbol A.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 be calculated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subtracting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atomic number from the mass number, i.e.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– Z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mass number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unique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 particular atom.</a:t>
            </a:r>
          </a:p>
        </p:txBody>
      </p:sp>
    </p:spTree>
    <p:extLst>
      <p:ext uri="{BB962C8B-B14F-4D97-AF65-F5344CB8AC3E}">
        <p14:creationId xmlns:p14="http://schemas.microsoft.com/office/powerpoint/2010/main" val="36558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027" y="22527"/>
            <a:ext cx="7772400" cy="720080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Nuclear Notation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96944" cy="590465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can represent an atom (or ion) of an element using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nuclear notation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notation is very useful because it allows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protons, neutrons and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an atom or an ion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calculated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53285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027" y="22527"/>
            <a:ext cx="7772400" cy="720080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Using Nuclear Notation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96944" cy="5904656"/>
          </a:xfrm>
        </p:spPr>
        <p:txBody>
          <a:bodyPr>
            <a:normAutofit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73665"/>
              </p:ext>
            </p:extLst>
          </p:nvPr>
        </p:nvGraphicFramePr>
        <p:xfrm>
          <a:off x="179512" y="764704"/>
          <a:ext cx="8784975" cy="59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641782"/>
                <a:gridCol w="1756995"/>
                <a:gridCol w="1756995"/>
                <a:gridCol w="1756995"/>
              </a:tblGrid>
              <a:tr h="1148130">
                <a:tc rowSpan="2"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Element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Nuclear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Notation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Number of 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</a:tr>
              <a:tr h="1148130">
                <a:tc v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Protons (Z)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Neutrons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(A – Z)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Electrons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48130"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Helium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84143"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Sodium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48130">
                <a:tc>
                  <a:txBody>
                    <a:bodyPr/>
                    <a:lstStyle/>
                    <a:p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Chlorine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17 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40968"/>
            <a:ext cx="1152128" cy="1008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4293096"/>
            <a:ext cx="1152127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733256"/>
            <a:ext cx="115212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841E7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Isotopes &amp; Radioactivity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841E7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95" y="2204864"/>
            <a:ext cx="53340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792088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Isotopes &amp; Radioactivity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252577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 number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a particular element.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For example, all atoms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will have an atomic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But the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atoms of the same element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unique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there are some chlorine atoms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neutrons and others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TT" dirty="0" smtClean="0"/>
              <a:t> </a:t>
            </a:r>
            <a:endParaRPr lang="en-T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91" y="692696"/>
            <a:ext cx="25622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8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isotopes?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8496944" cy="316835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Isotopes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atoms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element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have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number of protons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numbers of neutrons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different isotopes of the same element is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968460" cy="162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6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8879"/>
            <a:ext cx="7772400" cy="611809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 of the Atom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81536"/>
            <a:ext cx="8712968" cy="4176464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Copper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you tried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chop it up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into smaller and smaller bits, eventually you would end up with the smallest possible piece of copper.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that point you would have an individual copper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can, of course, split that into still smaller pieces (protons, neutrons and electrons), but you would no longer have copper.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35" y="539278"/>
            <a:ext cx="2198813" cy="2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Properties of Isotopes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Isotopes of an element have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chemical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electrical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properties but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physical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properties.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 different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isotopes of magnesium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 to react with oxygen,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reaction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would be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i.e. they have the same chemical properties.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elements have more than one isotope, but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all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these isotopes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stable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i.e. they decay into other isotopes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6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866527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Isotopes of Carbon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496944" cy="180020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Carbon, with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 number of 6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has three isotopes; one with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 number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one with a mass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one with a mass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7"/>
            <a:ext cx="4680520" cy="355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4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96944" cy="6192688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two main methods of representing these isotopes:</a:t>
            </a: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Nuclear Notation: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carbon-12 or C-12</a:t>
            </a:r>
          </a:p>
          <a:p>
            <a:pPr algn="l"/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carbon-13 or C-13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carbon-14 or C-14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56" y="1628800"/>
            <a:ext cx="138956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928992" cy="1152128"/>
          </a:xfrm>
        </p:spPr>
        <p:txBody>
          <a:bodyPr/>
          <a:lstStyle/>
          <a:p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2: </a:t>
            </a:r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Isotopes of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Hydrogen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208912" cy="547260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Hydrogen also has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isotopes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deuterium isotope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heavier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than the hydrogen isotope since it has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extra neutron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 produced from this isotope is known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“heavy” water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which is used in nuclear reactors to absorb neutrons.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0388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79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27384"/>
            <a:ext cx="8928992" cy="936103"/>
          </a:xfrm>
        </p:spPr>
        <p:txBody>
          <a:bodyPr>
            <a:norm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Radioactivity</a:t>
            </a:r>
            <a:endParaRPr lang="en-TT" sz="540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49621"/>
            <a:ext cx="5256583" cy="58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4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928992" cy="1152128"/>
          </a:xfrm>
        </p:spPr>
        <p:txBody>
          <a:bodyPr/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Radioactivity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208912" cy="280831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isotopes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unstable nuclei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These are known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radioactive isotopes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They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eject particles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radiation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from their nuclei.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Radioactive isotopes eject these particles to become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but in the process they may produce an atom 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element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73780"/>
            <a:ext cx="3146557" cy="262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5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928992" cy="1152128"/>
          </a:xfrm>
        </p:spPr>
        <p:txBody>
          <a:bodyPr/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Uses of Radioactive Isotopes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208912" cy="518457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Carbon-14 dating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Radiotherapy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Tracers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Generation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Pacemakers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3" y="24991"/>
            <a:ext cx="9062113" cy="955737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Configuration of an Atom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609528"/>
            <a:ext cx="8712968" cy="4248472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Electrons spin around the nucleus of the atom in a series of levels known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shells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electrons are grouped together in a specific arrangement.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can represent the arrangement of electrons in an atom, known as the electronic configuration, using the scientific model.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40947"/>
            <a:ext cx="1800200" cy="17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13" y="24991"/>
            <a:ext cx="9062113" cy="955737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 of the Arrangement of Electrons in an Atom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8201672" cy="504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this scientific model, the energy shells are drawn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concentric circles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around the nucleus, but as this is only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this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how they actually look.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shells are numbered according to their distance from the nucleus.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shell closest to the nucleus is assigned number 1, the next furthest, number 2 etc.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Each shell can hold a certain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maximum number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electrons. The maximum number of electrons that an energy shell can hold is given by the formula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en-TT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where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is the shell number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an Atom?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the smallest part of an element that can exist and still exhibit the properties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 be represented by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 symbol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which represents one atom of the element.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2936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Maximum Number of Electrons in Each Shell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93516"/>
              </p:ext>
            </p:extLst>
          </p:nvPr>
        </p:nvGraphicFramePr>
        <p:xfrm>
          <a:off x="1403648" y="1484784"/>
          <a:ext cx="6864424" cy="5056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212"/>
                <a:gridCol w="3432212"/>
              </a:tblGrid>
              <a:tr h="1011267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Electron Shell Number (n)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Maximum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 Number of Electrons (2n</a:t>
                      </a:r>
                      <a:r>
                        <a:rPr lang="en-TT" sz="28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8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18 (8 then 10)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1267"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TT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4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33670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electrons are constantly being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the positive nucleus by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electrostatic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force of attraction.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maintain their spin around, and distance from, the nucleus because of the energy they possess.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Electrons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shell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(closer to the nucleus) 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 energy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 those in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shell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(further from the nucleus).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fact, electrons can only occupy a specific shell if they have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required energy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15212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Configuration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640960" cy="3096344"/>
          </a:xfrm>
        </p:spPr>
        <p:txBody>
          <a:bodyPr>
            <a:normAutofit fontScale="47500" lnSpcReduction="20000"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5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electronic configuration (or structure) of an atom of an element can be represented by drawing a </a:t>
            </a:r>
            <a:r>
              <a:rPr lang="en-TT" sz="5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diagram</a:t>
            </a:r>
            <a:r>
              <a:rPr lang="en-TT" sz="5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or in writing using </a:t>
            </a:r>
            <a:r>
              <a:rPr lang="en-TT" sz="5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numbers</a:t>
            </a:r>
            <a:r>
              <a:rPr lang="en-TT" sz="5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5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5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drawing the electronic configuration of an atom using a shell diagram, there are certain rules that must be followed.</a:t>
            </a:r>
            <a:endParaRPr lang="en-TT" sz="5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2517998" cy="25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1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Rules for Drawing Electronic Configuration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2976"/>
            <a:ext cx="8640960" cy="345638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First you need to know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atom of the element. This is the same as the number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 number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Electrons will always fill up the shells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i.e. electrons fill up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1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when that is full, they start filling up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shell 2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so on.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41277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There is something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unusual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that occurs in shell number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When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 been placed in shell number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 2 electrons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placed in shell number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Only after these 2 electrons have been placed in shell number 4 are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remaining 10 electrons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placed in shell number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To represent the electronic configuration,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concentric circles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drawn around a central point (the nucleus of the atom).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Crosses or dots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used to represent the electrons in the shells. The number of concentric circles is determined by the number of shells that are going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filled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partially filled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/>
          </a:bodyPr>
          <a:lstStyle/>
          <a:p>
            <a:pPr algn="l"/>
            <a:r>
              <a:rPr lang="en-TT" sz="28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Example:</a:t>
            </a:r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What is the electronic configuration of potassium?</a:t>
            </a:r>
            <a:endParaRPr lang="en-TT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96944" cy="5616624"/>
          </a:xfrm>
        </p:spPr>
        <p:txBody>
          <a:bodyPr>
            <a:normAutofit/>
          </a:bodyPr>
          <a:lstStyle/>
          <a:p>
            <a:pPr algn="l"/>
            <a:r>
              <a:rPr lang="en-TT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Potassium has </a:t>
            </a:r>
            <a:r>
              <a:rPr lang="en-T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electrons.</a:t>
            </a: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writing the electronic configuration, 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symbol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element is written first, followed by 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electrons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each shell separated by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commas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potassium it would be </a:t>
            </a:r>
            <a:r>
              <a:rPr lang="en-TT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(2,8,8,1)</a:t>
            </a:r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12548"/>
              </p:ext>
            </p:extLst>
          </p:nvPr>
        </p:nvGraphicFramePr>
        <p:xfrm>
          <a:off x="251520" y="1484784"/>
          <a:ext cx="8568954" cy="3168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1248139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Shell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Number (n)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number of electrons (2n</a:t>
                      </a:r>
                      <a:r>
                        <a:rPr lang="en-TT" sz="24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Number of electrons in potassium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18 (8 then 10)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0054"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/>
          </a:bodyPr>
          <a:lstStyle/>
          <a:p>
            <a:pPr algn="l"/>
            <a:r>
              <a:rPr lang="en-TT" sz="28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Draw the electronic configuration of potassium.</a:t>
            </a:r>
            <a:endParaRPr lang="en-TT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/>
          </a:bodyPr>
          <a:lstStyle/>
          <a:p>
            <a:pPr lvl="0" algn="l"/>
            <a:r>
              <a:rPr lang="en-TT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electronic configuration of potassium is </a:t>
            </a:r>
          </a:p>
          <a:p>
            <a:pPr lvl="0" algn="l"/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TT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(2,8,8,1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TT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drawn as shown below:</a:t>
            </a:r>
            <a:endParaRPr lang="en-TT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545822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 fontScale="90000"/>
          </a:bodyPr>
          <a:lstStyle/>
          <a:p>
            <a:pPr algn="l"/>
            <a:r>
              <a:rPr lang="en-TT" sz="2800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Questions:</a:t>
            </a:r>
            <a:r>
              <a:rPr lang="en-TT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Represent the electronic configuration of the following atoms using both a shell diagram and writing:</a:t>
            </a:r>
            <a:endParaRPr lang="en-TT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Hydrogen</a:t>
            </a:r>
          </a:p>
          <a:p>
            <a:pPr marL="457200" indent="-457200" algn="l">
              <a:buAutoNum type="arabicPeriod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Boron</a:t>
            </a:r>
          </a:p>
          <a:p>
            <a:pPr marL="457200" indent="-457200" algn="l">
              <a:buAutoNum type="arabicPeriod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Oxygen</a:t>
            </a:r>
          </a:p>
          <a:p>
            <a:pPr marL="457200" indent="-457200" algn="l">
              <a:buAutoNum type="arabicPeriod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Sodium</a:t>
            </a:r>
          </a:p>
          <a:p>
            <a:pPr marL="457200" indent="-457200" algn="l">
              <a:buAutoNum type="arabicPeriod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Argon</a:t>
            </a:r>
          </a:p>
          <a:p>
            <a:pPr marL="457200" indent="-457200" algn="l">
              <a:buAutoNum type="arabicPeriod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Calcium</a:t>
            </a: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/>
          </a:bodyPr>
          <a:lstStyle/>
          <a:p>
            <a:r>
              <a:rPr lang="en-TT" sz="3200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Answers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/>
          </a:bodyPr>
          <a:lstStyle/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460432" cy="56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Valence Electrons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496944" cy="3816424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electrons in the outermost energy shell are known as the valence electrons. 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example, potassium, </a:t>
            </a:r>
            <a:r>
              <a:rPr lang="en-TT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 (2,8,8,1</a:t>
            </a:r>
            <a:r>
              <a:rPr lang="en-TT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has 1 valence electron.</a:t>
            </a:r>
          </a:p>
          <a:p>
            <a:pPr lvl="0"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outermost electrons are involved in chemical reactions, i.e. the valence electrons.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2172072" cy="21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7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39" y="260648"/>
            <a:ext cx="8928992" cy="938535"/>
          </a:xfrm>
        </p:spPr>
        <p:txBody>
          <a:bodyPr>
            <a:normAutofit fontScale="90000"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Atomic Symbols of Common Elements</a:t>
            </a:r>
            <a:b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(Refer to Periodic Table)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38356"/>
              </p:ext>
            </p:extLst>
          </p:nvPr>
        </p:nvGraphicFramePr>
        <p:xfrm>
          <a:off x="1691680" y="1412778"/>
          <a:ext cx="5976664" cy="509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/>
                <a:gridCol w="2988332"/>
              </a:tblGrid>
              <a:tr h="1002605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Element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Atomic Symbol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4252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Aluminium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4252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Calcium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err="1" smtClean="0"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4252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Gold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Au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4252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Iron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4252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Boron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4252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Chlorine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err="1" smtClean="0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4252"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Oxygen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8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TT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58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928992" cy="980728"/>
          </a:xfrm>
        </p:spPr>
        <p:txBody>
          <a:bodyPr>
            <a:normAutofit fontScale="90000"/>
          </a:bodyPr>
          <a:lstStyle/>
          <a:p>
            <a:pPr algn="l"/>
            <a:r>
              <a:rPr lang="en-TT" sz="3200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Question:</a:t>
            </a:r>
            <a:r>
              <a:rPr lang="en-TT" sz="32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Name the element depicted below and state the number of valence electrons for this element.</a:t>
            </a:r>
            <a:endParaRPr lang="en-TT" sz="3200" dirty="0">
              <a:ln w="12700">
                <a:solidFill>
                  <a:sysClr val="windowText" lastClr="000000"/>
                </a:solidFill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8496944" cy="1656184"/>
          </a:xfrm>
        </p:spPr>
        <p:txBody>
          <a:bodyPr>
            <a:normAutofit/>
          </a:bodyPr>
          <a:lstStyle/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493586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064" y="55892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element is carbon and it has 4 valence electrons.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28992" cy="980728"/>
          </a:xfrm>
        </p:spPr>
        <p:txBody>
          <a:bodyPr>
            <a:normAutofit/>
          </a:bodyPr>
          <a:lstStyle/>
          <a:p>
            <a:r>
              <a:rPr lang="en-TT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Valence Electrons</a:t>
            </a:r>
            <a:endParaRPr lang="en-TT" sz="3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496944" cy="144016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diagram of an atom can also be drawn which only shows the valence electrons. Examples of these are given in the diagram below.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88924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82551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861C7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861C7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5112568" cy="51125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this lesson we learnt about: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atom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Atomic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 number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arrangement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electrons and filled shells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Drawing diagrams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electronic arrangements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4938"/>
            <a:ext cx="3600400" cy="51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5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6229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A6229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784976" cy="590465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1. Which particle(s) in the atom is/are responsible for the:</a:t>
            </a:r>
            <a:endParaRPr lang="en-TT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(a) mass of the atom;</a:t>
            </a:r>
            <a:endParaRPr lang="en-TT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(b) volume of the atom?</a:t>
            </a:r>
            <a:endParaRPr lang="en-TT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 </a:t>
            </a:r>
            <a:endParaRPr lang="en-TT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2. Define the following terms:</a:t>
            </a:r>
            <a:endParaRPr lang="en-TT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atomic number, mass number.</a:t>
            </a:r>
            <a:endParaRPr lang="en-TT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 </a:t>
            </a:r>
            <a:endParaRPr lang="en-TT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3. For each of the following nuclear notations, give the number of protons, electrons and neutrons.</a:t>
            </a:r>
            <a:endParaRPr lang="en-TT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(a) </a:t>
            </a:r>
            <a:r>
              <a:rPr lang="en-TT" sz="2400" kern="800" spc="-100" baseline="30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11</a:t>
            </a:r>
            <a:r>
              <a:rPr lang="en-TT" sz="2400" spc="-100" baseline="-25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5</a:t>
            </a: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B		(b)</a:t>
            </a:r>
            <a:r>
              <a:rPr lang="en-TT" sz="2400" kern="800" spc="-100" baseline="30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23</a:t>
            </a:r>
            <a:r>
              <a:rPr lang="en-TT" sz="2400" spc="-100" baseline="-25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11</a:t>
            </a: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Na		(c) </a:t>
            </a:r>
            <a:r>
              <a:rPr lang="en-TT" sz="2400" kern="800" spc="-100" baseline="30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40</a:t>
            </a:r>
            <a:r>
              <a:rPr lang="en-TT" sz="2400" spc="-100" baseline="-25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20</a:t>
            </a: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TT" sz="2400" dirty="0" err="1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Ca</a:t>
            </a:r>
            <a:endParaRPr lang="en-TT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latin typeface="Arial"/>
                <a:ea typeface="Calibri"/>
                <a:cs typeface="Times New Roman"/>
              </a:rPr>
              <a:t> </a:t>
            </a:r>
            <a:endParaRPr lang="en-TT" sz="2400" dirty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latin typeface="Arial"/>
                <a:ea typeface="Calibri"/>
                <a:cs typeface="Times New Roman"/>
              </a:rPr>
              <a:t>4. Define the term isotope.</a:t>
            </a:r>
            <a:endParaRPr lang="en-TT" sz="2400" dirty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latin typeface="Arial"/>
                <a:ea typeface="Calibri"/>
                <a:cs typeface="Times New Roman"/>
              </a:rPr>
              <a:t> </a:t>
            </a:r>
            <a:endParaRPr lang="en-TT" sz="2400" dirty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latin typeface="Arial"/>
                <a:ea typeface="Calibri"/>
                <a:cs typeface="Times New Roman"/>
              </a:rPr>
              <a:t>5. Give the formula used to determine the maximum number of electrons allowed in an electron shell.</a:t>
            </a:r>
            <a:endParaRPr lang="en-TT" sz="2400" dirty="0">
              <a:ea typeface="Calibri"/>
              <a:cs typeface="Times New Roman"/>
            </a:endParaRPr>
          </a:p>
          <a:p>
            <a:pPr algn="l"/>
            <a:endParaRPr lang="en-T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9036496" cy="655272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4</a:t>
            </a: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. Define the term isotope</a:t>
            </a:r>
            <a:r>
              <a:rPr lang="en-TT" sz="24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TT" sz="2400" dirty="0" smtClean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5</a:t>
            </a: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. Give the formula used to determine the maximum number of electrons allowed in an electron shell</a:t>
            </a:r>
            <a:r>
              <a:rPr lang="en-TT" sz="24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TT" sz="2400" dirty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6. (a) Represent the electronic configuration of the following atoms using both a shell diagram and writing:</a:t>
            </a:r>
            <a:endParaRPr lang="en-TT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(i) magnesium which has 12 electrons		(ii) chlorine which has 17 electrons</a:t>
            </a:r>
            <a:endParaRPr lang="en-TT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(iii) neon which has 10 </a:t>
            </a:r>
            <a:r>
              <a:rPr lang="en-TT" sz="2400" dirty="0" err="1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electons</a:t>
            </a:r>
            <a:endParaRPr lang="en-TT" sz="2400" dirty="0" smtClean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(</a:t>
            </a: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b) For each of the elements in question 6 (a) give the number of valence electrons.</a:t>
            </a:r>
            <a:endParaRPr lang="en-TT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TT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/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9036496" cy="655272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7. Represent the electronic diagram of the following atoms of carbon using both a shell diagram and writing</a:t>
            </a:r>
            <a:r>
              <a:rPr lang="en-TT" sz="24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: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TT" sz="2400" dirty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TT" sz="2400" dirty="0" smtClean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TT" sz="2400" dirty="0" smtClean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TT" sz="2400" dirty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0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8. Represent the electronic diagram of the following atoms of chlorine using both a shell diagram and writing:</a:t>
            </a:r>
            <a:endParaRPr lang="en-TT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TT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TT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/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9509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6" y="4725144"/>
            <a:ext cx="385962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5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036496" cy="655272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TT" sz="24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9. Use your knowledge of atomic calculations to complete the chart below.</a:t>
            </a:r>
            <a:endParaRPr lang="en-TT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9052808" cy="607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6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1470025"/>
          </a:xfrm>
        </p:spPr>
        <p:txBody>
          <a:bodyPr>
            <a:normAutofit/>
          </a:bodyPr>
          <a:lstStyle/>
          <a:p>
            <a:pPr algn="l"/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 1: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Locate the following elements on the periodic table and write their atomic symbol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4896544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Barium –			6. Bromine - </a:t>
            </a:r>
          </a:p>
          <a:p>
            <a:pPr marL="514350" indent="-514350" algn="l">
              <a:buAutoNum type="arabicPeriod"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Copper - 			7. Carbon -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 – 				8. Phosphorous - 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Mercury -			9. Silicon -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Silver -				10. Sulphur -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010543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Subatomic Particles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61662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Subatomic Particles</a:t>
            </a:r>
            <a:endParaRPr lang="en-T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97666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Atoms are made up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found in the centre of the atom in an area known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nucleus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Nearly all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an atom is concentrated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nucleus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found at quite a distance from the nucleus,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spinning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a series of levels known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shells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Most of the atom is in fact empty space, but the movement of the electrons around the nucleus constitutes the volume of the atom.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8535"/>
          </a:xfrm>
        </p:spPr>
        <p:txBody>
          <a:bodyPr/>
          <a:lstStyle/>
          <a:p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Subatomic Particles</a:t>
            </a:r>
            <a:endParaRPr lang="en-TT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96356"/>
            <a:ext cx="6192688" cy="51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84976" cy="1370583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Charge of Subatomic Particles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568952" cy="504056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Protons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positively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charged particles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negatively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charged particles.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charge on a proton is equal to the charge on an electron.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Neutrons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electrically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neutral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an atom, the number of protons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the number of electrons.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1923</Words>
  <Application>Microsoft Office PowerPoint</Application>
  <PresentationFormat>On-screen Show (4:3)</PresentationFormat>
  <Paragraphs>374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Atomic Structure</vt:lpstr>
      <vt:lpstr>The Structure of the Atom</vt:lpstr>
      <vt:lpstr>What is an Atom?</vt:lpstr>
      <vt:lpstr>Atomic Symbols of Common Elements (Refer to Periodic Table)</vt:lpstr>
      <vt:lpstr>Activity 1: Locate the following elements on the periodic table and write their atomic symbol</vt:lpstr>
      <vt:lpstr>Subatomic Particles</vt:lpstr>
      <vt:lpstr>Subatomic Particles</vt:lpstr>
      <vt:lpstr>Subatomic Particles</vt:lpstr>
      <vt:lpstr>Charge of Subatomic Particles</vt:lpstr>
      <vt:lpstr>Mass of Subatomic Particles</vt:lpstr>
      <vt:lpstr>Summary - Mass and Charge of Subatomic Particles</vt:lpstr>
      <vt:lpstr>Atomic Number</vt:lpstr>
      <vt:lpstr>Atomic Number</vt:lpstr>
      <vt:lpstr>Mass Number</vt:lpstr>
      <vt:lpstr>Nuclear Notation</vt:lpstr>
      <vt:lpstr>Using Nuclear Notation</vt:lpstr>
      <vt:lpstr>Isotopes &amp; Radioactivity</vt:lpstr>
      <vt:lpstr>Isotopes &amp; Radioactivity</vt:lpstr>
      <vt:lpstr>What are isotopes?</vt:lpstr>
      <vt:lpstr>Properties of Isotopes</vt:lpstr>
      <vt:lpstr>Example 1: Isotopes of Carbon</vt:lpstr>
      <vt:lpstr>PowerPoint Presentation</vt:lpstr>
      <vt:lpstr>Example 2: Isotopes of Hydrogen</vt:lpstr>
      <vt:lpstr>Radioactivity</vt:lpstr>
      <vt:lpstr>Radioactivity</vt:lpstr>
      <vt:lpstr>Uses of Radioactive Isotopes</vt:lpstr>
      <vt:lpstr>Electronic Configuration of an Atom</vt:lpstr>
      <vt:lpstr> Model of the Arrangement of Electrons in an Atom</vt:lpstr>
      <vt:lpstr>PowerPoint Presentation</vt:lpstr>
      <vt:lpstr>Maximum Number of Electrons in Each Shell</vt:lpstr>
      <vt:lpstr>PowerPoint Presentation</vt:lpstr>
      <vt:lpstr>Electronic Configuration</vt:lpstr>
      <vt:lpstr>Rules for Drawing Electronic Configuration</vt:lpstr>
      <vt:lpstr>PowerPoint Presentation</vt:lpstr>
      <vt:lpstr>Example: What is the electronic configuration of potassium?</vt:lpstr>
      <vt:lpstr>Example: Draw the electronic configuration of potassium.</vt:lpstr>
      <vt:lpstr>Questions: Represent the electronic configuration of the following atoms using both a shell diagram and writing:</vt:lpstr>
      <vt:lpstr>Answers</vt:lpstr>
      <vt:lpstr>Valence Electrons</vt:lpstr>
      <vt:lpstr>Question: Name the element depicted below and state the number of valence electrons for this element.</vt:lpstr>
      <vt:lpstr>Valence Electrons</vt:lpstr>
      <vt:lpstr>Summary</vt:lpstr>
      <vt:lpstr>Worksheet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Romona</dc:creator>
  <cp:lastModifiedBy>Romona</cp:lastModifiedBy>
  <cp:revision>52</cp:revision>
  <dcterms:created xsi:type="dcterms:W3CDTF">2011-08-23T22:27:33Z</dcterms:created>
  <dcterms:modified xsi:type="dcterms:W3CDTF">2012-02-06T20:42:32Z</dcterms:modified>
</cp:coreProperties>
</file>