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98" r:id="rId7"/>
    <p:sldId id="299" r:id="rId8"/>
    <p:sldId id="300" r:id="rId9"/>
    <p:sldId id="261" r:id="rId10"/>
    <p:sldId id="303" r:id="rId11"/>
    <p:sldId id="307" r:id="rId12"/>
    <p:sldId id="305" r:id="rId13"/>
    <p:sldId id="308" r:id="rId14"/>
    <p:sldId id="310" r:id="rId15"/>
    <p:sldId id="311" r:id="rId16"/>
    <p:sldId id="312" r:id="rId17"/>
    <p:sldId id="306" r:id="rId18"/>
    <p:sldId id="313" r:id="rId19"/>
    <p:sldId id="314" r:id="rId20"/>
    <p:sldId id="322" r:id="rId21"/>
    <p:sldId id="315" r:id="rId22"/>
    <p:sldId id="301" r:id="rId23"/>
    <p:sldId id="317" r:id="rId24"/>
    <p:sldId id="318" r:id="rId25"/>
    <p:sldId id="323" r:id="rId26"/>
    <p:sldId id="316" r:id="rId27"/>
    <p:sldId id="320" r:id="rId28"/>
    <p:sldId id="321" r:id="rId29"/>
    <p:sldId id="319" r:id="rId30"/>
    <p:sldId id="262" r:id="rId31"/>
    <p:sldId id="266" r:id="rId32"/>
    <p:sldId id="263" r:id="rId33"/>
    <p:sldId id="264" r:id="rId34"/>
    <p:sldId id="265" r:id="rId35"/>
    <p:sldId id="414" r:id="rId36"/>
    <p:sldId id="267" r:id="rId37"/>
    <p:sldId id="268" r:id="rId38"/>
    <p:sldId id="269" r:id="rId39"/>
    <p:sldId id="270" r:id="rId40"/>
    <p:sldId id="271" r:id="rId41"/>
    <p:sldId id="288" r:id="rId42"/>
    <p:sldId id="290" r:id="rId43"/>
    <p:sldId id="289" r:id="rId44"/>
    <p:sldId id="291" r:id="rId45"/>
    <p:sldId id="292" r:id="rId46"/>
    <p:sldId id="293" r:id="rId47"/>
    <p:sldId id="294" r:id="rId48"/>
    <p:sldId id="324" r:id="rId49"/>
    <p:sldId id="325" r:id="rId50"/>
    <p:sldId id="296" r:id="rId51"/>
    <p:sldId id="295" r:id="rId52"/>
    <p:sldId id="29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29D"/>
    <a:srgbClr val="000099"/>
    <a:srgbClr val="0033CC"/>
    <a:srgbClr val="841E75"/>
    <a:srgbClr val="35782A"/>
    <a:srgbClr val="861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5BEF0BBA-D755-4F80-AC64-6ABBCC6E5DF2}" type="datetimeFigureOut">
              <a:rPr lang="en-TT" smtClean="0"/>
              <a:t>30/01/2012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107B5DB-9646-410E-8D9F-626D6985C73F}" type="slidenum">
              <a:rPr lang="en-TT" smtClean="0"/>
              <a:t>‹#›</a:t>
            </a:fld>
            <a:endParaRPr lang="en-TT"/>
          </a:p>
        </p:txBody>
      </p:sp>
    </p:spTree>
    <p:extLst>
      <p:ext uri="{BB962C8B-B14F-4D97-AF65-F5344CB8AC3E}">
        <p14:creationId xmlns:p14="http://schemas.microsoft.com/office/powerpoint/2010/main" val="283217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5BEF0BBA-D755-4F80-AC64-6ABBCC6E5DF2}" type="datetimeFigureOut">
              <a:rPr lang="en-TT" smtClean="0"/>
              <a:t>30/01/2012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107B5DB-9646-410E-8D9F-626D6985C73F}" type="slidenum">
              <a:rPr lang="en-TT" smtClean="0"/>
              <a:t>‹#›</a:t>
            </a:fld>
            <a:endParaRPr lang="en-TT"/>
          </a:p>
        </p:txBody>
      </p:sp>
    </p:spTree>
    <p:extLst>
      <p:ext uri="{BB962C8B-B14F-4D97-AF65-F5344CB8AC3E}">
        <p14:creationId xmlns:p14="http://schemas.microsoft.com/office/powerpoint/2010/main" val="214259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5BEF0BBA-D755-4F80-AC64-6ABBCC6E5DF2}" type="datetimeFigureOut">
              <a:rPr lang="en-TT" smtClean="0"/>
              <a:t>30/01/2012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107B5DB-9646-410E-8D9F-626D6985C73F}" type="slidenum">
              <a:rPr lang="en-TT" smtClean="0"/>
              <a:t>‹#›</a:t>
            </a:fld>
            <a:endParaRPr lang="en-TT"/>
          </a:p>
        </p:txBody>
      </p:sp>
    </p:spTree>
    <p:extLst>
      <p:ext uri="{BB962C8B-B14F-4D97-AF65-F5344CB8AC3E}">
        <p14:creationId xmlns:p14="http://schemas.microsoft.com/office/powerpoint/2010/main" val="358251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5BEF0BBA-D755-4F80-AC64-6ABBCC6E5DF2}" type="datetimeFigureOut">
              <a:rPr lang="en-TT" smtClean="0"/>
              <a:t>30/01/2012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107B5DB-9646-410E-8D9F-626D6985C73F}" type="slidenum">
              <a:rPr lang="en-TT" smtClean="0"/>
              <a:t>‹#›</a:t>
            </a:fld>
            <a:endParaRPr lang="en-TT"/>
          </a:p>
        </p:txBody>
      </p:sp>
    </p:spTree>
    <p:extLst>
      <p:ext uri="{BB962C8B-B14F-4D97-AF65-F5344CB8AC3E}">
        <p14:creationId xmlns:p14="http://schemas.microsoft.com/office/powerpoint/2010/main" val="27285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EF0BBA-D755-4F80-AC64-6ABBCC6E5DF2}" type="datetimeFigureOut">
              <a:rPr lang="en-TT" smtClean="0"/>
              <a:t>30/01/2012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3107B5DB-9646-410E-8D9F-626D6985C73F}" type="slidenum">
              <a:rPr lang="en-TT" smtClean="0"/>
              <a:t>‹#›</a:t>
            </a:fld>
            <a:endParaRPr lang="en-TT"/>
          </a:p>
        </p:txBody>
      </p:sp>
    </p:spTree>
    <p:extLst>
      <p:ext uri="{BB962C8B-B14F-4D97-AF65-F5344CB8AC3E}">
        <p14:creationId xmlns:p14="http://schemas.microsoft.com/office/powerpoint/2010/main" val="395300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5BEF0BBA-D755-4F80-AC64-6ABBCC6E5DF2}" type="datetimeFigureOut">
              <a:rPr lang="en-TT" smtClean="0"/>
              <a:t>30/01/2012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3107B5DB-9646-410E-8D9F-626D6985C73F}" type="slidenum">
              <a:rPr lang="en-TT" smtClean="0"/>
              <a:t>‹#›</a:t>
            </a:fld>
            <a:endParaRPr lang="en-TT"/>
          </a:p>
        </p:txBody>
      </p:sp>
    </p:spTree>
    <p:extLst>
      <p:ext uri="{BB962C8B-B14F-4D97-AF65-F5344CB8AC3E}">
        <p14:creationId xmlns:p14="http://schemas.microsoft.com/office/powerpoint/2010/main" val="128250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5BEF0BBA-D755-4F80-AC64-6ABBCC6E5DF2}" type="datetimeFigureOut">
              <a:rPr lang="en-TT" smtClean="0"/>
              <a:t>30/01/2012</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3107B5DB-9646-410E-8D9F-626D6985C73F}" type="slidenum">
              <a:rPr lang="en-TT" smtClean="0"/>
              <a:t>‹#›</a:t>
            </a:fld>
            <a:endParaRPr lang="en-TT"/>
          </a:p>
        </p:txBody>
      </p:sp>
    </p:spTree>
    <p:extLst>
      <p:ext uri="{BB962C8B-B14F-4D97-AF65-F5344CB8AC3E}">
        <p14:creationId xmlns:p14="http://schemas.microsoft.com/office/powerpoint/2010/main" val="68934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5BEF0BBA-D755-4F80-AC64-6ABBCC6E5DF2}" type="datetimeFigureOut">
              <a:rPr lang="en-TT" smtClean="0"/>
              <a:t>30/01/2012</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3107B5DB-9646-410E-8D9F-626D6985C73F}" type="slidenum">
              <a:rPr lang="en-TT" smtClean="0"/>
              <a:t>‹#›</a:t>
            </a:fld>
            <a:endParaRPr lang="en-TT"/>
          </a:p>
        </p:txBody>
      </p:sp>
    </p:spTree>
    <p:extLst>
      <p:ext uri="{BB962C8B-B14F-4D97-AF65-F5344CB8AC3E}">
        <p14:creationId xmlns:p14="http://schemas.microsoft.com/office/powerpoint/2010/main" val="133401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F0BBA-D755-4F80-AC64-6ABBCC6E5DF2}" type="datetimeFigureOut">
              <a:rPr lang="en-TT" smtClean="0"/>
              <a:t>30/01/2012</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3107B5DB-9646-410E-8D9F-626D6985C73F}" type="slidenum">
              <a:rPr lang="en-TT" smtClean="0"/>
              <a:t>‹#›</a:t>
            </a:fld>
            <a:endParaRPr lang="en-TT"/>
          </a:p>
        </p:txBody>
      </p:sp>
    </p:spTree>
    <p:extLst>
      <p:ext uri="{BB962C8B-B14F-4D97-AF65-F5344CB8AC3E}">
        <p14:creationId xmlns:p14="http://schemas.microsoft.com/office/powerpoint/2010/main" val="344799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F0BBA-D755-4F80-AC64-6ABBCC6E5DF2}" type="datetimeFigureOut">
              <a:rPr lang="en-TT" smtClean="0"/>
              <a:t>30/01/2012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3107B5DB-9646-410E-8D9F-626D6985C73F}" type="slidenum">
              <a:rPr lang="en-TT" smtClean="0"/>
              <a:t>‹#›</a:t>
            </a:fld>
            <a:endParaRPr lang="en-TT"/>
          </a:p>
        </p:txBody>
      </p:sp>
    </p:spTree>
    <p:extLst>
      <p:ext uri="{BB962C8B-B14F-4D97-AF65-F5344CB8AC3E}">
        <p14:creationId xmlns:p14="http://schemas.microsoft.com/office/powerpoint/2010/main" val="187990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F0BBA-D755-4F80-AC64-6ABBCC6E5DF2}" type="datetimeFigureOut">
              <a:rPr lang="en-TT" smtClean="0"/>
              <a:t>30/01/2012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3107B5DB-9646-410E-8D9F-626D6985C73F}" type="slidenum">
              <a:rPr lang="en-TT" smtClean="0"/>
              <a:t>‹#›</a:t>
            </a:fld>
            <a:endParaRPr lang="en-TT"/>
          </a:p>
        </p:txBody>
      </p:sp>
    </p:spTree>
    <p:extLst>
      <p:ext uri="{BB962C8B-B14F-4D97-AF65-F5344CB8AC3E}">
        <p14:creationId xmlns:p14="http://schemas.microsoft.com/office/powerpoint/2010/main" val="374402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F0BBA-D755-4F80-AC64-6ABBCC6E5DF2}" type="datetimeFigureOut">
              <a:rPr lang="en-TT" smtClean="0"/>
              <a:t>30/01/2012</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7B5DB-9646-410E-8D9F-626D6985C73F}" type="slidenum">
              <a:rPr lang="en-TT" smtClean="0"/>
              <a:t>‹#›</a:t>
            </a:fld>
            <a:endParaRPr lang="en-TT"/>
          </a:p>
        </p:txBody>
      </p:sp>
    </p:spTree>
    <p:extLst>
      <p:ext uri="{BB962C8B-B14F-4D97-AF65-F5344CB8AC3E}">
        <p14:creationId xmlns:p14="http://schemas.microsoft.com/office/powerpoint/2010/main" val="369693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27.gif"/></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812" y="410973"/>
            <a:ext cx="7772400" cy="1470025"/>
          </a:xfrm>
        </p:spPr>
        <p:txBody>
          <a:bodyPr>
            <a:normAutofit fontScale="90000"/>
          </a:bodyPr>
          <a:lstStyle/>
          <a:p>
            <a:r>
              <a:rPr lang="en-TT" sz="72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Atoms, Molecules &amp; Bonding</a:t>
            </a:r>
            <a:endParaRPr lang="en-TT" sz="72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235531"/>
            <a:ext cx="6121900" cy="4142953"/>
          </a:xfrm>
          <a:prstGeom prst="rect">
            <a:avLst/>
          </a:prstGeom>
        </p:spPr>
      </p:pic>
    </p:spTree>
    <p:extLst>
      <p:ext uri="{BB962C8B-B14F-4D97-AF65-F5344CB8AC3E}">
        <p14:creationId xmlns:p14="http://schemas.microsoft.com/office/powerpoint/2010/main" val="274871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856984" cy="866527"/>
          </a:xfrm>
        </p:spPr>
        <p:txBody>
          <a:bodyPr>
            <a:noAutofit/>
          </a:bodyPr>
          <a:lstStyle/>
          <a:p>
            <a:r>
              <a:rPr lang="en-TT" sz="54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Dalton’s Atomic Theory</a:t>
            </a:r>
            <a:endParaRPr lang="en-TT" sz="54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07504" y="1052736"/>
            <a:ext cx="8784976" cy="4401205"/>
          </a:xfrm>
          <a:prstGeom prst="rect">
            <a:avLst/>
          </a:prstGeom>
          <a:noFill/>
        </p:spPr>
        <p:txBody>
          <a:bodyPr wrap="square" rtlCol="0">
            <a:spAutoFit/>
          </a:bodyPr>
          <a:lstStyle/>
          <a:p>
            <a:pPr lvl="0"/>
            <a:r>
              <a:rPr lang="en-TT" sz="2800" dirty="0">
                <a:solidFill>
                  <a:prstClr val="black"/>
                </a:solidFill>
                <a:latin typeface="Arial" pitchFamily="34" charset="0"/>
                <a:cs typeface="Arial" pitchFamily="34" charset="0"/>
              </a:rPr>
              <a:t>1803 A.D. – John Dalton </a:t>
            </a:r>
          </a:p>
          <a:p>
            <a:pPr lvl="0"/>
            <a:endParaRPr lang="en-TT" sz="2800" dirty="0">
              <a:solidFill>
                <a:prstClr val="black"/>
              </a:solidFill>
              <a:latin typeface="Arial" pitchFamily="34" charset="0"/>
              <a:cs typeface="Arial" pitchFamily="34" charset="0"/>
            </a:endParaRPr>
          </a:p>
          <a:p>
            <a:pPr lvl="0"/>
            <a:r>
              <a:rPr lang="en-TT" sz="2800" dirty="0">
                <a:solidFill>
                  <a:prstClr val="black"/>
                </a:solidFill>
                <a:latin typeface="Arial" pitchFamily="34" charset="0"/>
                <a:cs typeface="Arial" pitchFamily="34" charset="0"/>
              </a:rPr>
              <a:t>John Dalton </a:t>
            </a:r>
            <a:r>
              <a:rPr lang="en-TT" sz="2800" dirty="0" smtClean="0">
                <a:solidFill>
                  <a:prstClr val="black"/>
                </a:solidFill>
                <a:latin typeface="Arial" pitchFamily="34" charset="0"/>
                <a:cs typeface="Arial" pitchFamily="34" charset="0"/>
              </a:rPr>
              <a:t>was the </a:t>
            </a:r>
            <a:r>
              <a:rPr lang="en-TT" sz="2800" dirty="0" smtClean="0">
                <a:solidFill>
                  <a:srgbClr val="FF0000"/>
                </a:solidFill>
                <a:latin typeface="Arial" pitchFamily="34" charset="0"/>
                <a:cs typeface="Arial" pitchFamily="34" charset="0"/>
              </a:rPr>
              <a:t>first scientist </a:t>
            </a:r>
            <a:r>
              <a:rPr lang="en-TT" sz="2800" dirty="0" smtClean="0">
                <a:solidFill>
                  <a:prstClr val="black"/>
                </a:solidFill>
                <a:latin typeface="Arial" pitchFamily="34" charset="0"/>
                <a:cs typeface="Arial" pitchFamily="34" charset="0"/>
              </a:rPr>
              <a:t>to postulate </a:t>
            </a:r>
            <a:r>
              <a:rPr lang="en-TT" sz="2800" dirty="0">
                <a:solidFill>
                  <a:prstClr val="black"/>
                </a:solidFill>
                <a:latin typeface="Arial" pitchFamily="34" charset="0"/>
                <a:cs typeface="Arial" pitchFamily="34" charset="0"/>
              </a:rPr>
              <a:t>an actual “</a:t>
            </a:r>
            <a:r>
              <a:rPr lang="en-TT" sz="2800" dirty="0">
                <a:solidFill>
                  <a:srgbClr val="FF0000"/>
                </a:solidFill>
                <a:latin typeface="Arial" pitchFamily="34" charset="0"/>
                <a:cs typeface="Arial" pitchFamily="34" charset="0"/>
              </a:rPr>
              <a:t>atomic theory</a:t>
            </a:r>
            <a:r>
              <a:rPr lang="en-TT" sz="2800" dirty="0">
                <a:solidFill>
                  <a:prstClr val="black"/>
                </a:solidFill>
                <a:latin typeface="Arial" pitchFamily="34" charset="0"/>
                <a:cs typeface="Arial" pitchFamily="34" charset="0"/>
              </a:rPr>
              <a:t>,” one which dealt specifically with </a:t>
            </a:r>
            <a:r>
              <a:rPr lang="en-TT" sz="2800" dirty="0">
                <a:solidFill>
                  <a:srgbClr val="FF0000"/>
                </a:solidFill>
                <a:latin typeface="Arial" pitchFamily="34" charset="0"/>
                <a:cs typeface="Arial" pitchFamily="34" charset="0"/>
              </a:rPr>
              <a:t>solid atoms</a:t>
            </a:r>
            <a:r>
              <a:rPr lang="en-TT" sz="2800" dirty="0">
                <a:solidFill>
                  <a:prstClr val="black"/>
                </a:solidFill>
                <a:latin typeface="Arial" pitchFamily="34" charset="0"/>
                <a:cs typeface="Arial" pitchFamily="34" charset="0"/>
              </a:rPr>
              <a:t>, all of which were </a:t>
            </a:r>
            <a:r>
              <a:rPr lang="en-TT" sz="2800" dirty="0">
                <a:solidFill>
                  <a:srgbClr val="FF0000"/>
                </a:solidFill>
                <a:latin typeface="Arial" pitchFamily="34" charset="0"/>
                <a:cs typeface="Arial" pitchFamily="34" charset="0"/>
              </a:rPr>
              <a:t>spherical</a:t>
            </a:r>
            <a:r>
              <a:rPr lang="en-TT" sz="2800" dirty="0">
                <a:solidFill>
                  <a:prstClr val="black"/>
                </a:solidFill>
                <a:latin typeface="Arial" pitchFamily="34" charset="0"/>
                <a:cs typeface="Arial" pitchFamily="34" charset="0"/>
              </a:rPr>
              <a:t> in shape and governed by a property known as the </a:t>
            </a:r>
            <a:r>
              <a:rPr lang="en-TT" sz="2800" dirty="0">
                <a:solidFill>
                  <a:srgbClr val="FF0000"/>
                </a:solidFill>
                <a:latin typeface="Arial" pitchFamily="34" charset="0"/>
                <a:cs typeface="Arial" pitchFamily="34" charset="0"/>
              </a:rPr>
              <a:t>atomic mass</a:t>
            </a:r>
            <a:r>
              <a:rPr lang="en-TT" sz="2800" dirty="0">
                <a:solidFill>
                  <a:prstClr val="black"/>
                </a:solidFill>
                <a:latin typeface="Arial" pitchFamily="34" charset="0"/>
                <a:cs typeface="Arial" pitchFamily="34" charset="0"/>
              </a:rPr>
              <a:t>, a measurement created by Dalton himself</a:t>
            </a:r>
            <a:r>
              <a:rPr lang="en-TT" sz="2800" dirty="0" smtClean="0">
                <a:solidFill>
                  <a:prstClr val="black"/>
                </a:solidFill>
                <a:latin typeface="Arial" pitchFamily="34" charset="0"/>
                <a:cs typeface="Arial" pitchFamily="34" charset="0"/>
              </a:rPr>
              <a:t>.</a:t>
            </a:r>
          </a:p>
          <a:p>
            <a:pPr lvl="0"/>
            <a:endParaRPr lang="en-TT" sz="2800" dirty="0" smtClean="0">
              <a:solidFill>
                <a:prstClr val="black"/>
              </a:solidFill>
              <a:latin typeface="Arial" pitchFamily="34" charset="0"/>
              <a:cs typeface="Arial" pitchFamily="34" charset="0"/>
            </a:endParaRPr>
          </a:p>
          <a:p>
            <a:pPr lvl="0"/>
            <a:r>
              <a:rPr lang="en-TT" sz="2800" dirty="0" smtClean="0">
                <a:solidFill>
                  <a:prstClr val="black"/>
                </a:solidFill>
                <a:latin typeface="Arial" pitchFamily="34" charset="0"/>
                <a:cs typeface="Arial" pitchFamily="34" charset="0"/>
              </a:rPr>
              <a:t>Dalton’s </a:t>
            </a:r>
            <a:r>
              <a:rPr lang="en-TT" sz="2800" dirty="0">
                <a:solidFill>
                  <a:prstClr val="black"/>
                </a:solidFill>
                <a:latin typeface="Arial" pitchFamily="34" charset="0"/>
                <a:cs typeface="Arial" pitchFamily="34" charset="0"/>
              </a:rPr>
              <a:t>ideas are extremely complex, but can be broken down to several simple points. </a:t>
            </a:r>
          </a:p>
        </p:txBody>
      </p:sp>
    </p:spTree>
    <p:extLst>
      <p:ext uri="{BB962C8B-B14F-4D97-AF65-F5344CB8AC3E}">
        <p14:creationId xmlns:p14="http://schemas.microsoft.com/office/powerpoint/2010/main" val="689785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856984" cy="866527"/>
          </a:xfrm>
        </p:spPr>
        <p:txBody>
          <a:bodyPr>
            <a:noAutofit/>
          </a:bodyPr>
          <a:lstStyle/>
          <a:p>
            <a:r>
              <a:rPr lang="en-TT" sz="54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Dalton’s Atomic Theory</a:t>
            </a:r>
            <a:endParaRPr lang="en-TT" sz="54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07504" y="1052736"/>
            <a:ext cx="8928992" cy="5693866"/>
          </a:xfrm>
          <a:prstGeom prst="rect">
            <a:avLst/>
          </a:prstGeom>
          <a:noFill/>
        </p:spPr>
        <p:txBody>
          <a:bodyPr wrap="square" rtlCol="0">
            <a:spAutoFit/>
          </a:bodyPr>
          <a:lstStyle/>
          <a:p>
            <a:pPr lvl="0"/>
            <a:r>
              <a:rPr lang="en-TT" sz="2800" dirty="0" smtClean="0">
                <a:solidFill>
                  <a:prstClr val="black"/>
                </a:solidFill>
                <a:latin typeface="Arial" pitchFamily="34" charset="0"/>
                <a:cs typeface="Arial" pitchFamily="34" charset="0"/>
              </a:rPr>
              <a:t>1. He </a:t>
            </a:r>
            <a:r>
              <a:rPr lang="en-TT" sz="2800" dirty="0">
                <a:solidFill>
                  <a:prstClr val="black"/>
                </a:solidFill>
                <a:latin typeface="Arial" pitchFamily="34" charset="0"/>
                <a:cs typeface="Arial" pitchFamily="34" charset="0"/>
              </a:rPr>
              <a:t>believed that </a:t>
            </a:r>
            <a:r>
              <a:rPr lang="en-TT" sz="2800" dirty="0">
                <a:solidFill>
                  <a:srgbClr val="FF0000"/>
                </a:solidFill>
                <a:latin typeface="Arial" pitchFamily="34" charset="0"/>
                <a:cs typeface="Arial" pitchFamily="34" charset="0"/>
              </a:rPr>
              <a:t>elements are made of atoms</a:t>
            </a:r>
            <a:r>
              <a:rPr lang="en-TT" sz="2800" dirty="0">
                <a:solidFill>
                  <a:prstClr val="black"/>
                </a:solidFill>
                <a:latin typeface="Arial" pitchFamily="34" charset="0"/>
                <a:cs typeface="Arial" pitchFamily="34" charset="0"/>
              </a:rPr>
              <a:t>, which is basically the same thing we believe </a:t>
            </a:r>
            <a:r>
              <a:rPr lang="en-TT" sz="2800" dirty="0" smtClean="0">
                <a:solidFill>
                  <a:prstClr val="black"/>
                </a:solidFill>
                <a:latin typeface="Arial" pitchFamily="34" charset="0"/>
                <a:cs typeface="Arial" pitchFamily="34" charset="0"/>
              </a:rPr>
              <a:t>today. </a:t>
            </a:r>
          </a:p>
          <a:p>
            <a:pPr lvl="0"/>
            <a:endParaRPr lang="en-TT" sz="2800" dirty="0" smtClean="0">
              <a:solidFill>
                <a:prstClr val="black"/>
              </a:solidFill>
              <a:latin typeface="Arial" pitchFamily="34" charset="0"/>
              <a:cs typeface="Arial" pitchFamily="34" charset="0"/>
            </a:endParaRPr>
          </a:p>
          <a:p>
            <a:pPr lvl="0"/>
            <a:r>
              <a:rPr lang="en-TT" sz="2800" dirty="0" smtClean="0">
                <a:solidFill>
                  <a:prstClr val="black"/>
                </a:solidFill>
                <a:latin typeface="Arial" pitchFamily="34" charset="0"/>
                <a:cs typeface="Arial" pitchFamily="34" charset="0"/>
              </a:rPr>
              <a:t>2.He believed that the </a:t>
            </a:r>
            <a:r>
              <a:rPr lang="en-TT" sz="2800" dirty="0" smtClean="0">
                <a:solidFill>
                  <a:srgbClr val="FF0000"/>
                </a:solidFill>
                <a:latin typeface="Arial" pitchFamily="34" charset="0"/>
                <a:cs typeface="Arial" pitchFamily="34" charset="0"/>
              </a:rPr>
              <a:t>atoms of an element </a:t>
            </a:r>
            <a:r>
              <a:rPr lang="en-TT" sz="2800" dirty="0">
                <a:solidFill>
                  <a:srgbClr val="FF0000"/>
                </a:solidFill>
                <a:latin typeface="Arial" pitchFamily="34" charset="0"/>
                <a:cs typeface="Arial" pitchFamily="34" charset="0"/>
              </a:rPr>
              <a:t>are equal in their masses</a:t>
            </a:r>
            <a:r>
              <a:rPr lang="en-TT" sz="2800" dirty="0">
                <a:solidFill>
                  <a:prstClr val="black"/>
                </a:solidFill>
                <a:latin typeface="Arial" pitchFamily="34" charset="0"/>
                <a:cs typeface="Arial" pitchFamily="34" charset="0"/>
              </a:rPr>
              <a:t>. This is now known to be incorrect, due to the existence of </a:t>
            </a:r>
            <a:r>
              <a:rPr lang="en-TT" sz="2800" dirty="0" smtClean="0">
                <a:solidFill>
                  <a:prstClr val="black"/>
                </a:solidFill>
                <a:latin typeface="Arial" pitchFamily="34" charset="0"/>
                <a:cs typeface="Arial" pitchFamily="34" charset="0"/>
              </a:rPr>
              <a:t>isotopes. </a:t>
            </a:r>
          </a:p>
          <a:p>
            <a:pPr lvl="0"/>
            <a:endParaRPr lang="en-TT" sz="2800" dirty="0">
              <a:solidFill>
                <a:prstClr val="black"/>
              </a:solidFill>
              <a:latin typeface="Arial" pitchFamily="34" charset="0"/>
              <a:cs typeface="Arial" pitchFamily="34" charset="0"/>
            </a:endParaRPr>
          </a:p>
          <a:p>
            <a:pPr lvl="0"/>
            <a:r>
              <a:rPr lang="en-TT" sz="2800" dirty="0" smtClean="0">
                <a:solidFill>
                  <a:prstClr val="black"/>
                </a:solidFill>
                <a:latin typeface="Arial" pitchFamily="34" charset="0"/>
                <a:cs typeface="Arial" pitchFamily="34" charset="0"/>
              </a:rPr>
              <a:t>3. Dalton </a:t>
            </a:r>
            <a:r>
              <a:rPr lang="en-TT" sz="2800" dirty="0">
                <a:solidFill>
                  <a:prstClr val="black"/>
                </a:solidFill>
                <a:latin typeface="Arial" pitchFamily="34" charset="0"/>
                <a:cs typeface="Arial" pitchFamily="34" charset="0"/>
              </a:rPr>
              <a:t>believed that </a:t>
            </a:r>
            <a:r>
              <a:rPr lang="en-TT" sz="2800" dirty="0">
                <a:solidFill>
                  <a:srgbClr val="FF0000"/>
                </a:solidFill>
                <a:latin typeface="Arial" pitchFamily="34" charset="0"/>
                <a:cs typeface="Arial" pitchFamily="34" charset="0"/>
              </a:rPr>
              <a:t>atoms of different elements have different masses</a:t>
            </a:r>
            <a:r>
              <a:rPr lang="en-TT" sz="2800" dirty="0">
                <a:solidFill>
                  <a:prstClr val="black"/>
                </a:solidFill>
                <a:latin typeface="Arial" pitchFamily="34" charset="0"/>
                <a:cs typeface="Arial" pitchFamily="34" charset="0"/>
              </a:rPr>
              <a:t>; this was a refinement to an idea originally developed by the Greeks. </a:t>
            </a:r>
            <a:endParaRPr lang="en-TT" sz="2800" dirty="0" smtClean="0">
              <a:solidFill>
                <a:prstClr val="black"/>
              </a:solidFill>
              <a:latin typeface="Arial" pitchFamily="34" charset="0"/>
              <a:cs typeface="Arial" pitchFamily="34" charset="0"/>
            </a:endParaRPr>
          </a:p>
          <a:p>
            <a:pPr lvl="0"/>
            <a:endParaRPr lang="en-TT" sz="2800" dirty="0">
              <a:solidFill>
                <a:prstClr val="black"/>
              </a:solidFill>
              <a:latin typeface="Arial" pitchFamily="34" charset="0"/>
              <a:cs typeface="Arial" pitchFamily="34" charset="0"/>
            </a:endParaRPr>
          </a:p>
          <a:p>
            <a:pPr lvl="0"/>
            <a:r>
              <a:rPr lang="en-TT" sz="2800" dirty="0" smtClean="0">
                <a:solidFill>
                  <a:prstClr val="black"/>
                </a:solidFill>
                <a:latin typeface="Arial" pitchFamily="34" charset="0"/>
                <a:cs typeface="Arial" pitchFamily="34" charset="0"/>
              </a:rPr>
              <a:t>4. Dalton </a:t>
            </a:r>
            <a:r>
              <a:rPr lang="en-TT" sz="2800" dirty="0">
                <a:solidFill>
                  <a:prstClr val="black"/>
                </a:solidFill>
                <a:latin typeface="Arial" pitchFamily="34" charset="0"/>
                <a:cs typeface="Arial" pitchFamily="34" charset="0"/>
              </a:rPr>
              <a:t>proposed that the </a:t>
            </a:r>
            <a:r>
              <a:rPr lang="en-TT" sz="2800" dirty="0">
                <a:solidFill>
                  <a:srgbClr val="FF0000"/>
                </a:solidFill>
                <a:latin typeface="Arial" pitchFamily="34" charset="0"/>
                <a:cs typeface="Arial" pitchFamily="34" charset="0"/>
              </a:rPr>
              <a:t>combination of atoms could be measured in simplistic, whole number </a:t>
            </a:r>
            <a:r>
              <a:rPr lang="en-TT" sz="2800" dirty="0" smtClean="0">
                <a:solidFill>
                  <a:srgbClr val="FF0000"/>
                </a:solidFill>
                <a:latin typeface="Arial" pitchFamily="34" charset="0"/>
                <a:cs typeface="Arial" pitchFamily="34" charset="0"/>
              </a:rPr>
              <a:t>ratios</a:t>
            </a:r>
            <a:r>
              <a:rPr lang="en-TT" sz="2800" dirty="0" smtClean="0">
                <a:solidFill>
                  <a:prstClr val="black"/>
                </a:solidFill>
                <a:latin typeface="Arial" pitchFamily="34" charset="0"/>
                <a:cs typeface="Arial" pitchFamily="34" charset="0"/>
              </a:rPr>
              <a:t>.</a:t>
            </a:r>
            <a:endParaRPr lang="en-TT"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23773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2527"/>
            <a:ext cx="8856984" cy="722511"/>
          </a:xfrm>
        </p:spPr>
        <p:txBody>
          <a:bodyPr>
            <a:noAutofit/>
          </a:bodyPr>
          <a:lstStyle/>
          <a:p>
            <a:r>
              <a:rPr lang="en-TT" sz="54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J.J. Thompson</a:t>
            </a:r>
            <a:endParaRPr lang="en-TT" sz="54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07504" y="764704"/>
            <a:ext cx="8784976" cy="6124754"/>
          </a:xfrm>
          <a:prstGeom prst="rect">
            <a:avLst/>
          </a:prstGeom>
          <a:noFill/>
        </p:spPr>
        <p:txBody>
          <a:bodyPr wrap="square" rtlCol="0">
            <a:spAutoFit/>
          </a:bodyPr>
          <a:lstStyle/>
          <a:p>
            <a:pPr lvl="0"/>
            <a:r>
              <a:rPr lang="en-TT" sz="2800" dirty="0">
                <a:latin typeface="Arial" pitchFamily="34" charset="0"/>
                <a:cs typeface="Arial" pitchFamily="34" charset="0"/>
              </a:rPr>
              <a:t>1897 A.D. – J. J. Thomson </a:t>
            </a:r>
          </a:p>
          <a:p>
            <a:pPr lvl="0"/>
            <a:endParaRPr lang="en-TT" sz="2800" dirty="0" smtClean="0">
              <a:latin typeface="Arial" pitchFamily="34" charset="0"/>
              <a:cs typeface="Arial" pitchFamily="34" charset="0"/>
            </a:endParaRPr>
          </a:p>
          <a:p>
            <a:pPr lvl="0"/>
            <a:endParaRPr lang="en-TT" sz="2800" dirty="0">
              <a:latin typeface="Arial" pitchFamily="34" charset="0"/>
              <a:cs typeface="Arial" pitchFamily="34" charset="0"/>
            </a:endParaRPr>
          </a:p>
          <a:p>
            <a:pPr lvl="0"/>
            <a:endParaRPr lang="en-TT" sz="2800" dirty="0" smtClean="0">
              <a:latin typeface="Arial" pitchFamily="34" charset="0"/>
              <a:cs typeface="Arial" pitchFamily="34" charset="0"/>
            </a:endParaRPr>
          </a:p>
          <a:p>
            <a:pPr lvl="0"/>
            <a:endParaRPr lang="en-TT" sz="2800" dirty="0">
              <a:latin typeface="Arial" pitchFamily="34" charset="0"/>
              <a:cs typeface="Arial" pitchFamily="34" charset="0"/>
            </a:endParaRPr>
          </a:p>
          <a:p>
            <a:pPr lvl="0"/>
            <a:endParaRPr lang="en-TT" sz="2800" dirty="0" smtClean="0">
              <a:latin typeface="Arial" pitchFamily="34" charset="0"/>
              <a:cs typeface="Arial" pitchFamily="34" charset="0"/>
            </a:endParaRPr>
          </a:p>
          <a:p>
            <a:pPr lvl="0"/>
            <a:endParaRPr lang="en-TT" sz="2800" dirty="0">
              <a:latin typeface="Arial" pitchFamily="34" charset="0"/>
              <a:cs typeface="Arial" pitchFamily="34" charset="0"/>
            </a:endParaRPr>
          </a:p>
          <a:p>
            <a:pPr lvl="0"/>
            <a:endParaRPr lang="en-TT" sz="2800" dirty="0" smtClean="0">
              <a:latin typeface="Arial" pitchFamily="34" charset="0"/>
              <a:cs typeface="Arial" pitchFamily="34" charset="0"/>
            </a:endParaRPr>
          </a:p>
          <a:p>
            <a:pPr lvl="0"/>
            <a:endParaRPr lang="en-TT" sz="2800" dirty="0">
              <a:latin typeface="Arial" pitchFamily="34" charset="0"/>
              <a:cs typeface="Arial" pitchFamily="34" charset="0"/>
            </a:endParaRPr>
          </a:p>
          <a:p>
            <a:pPr lvl="0"/>
            <a:r>
              <a:rPr lang="en-TT" sz="2800" dirty="0">
                <a:latin typeface="Arial" pitchFamily="34" charset="0"/>
                <a:cs typeface="Arial" pitchFamily="34" charset="0"/>
              </a:rPr>
              <a:t>J. J. Thomson, an unassuming, mild-mannered English physicist, can possibly be described as a man whose accomplishments did more to </a:t>
            </a:r>
            <a:r>
              <a:rPr lang="en-TT" sz="2800" dirty="0">
                <a:solidFill>
                  <a:srgbClr val="FF0000"/>
                </a:solidFill>
                <a:latin typeface="Arial" pitchFamily="34" charset="0"/>
                <a:cs typeface="Arial" pitchFamily="34" charset="0"/>
              </a:rPr>
              <a:t>shape the human understanding of the atom</a:t>
            </a:r>
            <a:r>
              <a:rPr lang="en-TT" sz="2800" dirty="0">
                <a:latin typeface="Arial" pitchFamily="34" charset="0"/>
                <a:cs typeface="Arial" pitchFamily="34" charset="0"/>
              </a:rPr>
              <a:t> than any other in history</a:t>
            </a:r>
            <a:r>
              <a:rPr lang="en-TT" sz="2800" dirty="0" smtClean="0">
                <a:latin typeface="Arial" pitchFamily="34" charset="0"/>
                <a:cs typeface="Arial" pitchFamily="34" charset="0"/>
              </a:rPr>
              <a:t>. </a:t>
            </a:r>
            <a:endParaRPr lang="en-TT" sz="2800"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828" y="1268760"/>
            <a:ext cx="295232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256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332656"/>
            <a:ext cx="8784976" cy="5262979"/>
          </a:xfrm>
          <a:prstGeom prst="rect">
            <a:avLst/>
          </a:prstGeom>
          <a:noFill/>
        </p:spPr>
        <p:txBody>
          <a:bodyPr wrap="square" rtlCol="0">
            <a:spAutoFit/>
          </a:bodyPr>
          <a:lstStyle/>
          <a:p>
            <a:pPr lvl="0"/>
            <a:r>
              <a:rPr lang="en-TT" sz="2800" dirty="0" smtClean="0">
                <a:latin typeface="Arial" pitchFamily="34" charset="0"/>
                <a:cs typeface="Arial" pitchFamily="34" charset="0"/>
              </a:rPr>
              <a:t>It </a:t>
            </a:r>
            <a:r>
              <a:rPr lang="en-TT" sz="2800" dirty="0">
                <a:latin typeface="Arial" pitchFamily="34" charset="0"/>
                <a:cs typeface="Arial" pitchFamily="34" charset="0"/>
              </a:rPr>
              <a:t>was Thomson’s discoveries that finally </a:t>
            </a:r>
            <a:r>
              <a:rPr lang="en-TT" sz="2800" dirty="0">
                <a:solidFill>
                  <a:srgbClr val="FF0000"/>
                </a:solidFill>
                <a:latin typeface="Arial" pitchFamily="34" charset="0"/>
                <a:cs typeface="Arial" pitchFamily="34" charset="0"/>
              </a:rPr>
              <a:t>shattered</a:t>
            </a:r>
            <a:r>
              <a:rPr lang="en-TT" sz="2800" dirty="0">
                <a:latin typeface="Arial" pitchFamily="34" charset="0"/>
                <a:cs typeface="Arial" pitchFamily="34" charset="0"/>
              </a:rPr>
              <a:t> the preordained concept of the </a:t>
            </a:r>
            <a:r>
              <a:rPr lang="en-TT" sz="2800" dirty="0">
                <a:solidFill>
                  <a:srgbClr val="FF0000"/>
                </a:solidFill>
                <a:latin typeface="Arial" pitchFamily="34" charset="0"/>
                <a:cs typeface="Arial" pitchFamily="34" charset="0"/>
              </a:rPr>
              <a:t>heavy, solid, absolutely indivisible atom </a:t>
            </a:r>
            <a:r>
              <a:rPr lang="en-TT" sz="2800" dirty="0">
                <a:latin typeface="Arial" pitchFamily="34" charset="0"/>
                <a:cs typeface="Arial" pitchFamily="34" charset="0"/>
              </a:rPr>
              <a:t>and </a:t>
            </a:r>
            <a:r>
              <a:rPr lang="en-TT" sz="2800" dirty="0">
                <a:solidFill>
                  <a:srgbClr val="FF0000"/>
                </a:solidFill>
                <a:latin typeface="Arial" pitchFamily="34" charset="0"/>
                <a:cs typeface="Arial" pitchFamily="34" charset="0"/>
              </a:rPr>
              <a:t>replaced</a:t>
            </a:r>
            <a:r>
              <a:rPr lang="en-TT" sz="2800" dirty="0">
                <a:latin typeface="Arial" pitchFamily="34" charset="0"/>
                <a:cs typeface="Arial" pitchFamily="34" charset="0"/>
              </a:rPr>
              <a:t> it with the concept that the </a:t>
            </a:r>
            <a:r>
              <a:rPr lang="en-TT" sz="2800" dirty="0">
                <a:solidFill>
                  <a:srgbClr val="FF0000"/>
                </a:solidFill>
                <a:latin typeface="Arial" pitchFamily="34" charset="0"/>
                <a:cs typeface="Arial" pitchFamily="34" charset="0"/>
              </a:rPr>
              <a:t>atom </a:t>
            </a:r>
            <a:r>
              <a:rPr lang="en-TT" sz="2800" dirty="0">
                <a:latin typeface="Arial" pitchFamily="34" charset="0"/>
                <a:cs typeface="Arial" pitchFamily="34" charset="0"/>
              </a:rPr>
              <a:t>was in fact itself </a:t>
            </a:r>
            <a:r>
              <a:rPr lang="en-TT" sz="2800" dirty="0">
                <a:solidFill>
                  <a:srgbClr val="FF0000"/>
                </a:solidFill>
                <a:latin typeface="Arial" pitchFamily="34" charset="0"/>
                <a:cs typeface="Arial" pitchFamily="34" charset="0"/>
              </a:rPr>
              <a:t>comprised of smaller particles</a:t>
            </a:r>
            <a:r>
              <a:rPr lang="en-TT" sz="2800" dirty="0">
                <a:latin typeface="Arial" pitchFamily="34" charset="0"/>
                <a:cs typeface="Arial" pitchFamily="34" charset="0"/>
              </a:rPr>
              <a:t>, a concept that we still study to this day. </a:t>
            </a:r>
            <a:endParaRPr lang="en-TT" sz="2800" dirty="0" smtClean="0">
              <a:latin typeface="Arial" pitchFamily="34" charset="0"/>
              <a:cs typeface="Arial" pitchFamily="34" charset="0"/>
            </a:endParaRPr>
          </a:p>
          <a:p>
            <a:pPr lvl="0"/>
            <a:endParaRPr lang="en-TT" sz="2800" dirty="0">
              <a:latin typeface="Arial" pitchFamily="34" charset="0"/>
              <a:cs typeface="Arial" pitchFamily="34" charset="0"/>
            </a:endParaRPr>
          </a:p>
          <a:p>
            <a:pPr lvl="0"/>
            <a:r>
              <a:rPr lang="en-TT" sz="2800" dirty="0" smtClean="0">
                <a:latin typeface="Arial" pitchFamily="34" charset="0"/>
                <a:cs typeface="Arial" pitchFamily="34" charset="0"/>
              </a:rPr>
              <a:t>Thomson’s </a:t>
            </a:r>
            <a:r>
              <a:rPr lang="en-TT" sz="2800" dirty="0">
                <a:latin typeface="Arial" pitchFamily="34" charset="0"/>
                <a:cs typeface="Arial" pitchFamily="34" charset="0"/>
              </a:rPr>
              <a:t>breakthroughs began with his studies what was known as the </a:t>
            </a:r>
            <a:r>
              <a:rPr lang="en-TT" sz="2800" dirty="0">
                <a:solidFill>
                  <a:srgbClr val="FF0000"/>
                </a:solidFill>
                <a:latin typeface="Arial" pitchFamily="34" charset="0"/>
                <a:cs typeface="Arial" pitchFamily="34" charset="0"/>
              </a:rPr>
              <a:t>cathode ray</a:t>
            </a:r>
            <a:r>
              <a:rPr lang="en-TT" sz="2800" dirty="0">
                <a:latin typeface="Arial" pitchFamily="34" charset="0"/>
                <a:cs typeface="Arial" pitchFamily="34" charset="0"/>
              </a:rPr>
              <a:t>, which was created using a strange device known as a </a:t>
            </a:r>
            <a:r>
              <a:rPr lang="en-TT" sz="2800" dirty="0">
                <a:solidFill>
                  <a:srgbClr val="FF0000"/>
                </a:solidFill>
                <a:latin typeface="Arial" pitchFamily="34" charset="0"/>
                <a:cs typeface="Arial" pitchFamily="34" charset="0"/>
              </a:rPr>
              <a:t>cathode ray tube</a:t>
            </a:r>
            <a:r>
              <a:rPr lang="en-TT" sz="2800" dirty="0">
                <a:latin typeface="Arial" pitchFamily="34" charset="0"/>
                <a:cs typeface="Arial" pitchFamily="34" charset="0"/>
              </a:rPr>
              <a:t>, which had first been invented more than thirty years earlier. </a:t>
            </a:r>
          </a:p>
          <a:p>
            <a:pPr lvl="0"/>
            <a:endParaRPr lang="en-TT" sz="2800" dirty="0">
              <a:latin typeface="Arial" pitchFamily="34" charset="0"/>
              <a:cs typeface="Arial" pitchFamily="34" charset="0"/>
            </a:endParaRPr>
          </a:p>
        </p:txBody>
      </p:sp>
    </p:spTree>
    <p:extLst>
      <p:ext uri="{BB962C8B-B14F-4D97-AF65-F5344CB8AC3E}">
        <p14:creationId xmlns:p14="http://schemas.microsoft.com/office/powerpoint/2010/main" val="2263684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88640"/>
            <a:ext cx="8784976" cy="6555641"/>
          </a:xfrm>
          <a:prstGeom prst="rect">
            <a:avLst/>
          </a:prstGeom>
          <a:noFill/>
        </p:spPr>
        <p:txBody>
          <a:bodyPr wrap="square" rtlCol="0">
            <a:spAutoFit/>
          </a:bodyPr>
          <a:lstStyle/>
          <a:p>
            <a:pPr lvl="0"/>
            <a:r>
              <a:rPr lang="en-TT" sz="2800" dirty="0" smtClean="0">
                <a:solidFill>
                  <a:srgbClr val="FF0000"/>
                </a:solidFill>
                <a:latin typeface="Arial" pitchFamily="34" charset="0"/>
                <a:cs typeface="Arial" pitchFamily="34" charset="0"/>
              </a:rPr>
              <a:t>Cathode </a:t>
            </a:r>
            <a:r>
              <a:rPr lang="en-TT" sz="2800" dirty="0">
                <a:solidFill>
                  <a:srgbClr val="FF0000"/>
                </a:solidFill>
                <a:latin typeface="Arial" pitchFamily="34" charset="0"/>
                <a:cs typeface="Arial" pitchFamily="34" charset="0"/>
              </a:rPr>
              <a:t>rays were not widely understood </a:t>
            </a:r>
            <a:r>
              <a:rPr lang="en-TT" sz="2800" dirty="0">
                <a:latin typeface="Arial" pitchFamily="34" charset="0"/>
                <a:cs typeface="Arial" pitchFamily="34" charset="0"/>
              </a:rPr>
              <a:t>in Thomson’s time, and eventually, Thomson’s experiments led him to make a brash, and, in some cases, shocking scientific </a:t>
            </a:r>
            <a:r>
              <a:rPr lang="en-TT" sz="2800" dirty="0" smtClean="0">
                <a:latin typeface="Arial" pitchFamily="34" charset="0"/>
                <a:cs typeface="Arial" pitchFamily="34" charset="0"/>
              </a:rPr>
              <a:t>claim.</a:t>
            </a:r>
          </a:p>
          <a:p>
            <a:pPr lvl="0"/>
            <a:endParaRPr lang="en-TT" sz="2800" dirty="0">
              <a:latin typeface="Arial" pitchFamily="34" charset="0"/>
              <a:cs typeface="Arial" pitchFamily="34" charset="0"/>
            </a:endParaRPr>
          </a:p>
          <a:p>
            <a:pPr lvl="0"/>
            <a:endParaRPr lang="en-TT" sz="2800" dirty="0" smtClean="0">
              <a:latin typeface="Arial" pitchFamily="34" charset="0"/>
              <a:cs typeface="Arial" pitchFamily="34" charset="0"/>
            </a:endParaRPr>
          </a:p>
          <a:p>
            <a:pPr lvl="0"/>
            <a:endParaRPr lang="en-TT" sz="2800" dirty="0">
              <a:latin typeface="Arial" pitchFamily="34" charset="0"/>
              <a:cs typeface="Arial" pitchFamily="34" charset="0"/>
            </a:endParaRPr>
          </a:p>
          <a:p>
            <a:pPr lvl="0"/>
            <a:endParaRPr lang="en-TT" sz="2800" dirty="0" smtClean="0">
              <a:latin typeface="Arial" pitchFamily="34" charset="0"/>
              <a:cs typeface="Arial" pitchFamily="34" charset="0"/>
            </a:endParaRPr>
          </a:p>
          <a:p>
            <a:pPr lvl="0"/>
            <a:endParaRPr lang="en-TT" sz="2800" dirty="0">
              <a:latin typeface="Arial" pitchFamily="34" charset="0"/>
              <a:cs typeface="Arial" pitchFamily="34" charset="0"/>
            </a:endParaRPr>
          </a:p>
          <a:p>
            <a:pPr lvl="0"/>
            <a:r>
              <a:rPr lang="en-TT" sz="2800" dirty="0" smtClean="0">
                <a:latin typeface="Arial" pitchFamily="34" charset="0"/>
                <a:cs typeface="Arial" pitchFamily="34" charset="0"/>
              </a:rPr>
              <a:t>Thomson </a:t>
            </a:r>
            <a:r>
              <a:rPr lang="en-TT" sz="2800" dirty="0">
                <a:latin typeface="Arial" pitchFamily="34" charset="0"/>
                <a:cs typeface="Arial" pitchFamily="34" charset="0"/>
              </a:rPr>
              <a:t>proposed that </a:t>
            </a:r>
            <a:r>
              <a:rPr lang="en-TT" sz="2800" dirty="0">
                <a:solidFill>
                  <a:srgbClr val="FF0000"/>
                </a:solidFill>
                <a:latin typeface="Arial" pitchFamily="34" charset="0"/>
                <a:cs typeface="Arial" pitchFamily="34" charset="0"/>
              </a:rPr>
              <a:t>cathode rays </a:t>
            </a:r>
            <a:r>
              <a:rPr lang="en-TT" sz="2800" dirty="0">
                <a:latin typeface="Arial" pitchFamily="34" charset="0"/>
                <a:cs typeface="Arial" pitchFamily="34" charset="0"/>
              </a:rPr>
              <a:t>were made up of </a:t>
            </a:r>
            <a:r>
              <a:rPr lang="en-TT" sz="2800" dirty="0">
                <a:solidFill>
                  <a:srgbClr val="FF0000"/>
                </a:solidFill>
                <a:latin typeface="Arial" pitchFamily="34" charset="0"/>
                <a:cs typeface="Arial" pitchFamily="34" charset="0"/>
              </a:rPr>
              <a:t>particles much smaller in size than an atom</a:t>
            </a:r>
            <a:r>
              <a:rPr lang="en-TT" sz="2800" dirty="0">
                <a:latin typeface="Arial" pitchFamily="34" charset="0"/>
                <a:cs typeface="Arial" pitchFamily="34" charset="0"/>
              </a:rPr>
              <a:t> that were in fact </a:t>
            </a:r>
            <a:r>
              <a:rPr lang="en-TT" sz="2800" dirty="0">
                <a:solidFill>
                  <a:srgbClr val="FF0000"/>
                </a:solidFill>
                <a:latin typeface="Arial" pitchFamily="34" charset="0"/>
                <a:cs typeface="Arial" pitchFamily="34" charset="0"/>
              </a:rPr>
              <a:t>fractions</a:t>
            </a:r>
            <a:r>
              <a:rPr lang="en-TT" sz="2800" dirty="0">
                <a:latin typeface="Arial" pitchFamily="34" charset="0"/>
                <a:cs typeface="Arial" pitchFamily="34" charset="0"/>
              </a:rPr>
              <a:t> (or, as he called them, “corpuscles”) of an atom; these particles, Thomson claimed, were </a:t>
            </a:r>
            <a:r>
              <a:rPr lang="en-TT" sz="2800" dirty="0">
                <a:solidFill>
                  <a:srgbClr val="FF0000"/>
                </a:solidFill>
                <a:latin typeface="Arial" pitchFamily="34" charset="0"/>
                <a:cs typeface="Arial" pitchFamily="34" charset="0"/>
              </a:rPr>
              <a:t>roughly 1000 times smaller than an actual atom</a:t>
            </a:r>
            <a:r>
              <a:rPr lang="en-TT" sz="2800" dirty="0">
                <a:latin typeface="Arial" pitchFamily="34" charset="0"/>
                <a:cs typeface="Arial" pitchFamily="34" charset="0"/>
              </a:rPr>
              <a:t> in size.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138363"/>
            <a:ext cx="4104456" cy="179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060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474" y="3224376"/>
            <a:ext cx="8784976" cy="3539430"/>
          </a:xfrm>
          <a:prstGeom prst="rect">
            <a:avLst/>
          </a:prstGeom>
          <a:noFill/>
        </p:spPr>
        <p:txBody>
          <a:bodyPr wrap="square" rtlCol="0">
            <a:spAutoFit/>
          </a:bodyPr>
          <a:lstStyle/>
          <a:p>
            <a:pPr lvl="0"/>
            <a:r>
              <a:rPr lang="en-TT" sz="2800" dirty="0" smtClean="0">
                <a:latin typeface="Arial" pitchFamily="34" charset="0"/>
                <a:cs typeface="Arial" pitchFamily="34" charset="0"/>
              </a:rPr>
              <a:t>He </a:t>
            </a:r>
            <a:r>
              <a:rPr lang="en-TT" sz="2800" dirty="0">
                <a:latin typeface="Arial" pitchFamily="34" charset="0"/>
                <a:cs typeface="Arial" pitchFamily="34" charset="0"/>
              </a:rPr>
              <a:t>further suggested that these corpuscles might even </a:t>
            </a:r>
            <a:r>
              <a:rPr lang="en-TT" sz="2800" dirty="0">
                <a:solidFill>
                  <a:srgbClr val="FF0000"/>
                </a:solidFill>
                <a:latin typeface="Arial" pitchFamily="34" charset="0"/>
                <a:cs typeface="Arial" pitchFamily="34" charset="0"/>
              </a:rPr>
              <a:t>comprise all matter within at atom</a:t>
            </a:r>
            <a:r>
              <a:rPr lang="en-TT" sz="2800" dirty="0">
                <a:latin typeface="Arial" pitchFamily="34" charset="0"/>
                <a:cs typeface="Arial" pitchFamily="34" charset="0"/>
              </a:rPr>
              <a:t>. </a:t>
            </a:r>
            <a:endParaRPr lang="en-TT" sz="2800" dirty="0" smtClean="0">
              <a:latin typeface="Arial" pitchFamily="34" charset="0"/>
              <a:cs typeface="Arial" pitchFamily="34" charset="0"/>
            </a:endParaRPr>
          </a:p>
          <a:p>
            <a:pPr lvl="0"/>
            <a:endParaRPr lang="en-TT" sz="2800" dirty="0">
              <a:latin typeface="Arial" pitchFamily="34" charset="0"/>
              <a:cs typeface="Arial" pitchFamily="34" charset="0"/>
            </a:endParaRPr>
          </a:p>
          <a:p>
            <a:pPr lvl="0"/>
            <a:r>
              <a:rPr lang="en-TT" sz="2800" dirty="0" smtClean="0">
                <a:latin typeface="Arial" pitchFamily="34" charset="0"/>
                <a:cs typeface="Arial" pitchFamily="34" charset="0"/>
              </a:rPr>
              <a:t>For </a:t>
            </a:r>
            <a:r>
              <a:rPr lang="en-TT" sz="2800" dirty="0">
                <a:latin typeface="Arial" pitchFamily="34" charset="0"/>
                <a:cs typeface="Arial" pitchFamily="34" charset="0"/>
              </a:rPr>
              <a:t>the scientific community of the time, which regarded the atom as a fundamental and indivisible unit of matter, this was truly a </a:t>
            </a:r>
            <a:r>
              <a:rPr lang="en-TT" sz="2800" dirty="0">
                <a:solidFill>
                  <a:srgbClr val="FF0000"/>
                </a:solidFill>
                <a:latin typeface="Arial" pitchFamily="34" charset="0"/>
                <a:cs typeface="Arial" pitchFamily="34" charset="0"/>
              </a:rPr>
              <a:t>shocking claim</a:t>
            </a:r>
            <a:r>
              <a:rPr lang="en-TT" sz="2800" dirty="0">
                <a:latin typeface="Arial" pitchFamily="34" charset="0"/>
                <a:cs typeface="Arial" pitchFamily="34" charset="0"/>
              </a:rPr>
              <a:t>, and Thomson’s colleagues regarded his theories with doubt.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104728"/>
            <a:ext cx="421005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108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2340163"/>
            <a:ext cx="8784976" cy="4401205"/>
          </a:xfrm>
          <a:prstGeom prst="rect">
            <a:avLst/>
          </a:prstGeom>
          <a:noFill/>
        </p:spPr>
        <p:txBody>
          <a:bodyPr wrap="square" rtlCol="0">
            <a:spAutoFit/>
          </a:bodyPr>
          <a:lstStyle/>
          <a:p>
            <a:pPr lvl="0"/>
            <a:r>
              <a:rPr lang="en-TT" sz="2800" dirty="0" smtClean="0">
                <a:latin typeface="Arial" pitchFamily="34" charset="0"/>
                <a:cs typeface="Arial" pitchFamily="34" charset="0"/>
              </a:rPr>
              <a:t>By </a:t>
            </a:r>
            <a:r>
              <a:rPr lang="en-TT" sz="2800" dirty="0">
                <a:latin typeface="Arial" pitchFamily="34" charset="0"/>
                <a:cs typeface="Arial" pitchFamily="34" charset="0"/>
              </a:rPr>
              <a:t>1899, however, others had also adopted Thomson’s theories, and </a:t>
            </a:r>
            <a:r>
              <a:rPr lang="en-TT" sz="2800" dirty="0">
                <a:solidFill>
                  <a:srgbClr val="FF0000"/>
                </a:solidFill>
                <a:latin typeface="Arial" pitchFamily="34" charset="0"/>
                <a:cs typeface="Arial" pitchFamily="34" charset="0"/>
              </a:rPr>
              <a:t>history would soon prove Thomson correct</a:t>
            </a:r>
            <a:r>
              <a:rPr lang="en-TT" sz="2800" dirty="0">
                <a:latin typeface="Arial" pitchFamily="34" charset="0"/>
                <a:cs typeface="Arial" pitchFamily="34" charset="0"/>
              </a:rPr>
              <a:t>; the extremely small particles which had discovered and referred to as </a:t>
            </a:r>
            <a:r>
              <a:rPr lang="en-TT" sz="2800" dirty="0">
                <a:solidFill>
                  <a:srgbClr val="FF0000"/>
                </a:solidFill>
                <a:latin typeface="Arial" pitchFamily="34" charset="0"/>
                <a:cs typeface="Arial" pitchFamily="34" charset="0"/>
              </a:rPr>
              <a:t>corpuscles were actually electrons</a:t>
            </a:r>
            <a:r>
              <a:rPr lang="en-TT" sz="2800" dirty="0">
                <a:latin typeface="Arial" pitchFamily="34" charset="0"/>
                <a:cs typeface="Arial" pitchFamily="34" charset="0"/>
              </a:rPr>
              <a:t>, negatively charged particles that stand as one of the primary components of the atom, and for possessing the courage to break with conventional thinking J.J. Thomson is remembered as the discoverer, and perhaps even </a:t>
            </a:r>
            <a:r>
              <a:rPr lang="en-TT" sz="2800" dirty="0">
                <a:solidFill>
                  <a:srgbClr val="FF0000"/>
                </a:solidFill>
                <a:latin typeface="Arial" pitchFamily="34" charset="0"/>
                <a:cs typeface="Arial" pitchFamily="34" charset="0"/>
              </a:rPr>
              <a:t>the “father,” of the electron</a:t>
            </a:r>
            <a:r>
              <a:rPr lang="en-TT" sz="2800" dirty="0">
                <a:latin typeface="Arial" pitchFamily="34" charset="0"/>
                <a:cs typeface="Arial" pitchFamily="34"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188640"/>
            <a:ext cx="2571750" cy="2476500"/>
          </a:xfrm>
          <a:prstGeom prst="rect">
            <a:avLst/>
          </a:prstGeom>
        </p:spPr>
      </p:pic>
    </p:spTree>
    <p:extLst>
      <p:ext uri="{BB962C8B-B14F-4D97-AF65-F5344CB8AC3E}">
        <p14:creationId xmlns:p14="http://schemas.microsoft.com/office/powerpoint/2010/main" val="2218860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44624"/>
            <a:ext cx="8856984" cy="648072"/>
          </a:xfrm>
        </p:spPr>
        <p:txBody>
          <a:bodyPr>
            <a:noAutofit/>
          </a:bodyPr>
          <a:lstStyle/>
          <a:p>
            <a:r>
              <a:rPr lang="en-TT" sz="54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Ernest Rutherford</a:t>
            </a:r>
            <a:endParaRPr lang="en-TT" sz="54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07504" y="764704"/>
            <a:ext cx="8784976" cy="6124754"/>
          </a:xfrm>
          <a:prstGeom prst="rect">
            <a:avLst/>
          </a:prstGeom>
          <a:noFill/>
        </p:spPr>
        <p:txBody>
          <a:bodyPr wrap="square" rtlCol="0">
            <a:spAutoFit/>
          </a:bodyPr>
          <a:lstStyle/>
          <a:p>
            <a:pPr lvl="0"/>
            <a:r>
              <a:rPr lang="en-TT" sz="2800" dirty="0">
                <a:solidFill>
                  <a:prstClr val="black"/>
                </a:solidFill>
                <a:latin typeface="Arial" pitchFamily="34" charset="0"/>
                <a:cs typeface="Arial" pitchFamily="34" charset="0"/>
              </a:rPr>
              <a:t>1911 A.D. – Ernest Rutherford </a:t>
            </a:r>
          </a:p>
          <a:p>
            <a:pPr lvl="0"/>
            <a:endParaRPr lang="en-TT" sz="2800" dirty="0">
              <a:solidFill>
                <a:prstClr val="black"/>
              </a:solidFill>
              <a:latin typeface="Arial" pitchFamily="34" charset="0"/>
              <a:cs typeface="Arial" pitchFamily="34" charset="0"/>
            </a:endParaRPr>
          </a:p>
          <a:p>
            <a:pPr lvl="0"/>
            <a:endParaRPr lang="en-TT" sz="2800" dirty="0" smtClean="0">
              <a:solidFill>
                <a:prstClr val="black"/>
              </a:solidFill>
              <a:latin typeface="Arial" pitchFamily="34" charset="0"/>
              <a:cs typeface="Arial" pitchFamily="34" charset="0"/>
            </a:endParaRPr>
          </a:p>
          <a:p>
            <a:pPr lvl="0"/>
            <a:endParaRPr lang="en-TT" sz="2800" dirty="0">
              <a:solidFill>
                <a:prstClr val="black"/>
              </a:solidFill>
              <a:latin typeface="Arial" pitchFamily="34" charset="0"/>
              <a:cs typeface="Arial" pitchFamily="34" charset="0"/>
            </a:endParaRPr>
          </a:p>
          <a:p>
            <a:pPr lvl="0"/>
            <a:endParaRPr lang="en-TT" sz="2800" dirty="0" smtClean="0">
              <a:solidFill>
                <a:prstClr val="black"/>
              </a:solidFill>
              <a:latin typeface="Arial" pitchFamily="34" charset="0"/>
              <a:cs typeface="Arial" pitchFamily="34" charset="0"/>
            </a:endParaRPr>
          </a:p>
          <a:p>
            <a:pPr lvl="0"/>
            <a:endParaRPr lang="en-TT" sz="2800" dirty="0" smtClean="0">
              <a:solidFill>
                <a:prstClr val="black"/>
              </a:solidFill>
              <a:latin typeface="Arial" pitchFamily="34" charset="0"/>
              <a:cs typeface="Arial" pitchFamily="34" charset="0"/>
            </a:endParaRPr>
          </a:p>
          <a:p>
            <a:pPr lvl="0"/>
            <a:endParaRPr lang="en-TT" sz="2800" dirty="0">
              <a:solidFill>
                <a:prstClr val="black"/>
              </a:solidFill>
              <a:latin typeface="Arial" pitchFamily="34" charset="0"/>
              <a:cs typeface="Arial" pitchFamily="34" charset="0"/>
            </a:endParaRPr>
          </a:p>
          <a:p>
            <a:pPr lvl="0"/>
            <a:r>
              <a:rPr lang="en-TT" sz="2800" dirty="0" smtClean="0">
                <a:solidFill>
                  <a:prstClr val="black"/>
                </a:solidFill>
                <a:latin typeface="Arial" pitchFamily="34" charset="0"/>
                <a:cs typeface="Arial" pitchFamily="34" charset="0"/>
              </a:rPr>
              <a:t>Ernest </a:t>
            </a:r>
            <a:r>
              <a:rPr lang="en-TT" sz="2800" dirty="0">
                <a:solidFill>
                  <a:prstClr val="black"/>
                </a:solidFill>
                <a:latin typeface="Arial" pitchFamily="34" charset="0"/>
                <a:cs typeface="Arial" pitchFamily="34" charset="0"/>
              </a:rPr>
              <a:t>Rutherford, like John Dalton and J. J. Thomson before him, stands as one of the </a:t>
            </a:r>
            <a:r>
              <a:rPr lang="en-TT" sz="2800" dirty="0">
                <a:solidFill>
                  <a:srgbClr val="FF0000"/>
                </a:solidFill>
                <a:latin typeface="Arial" pitchFamily="34" charset="0"/>
                <a:cs typeface="Arial" pitchFamily="34" charset="0"/>
              </a:rPr>
              <a:t>giants in atomic research</a:t>
            </a:r>
            <a:r>
              <a:rPr lang="en-TT" sz="2800" dirty="0">
                <a:solidFill>
                  <a:prstClr val="black"/>
                </a:solidFill>
                <a:latin typeface="Arial" pitchFamily="34" charset="0"/>
                <a:cs typeface="Arial" pitchFamily="34" charset="0"/>
              </a:rPr>
              <a:t>; it was this English scientist, originally hailing from New Zealand, who </a:t>
            </a:r>
            <a:r>
              <a:rPr lang="en-TT" sz="2800" dirty="0">
                <a:solidFill>
                  <a:srgbClr val="FF0000"/>
                </a:solidFill>
                <a:latin typeface="Arial" pitchFamily="34" charset="0"/>
                <a:cs typeface="Arial" pitchFamily="34" charset="0"/>
              </a:rPr>
              <a:t>discovered</a:t>
            </a:r>
            <a:r>
              <a:rPr lang="en-TT" sz="2800" dirty="0">
                <a:solidFill>
                  <a:prstClr val="black"/>
                </a:solidFill>
                <a:latin typeface="Arial" pitchFamily="34" charset="0"/>
                <a:cs typeface="Arial" pitchFamily="34" charset="0"/>
              </a:rPr>
              <a:t> not only the positively charged particle that we now know of as the </a:t>
            </a:r>
            <a:r>
              <a:rPr lang="en-TT" sz="2800" dirty="0">
                <a:solidFill>
                  <a:srgbClr val="FF0000"/>
                </a:solidFill>
                <a:latin typeface="Arial" pitchFamily="34" charset="0"/>
                <a:cs typeface="Arial" pitchFamily="34" charset="0"/>
              </a:rPr>
              <a:t>proton</a:t>
            </a:r>
            <a:r>
              <a:rPr lang="en-TT" sz="2800" dirty="0">
                <a:solidFill>
                  <a:prstClr val="black"/>
                </a:solidFill>
                <a:latin typeface="Arial" pitchFamily="34" charset="0"/>
                <a:cs typeface="Arial" pitchFamily="34" charset="0"/>
              </a:rPr>
              <a:t>, but also the fact that the </a:t>
            </a:r>
            <a:r>
              <a:rPr lang="en-TT" sz="2800" dirty="0">
                <a:solidFill>
                  <a:srgbClr val="FF0000"/>
                </a:solidFill>
                <a:latin typeface="Arial" pitchFamily="34" charset="0"/>
                <a:cs typeface="Arial" pitchFamily="34" charset="0"/>
              </a:rPr>
              <a:t>atom actually possesses a </a:t>
            </a:r>
            <a:r>
              <a:rPr lang="en-TT" sz="2800" dirty="0" smtClean="0">
                <a:solidFill>
                  <a:srgbClr val="FF0000"/>
                </a:solidFill>
                <a:latin typeface="Arial" pitchFamily="34" charset="0"/>
                <a:cs typeface="Arial" pitchFamily="34" charset="0"/>
              </a:rPr>
              <a:t>nucleus</a:t>
            </a:r>
            <a:r>
              <a:rPr lang="en-TT" sz="2800" dirty="0" smtClean="0">
                <a:solidFill>
                  <a:prstClr val="black"/>
                </a:solidFill>
                <a:latin typeface="Arial" pitchFamily="34" charset="0"/>
                <a:cs typeface="Arial" pitchFamily="34" charset="0"/>
              </a:rPr>
              <a:t>. </a:t>
            </a:r>
            <a:endParaRPr lang="en-TT" sz="2800" dirty="0">
              <a:solidFill>
                <a:prstClr val="black"/>
              </a:solidFill>
              <a:latin typeface="Arial" pitchFamily="34" charset="0"/>
              <a:cs typeface="Aria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321" y="1196752"/>
            <a:ext cx="2819342" cy="263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102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784976" cy="5262979"/>
          </a:xfrm>
          <a:prstGeom prst="rect">
            <a:avLst/>
          </a:prstGeom>
          <a:noFill/>
        </p:spPr>
        <p:txBody>
          <a:bodyPr wrap="square" rtlCol="0">
            <a:spAutoFit/>
          </a:bodyPr>
          <a:lstStyle/>
          <a:p>
            <a:pPr lvl="0"/>
            <a:r>
              <a:rPr lang="en-TT" sz="2800" dirty="0" smtClean="0">
                <a:solidFill>
                  <a:prstClr val="black"/>
                </a:solidFill>
                <a:latin typeface="Arial" pitchFamily="34" charset="0"/>
                <a:cs typeface="Arial" pitchFamily="34" charset="0"/>
              </a:rPr>
              <a:t>He </a:t>
            </a:r>
            <a:r>
              <a:rPr lang="en-TT" sz="2800" dirty="0">
                <a:solidFill>
                  <a:prstClr val="black"/>
                </a:solidFill>
                <a:latin typeface="Arial" pitchFamily="34" charset="0"/>
                <a:cs typeface="Arial" pitchFamily="34" charset="0"/>
              </a:rPr>
              <a:t>specialized in physics, and is probably best known for his creation of a classification system used to organize different types of rays; </a:t>
            </a:r>
            <a:r>
              <a:rPr lang="en-TT" sz="2800" dirty="0">
                <a:solidFill>
                  <a:srgbClr val="FF0000"/>
                </a:solidFill>
                <a:latin typeface="Arial" pitchFamily="34" charset="0"/>
                <a:cs typeface="Arial" pitchFamily="34" charset="0"/>
              </a:rPr>
              <a:t>Rutherford christened particle rays as alpha or beta</a:t>
            </a:r>
            <a:r>
              <a:rPr lang="en-TT" sz="2800" dirty="0">
                <a:solidFill>
                  <a:prstClr val="black"/>
                </a:solidFill>
                <a:latin typeface="Arial" pitchFamily="34" charset="0"/>
                <a:cs typeface="Arial" pitchFamily="34" charset="0"/>
              </a:rPr>
              <a:t>, and </a:t>
            </a:r>
            <a:r>
              <a:rPr lang="en-TT" sz="2800" dirty="0">
                <a:solidFill>
                  <a:srgbClr val="FF0000"/>
                </a:solidFill>
                <a:latin typeface="Arial" pitchFamily="34" charset="0"/>
                <a:cs typeface="Arial" pitchFamily="34" charset="0"/>
              </a:rPr>
              <a:t>created a different category for gamma rays</a:t>
            </a:r>
            <a:r>
              <a:rPr lang="en-TT" sz="2800" dirty="0">
                <a:solidFill>
                  <a:prstClr val="black"/>
                </a:solidFill>
                <a:latin typeface="Arial" pitchFamily="34" charset="0"/>
                <a:cs typeface="Arial" pitchFamily="34" charset="0"/>
              </a:rPr>
              <a:t>, which derive from high energy electromagnetic radiation. </a:t>
            </a:r>
            <a:endParaRPr lang="en-TT" sz="2800" dirty="0" smtClean="0">
              <a:solidFill>
                <a:prstClr val="black"/>
              </a:solidFill>
              <a:latin typeface="Arial" pitchFamily="34" charset="0"/>
              <a:cs typeface="Arial" pitchFamily="34" charset="0"/>
            </a:endParaRPr>
          </a:p>
          <a:p>
            <a:pPr lvl="0"/>
            <a:endParaRPr lang="en-TT" sz="2800" dirty="0">
              <a:solidFill>
                <a:prstClr val="black"/>
              </a:solidFill>
              <a:latin typeface="Arial" pitchFamily="34" charset="0"/>
              <a:cs typeface="Arial" pitchFamily="34" charset="0"/>
            </a:endParaRPr>
          </a:p>
          <a:p>
            <a:pPr lvl="0"/>
            <a:r>
              <a:rPr lang="en-TT" sz="2800" dirty="0" smtClean="0">
                <a:solidFill>
                  <a:prstClr val="black"/>
                </a:solidFill>
                <a:latin typeface="Arial" pitchFamily="34" charset="0"/>
                <a:cs typeface="Arial" pitchFamily="34" charset="0"/>
              </a:rPr>
              <a:t>After </a:t>
            </a:r>
            <a:r>
              <a:rPr lang="en-TT" sz="2800" dirty="0">
                <a:solidFill>
                  <a:prstClr val="black"/>
                </a:solidFill>
                <a:latin typeface="Arial" pitchFamily="34" charset="0"/>
                <a:cs typeface="Arial" pitchFamily="34" charset="0"/>
              </a:rPr>
              <a:t>observing the fact that </a:t>
            </a:r>
            <a:r>
              <a:rPr lang="en-TT" sz="2800" dirty="0">
                <a:solidFill>
                  <a:srgbClr val="FF0000"/>
                </a:solidFill>
                <a:latin typeface="Arial" pitchFamily="34" charset="0"/>
                <a:cs typeface="Arial" pitchFamily="34" charset="0"/>
              </a:rPr>
              <a:t>radioactivity halves over time</a:t>
            </a:r>
            <a:r>
              <a:rPr lang="en-TT" sz="2800" dirty="0">
                <a:solidFill>
                  <a:prstClr val="black"/>
                </a:solidFill>
                <a:latin typeface="Arial" pitchFamily="34" charset="0"/>
                <a:cs typeface="Arial" pitchFamily="34" charset="0"/>
              </a:rPr>
              <a:t>, an effect that Frederick Soddy had called “</a:t>
            </a:r>
            <a:r>
              <a:rPr lang="en-TT" sz="2800" dirty="0">
                <a:solidFill>
                  <a:srgbClr val="FF0000"/>
                </a:solidFill>
                <a:latin typeface="Arial" pitchFamily="34" charset="0"/>
                <a:cs typeface="Arial" pitchFamily="34" charset="0"/>
              </a:rPr>
              <a:t>half life</a:t>
            </a:r>
            <a:r>
              <a:rPr lang="en-TT" sz="2800" dirty="0">
                <a:solidFill>
                  <a:prstClr val="black"/>
                </a:solidFill>
                <a:latin typeface="Arial" pitchFamily="34" charset="0"/>
                <a:cs typeface="Arial" pitchFamily="34" charset="0"/>
              </a:rPr>
              <a:t>,” Rutherford was then awarded the Nobel Prize in Chemistry in 1908 for </a:t>
            </a:r>
            <a:r>
              <a:rPr lang="en-TT" sz="2800" dirty="0">
                <a:solidFill>
                  <a:srgbClr val="FF0000"/>
                </a:solidFill>
                <a:latin typeface="Arial" pitchFamily="34" charset="0"/>
                <a:cs typeface="Arial" pitchFamily="34" charset="0"/>
              </a:rPr>
              <a:t>proposing that the atom was, in fact, nuclear</a:t>
            </a:r>
            <a:r>
              <a:rPr lang="en-TT" sz="2800" dirty="0">
                <a:solidFill>
                  <a:prstClr val="black"/>
                </a:solidFill>
                <a:latin typeface="Arial" pitchFamily="34" charset="0"/>
                <a:cs typeface="Arial" pitchFamily="34" charset="0"/>
              </a:rPr>
              <a:t>. </a:t>
            </a:r>
          </a:p>
        </p:txBody>
      </p:sp>
    </p:spTree>
    <p:extLst>
      <p:ext uri="{BB962C8B-B14F-4D97-AF65-F5344CB8AC3E}">
        <p14:creationId xmlns:p14="http://schemas.microsoft.com/office/powerpoint/2010/main" val="3345349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4869160"/>
            <a:ext cx="8784976" cy="1815882"/>
          </a:xfrm>
          <a:prstGeom prst="rect">
            <a:avLst/>
          </a:prstGeom>
          <a:noFill/>
        </p:spPr>
        <p:txBody>
          <a:bodyPr wrap="square" rtlCol="0">
            <a:spAutoFit/>
          </a:bodyPr>
          <a:lstStyle/>
          <a:p>
            <a:pPr lvl="0"/>
            <a:r>
              <a:rPr lang="en-TT" sz="2800" dirty="0" smtClean="0">
                <a:solidFill>
                  <a:prstClr val="black"/>
                </a:solidFill>
                <a:latin typeface="Arial" pitchFamily="34" charset="0"/>
                <a:cs typeface="Arial" pitchFamily="34" charset="0"/>
              </a:rPr>
              <a:t>By </a:t>
            </a:r>
            <a:r>
              <a:rPr lang="en-TT" sz="2800" dirty="0">
                <a:solidFill>
                  <a:prstClr val="black"/>
                </a:solidFill>
                <a:latin typeface="Arial" pitchFamily="34" charset="0"/>
                <a:cs typeface="Arial" pitchFamily="34" charset="0"/>
              </a:rPr>
              <a:t>1914, Rutherford had realized that in order for simple rays to be created, </a:t>
            </a:r>
            <a:r>
              <a:rPr lang="en-TT" sz="2800" dirty="0">
                <a:solidFill>
                  <a:srgbClr val="FF0000"/>
                </a:solidFill>
                <a:latin typeface="Arial" pitchFamily="34" charset="0"/>
                <a:cs typeface="Arial" pitchFamily="34" charset="0"/>
              </a:rPr>
              <a:t>a positively charged particle must exist</a:t>
            </a:r>
            <a:r>
              <a:rPr lang="en-TT" sz="2800" dirty="0">
                <a:solidFill>
                  <a:prstClr val="black"/>
                </a:solidFill>
                <a:latin typeface="Arial" pitchFamily="34" charset="0"/>
                <a:cs typeface="Arial" pitchFamily="34" charset="0"/>
              </a:rPr>
              <a:t>; Rutherford named this positively charged particle the </a:t>
            </a:r>
            <a:r>
              <a:rPr lang="en-TT" sz="2800" dirty="0">
                <a:solidFill>
                  <a:srgbClr val="FF0000"/>
                </a:solidFill>
                <a:latin typeface="Arial" pitchFamily="34" charset="0"/>
                <a:cs typeface="Arial" pitchFamily="34" charset="0"/>
              </a:rPr>
              <a:t>proton</a:t>
            </a:r>
            <a:r>
              <a:rPr lang="en-TT" sz="2800" dirty="0">
                <a:solidFill>
                  <a:prstClr val="black"/>
                </a:solidFill>
                <a:latin typeface="Arial" pitchFamily="34" charset="0"/>
                <a:cs typeface="Arial" pitchFamily="34" charset="0"/>
              </a:rPr>
              <a:t>. </a:t>
            </a:r>
            <a:endParaRPr lang="en-TT" sz="2800" dirty="0" smtClean="0">
              <a:solidFill>
                <a:prstClr val="black"/>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504862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39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8879"/>
            <a:ext cx="7772400" cy="611809"/>
          </a:xfrm>
        </p:spPr>
        <p:txBody>
          <a:bodyPr>
            <a:normAutofit fontScale="90000"/>
          </a:bodyPr>
          <a:lstStyle/>
          <a:p>
            <a:r>
              <a:rPr lang="en-TT" sz="4000" b="1" dirty="0" smtClean="0">
                <a:ln w="12700">
                  <a:solidFill>
                    <a:sysClr val="windowText" lastClr="000000"/>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The Structure of the Atom</a:t>
            </a:r>
            <a:endParaRPr lang="en-TT" sz="4000" b="1" dirty="0">
              <a:ln w="12700">
                <a:solidFill>
                  <a:sysClr val="windowText" lastClr="000000"/>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2681536"/>
            <a:ext cx="8712968" cy="4176464"/>
          </a:xfrm>
        </p:spPr>
        <p:txBody>
          <a:bodyPr>
            <a:normAutofit lnSpcReduction="10000"/>
          </a:bodyPr>
          <a:lstStyle/>
          <a:p>
            <a:pPr algn="l"/>
            <a:r>
              <a:rPr lang="en-TT" sz="2800" dirty="0" smtClean="0">
                <a:solidFill>
                  <a:srgbClr val="FF0000"/>
                </a:solidFill>
                <a:latin typeface="Arial" pitchFamily="34" charset="0"/>
                <a:cs typeface="Arial" pitchFamily="34" charset="0"/>
              </a:rPr>
              <a:t>Copper</a:t>
            </a:r>
            <a:r>
              <a:rPr lang="en-TT" sz="2800" dirty="0" smtClean="0">
                <a:solidFill>
                  <a:schemeClr val="tx1"/>
                </a:solidFill>
                <a:latin typeface="Arial" pitchFamily="34" charset="0"/>
                <a:cs typeface="Arial" pitchFamily="34" charset="0"/>
              </a:rPr>
              <a:t> is an </a:t>
            </a:r>
            <a:r>
              <a:rPr lang="en-TT" sz="2800" dirty="0" smtClean="0">
                <a:solidFill>
                  <a:srgbClr val="FF0000"/>
                </a:solidFill>
                <a:latin typeface="Arial" pitchFamily="34" charset="0"/>
                <a:cs typeface="Arial" pitchFamily="34" charset="0"/>
              </a:rPr>
              <a:t>element</a:t>
            </a:r>
            <a:r>
              <a:rPr lang="en-TT" sz="2800" dirty="0" smtClean="0">
                <a:solidFill>
                  <a:schemeClr val="tx1"/>
                </a:solidFill>
                <a:latin typeface="Arial" pitchFamily="34" charset="0"/>
                <a:cs typeface="Arial" pitchFamily="34" charset="0"/>
              </a:rPr>
              <a:t>. </a:t>
            </a:r>
          </a:p>
          <a:p>
            <a:pPr algn="l"/>
            <a:r>
              <a:rPr lang="en-TT" sz="2800" dirty="0" smtClean="0">
                <a:solidFill>
                  <a:schemeClr val="tx1"/>
                </a:solidFill>
                <a:latin typeface="Arial" pitchFamily="34" charset="0"/>
                <a:cs typeface="Arial" pitchFamily="34" charset="0"/>
              </a:rPr>
              <a:t>If you tried to </a:t>
            </a:r>
            <a:r>
              <a:rPr lang="en-TT" sz="2800" dirty="0" smtClean="0">
                <a:solidFill>
                  <a:srgbClr val="FF0000"/>
                </a:solidFill>
                <a:latin typeface="Arial" pitchFamily="34" charset="0"/>
                <a:cs typeface="Arial" pitchFamily="34" charset="0"/>
              </a:rPr>
              <a:t>chop it up</a:t>
            </a:r>
            <a:r>
              <a:rPr lang="en-TT" sz="2800" dirty="0" smtClean="0">
                <a:solidFill>
                  <a:schemeClr val="tx1"/>
                </a:solidFill>
                <a:latin typeface="Arial" pitchFamily="34" charset="0"/>
                <a:cs typeface="Arial" pitchFamily="34" charset="0"/>
              </a:rPr>
              <a:t> into smaller and smaller bits, eventually you would end up with the smallest possible piece of copper. </a:t>
            </a:r>
          </a:p>
          <a:p>
            <a:pPr algn="l"/>
            <a:r>
              <a:rPr lang="en-TT" sz="2800" dirty="0" smtClean="0">
                <a:solidFill>
                  <a:schemeClr val="tx1"/>
                </a:solidFill>
                <a:latin typeface="Arial" pitchFamily="34" charset="0"/>
                <a:cs typeface="Arial" pitchFamily="34" charset="0"/>
              </a:rPr>
              <a:t>At that point you would have an individual copper </a:t>
            </a:r>
            <a:r>
              <a:rPr lang="en-TT" sz="2800" dirty="0" smtClean="0">
                <a:solidFill>
                  <a:srgbClr val="FF0000"/>
                </a:solidFill>
                <a:latin typeface="Arial" pitchFamily="34" charset="0"/>
                <a:cs typeface="Arial" pitchFamily="34" charset="0"/>
              </a:rPr>
              <a:t>atom</a:t>
            </a:r>
            <a:r>
              <a:rPr lang="en-TT" sz="2800" dirty="0" smtClean="0">
                <a:solidFill>
                  <a:schemeClr val="tx1"/>
                </a:solidFill>
                <a:latin typeface="Arial" pitchFamily="34" charset="0"/>
                <a:cs typeface="Arial" pitchFamily="34" charset="0"/>
              </a:rPr>
              <a:t>. </a:t>
            </a:r>
          </a:p>
          <a:p>
            <a:pPr algn="l"/>
            <a:r>
              <a:rPr lang="en-TT" sz="2800" dirty="0" smtClean="0">
                <a:solidFill>
                  <a:schemeClr val="tx1"/>
                </a:solidFill>
                <a:latin typeface="Arial" pitchFamily="34" charset="0"/>
                <a:cs typeface="Arial" pitchFamily="34" charset="0"/>
              </a:rPr>
              <a:t>You can, of course, split that into still smaller pieces (protons, neutrons and electrons), but you would no longer have copper.</a:t>
            </a:r>
            <a:endParaRPr lang="en-TT" sz="2800"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835" y="539278"/>
            <a:ext cx="2198813" cy="219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8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784976" cy="3539430"/>
          </a:xfrm>
          <a:prstGeom prst="rect">
            <a:avLst/>
          </a:prstGeom>
          <a:noFill/>
        </p:spPr>
        <p:txBody>
          <a:bodyPr wrap="square" rtlCol="0">
            <a:spAutoFit/>
          </a:bodyPr>
          <a:lstStyle/>
          <a:p>
            <a:pPr lvl="0"/>
            <a:r>
              <a:rPr lang="en-TT" sz="2800" dirty="0" smtClean="0">
                <a:solidFill>
                  <a:prstClr val="black"/>
                </a:solidFill>
                <a:latin typeface="Arial" pitchFamily="34" charset="0"/>
                <a:cs typeface="Arial" pitchFamily="34" charset="0"/>
              </a:rPr>
              <a:t>But </a:t>
            </a:r>
            <a:r>
              <a:rPr lang="en-TT" sz="2800" dirty="0">
                <a:solidFill>
                  <a:prstClr val="black"/>
                </a:solidFill>
                <a:latin typeface="Arial" pitchFamily="34" charset="0"/>
                <a:cs typeface="Arial" pitchFamily="34" charset="0"/>
              </a:rPr>
              <a:t>Ernest Rutherford’s most enduring fame came from his </a:t>
            </a:r>
            <a:r>
              <a:rPr lang="en-TT" sz="2800" dirty="0">
                <a:solidFill>
                  <a:srgbClr val="FF0000"/>
                </a:solidFill>
                <a:latin typeface="Arial" pitchFamily="34" charset="0"/>
                <a:cs typeface="Arial" pitchFamily="34" charset="0"/>
              </a:rPr>
              <a:t>discovery of the nucleus of an atom</a:t>
            </a:r>
            <a:r>
              <a:rPr lang="en-TT" sz="2800" dirty="0">
                <a:solidFill>
                  <a:prstClr val="black"/>
                </a:solidFill>
                <a:latin typeface="Arial" pitchFamily="34" charset="0"/>
                <a:cs typeface="Arial" pitchFamily="34" charset="0"/>
              </a:rPr>
              <a:t>; he achieved this through his </a:t>
            </a:r>
            <a:r>
              <a:rPr lang="en-TT" sz="2800" dirty="0">
                <a:solidFill>
                  <a:srgbClr val="FF0000"/>
                </a:solidFill>
                <a:latin typeface="Arial" pitchFamily="34" charset="0"/>
                <a:cs typeface="Arial" pitchFamily="34" charset="0"/>
              </a:rPr>
              <a:t>gold foil experiment</a:t>
            </a:r>
            <a:r>
              <a:rPr lang="en-TT" sz="2800" dirty="0">
                <a:solidFill>
                  <a:prstClr val="black"/>
                </a:solidFill>
                <a:latin typeface="Arial" pitchFamily="34" charset="0"/>
                <a:cs typeface="Arial" pitchFamily="34" charset="0"/>
              </a:rPr>
              <a:t>. </a:t>
            </a:r>
            <a:endParaRPr lang="en-TT" sz="2800" dirty="0" smtClean="0">
              <a:solidFill>
                <a:prstClr val="black"/>
              </a:solidFill>
              <a:latin typeface="Arial" pitchFamily="34" charset="0"/>
              <a:cs typeface="Arial" pitchFamily="34" charset="0"/>
            </a:endParaRPr>
          </a:p>
          <a:p>
            <a:pPr lvl="0"/>
            <a:endParaRPr lang="en-TT" sz="2800" dirty="0">
              <a:solidFill>
                <a:prstClr val="black"/>
              </a:solidFill>
              <a:latin typeface="Arial" pitchFamily="34" charset="0"/>
              <a:cs typeface="Arial" pitchFamily="34" charset="0"/>
            </a:endParaRPr>
          </a:p>
          <a:p>
            <a:pPr lvl="0"/>
            <a:r>
              <a:rPr lang="en-TT" sz="2800" dirty="0" smtClean="0">
                <a:solidFill>
                  <a:prstClr val="black"/>
                </a:solidFill>
                <a:latin typeface="Arial" pitchFamily="34" charset="0"/>
                <a:cs typeface="Arial" pitchFamily="34" charset="0"/>
              </a:rPr>
              <a:t>By </a:t>
            </a:r>
            <a:r>
              <a:rPr lang="en-TT" sz="2800" dirty="0">
                <a:solidFill>
                  <a:prstClr val="black"/>
                </a:solidFill>
                <a:latin typeface="Arial" pitchFamily="34" charset="0"/>
                <a:cs typeface="Arial" pitchFamily="34" charset="0"/>
              </a:rPr>
              <a:t>using </a:t>
            </a:r>
            <a:r>
              <a:rPr lang="en-TT" sz="2800" dirty="0">
                <a:solidFill>
                  <a:srgbClr val="FF0000"/>
                </a:solidFill>
                <a:latin typeface="Arial" pitchFamily="34" charset="0"/>
                <a:cs typeface="Arial" pitchFamily="34" charset="0"/>
              </a:rPr>
              <a:t>alpha particles almost as projectiles</a:t>
            </a:r>
            <a:r>
              <a:rPr lang="en-TT" sz="2800" dirty="0">
                <a:solidFill>
                  <a:prstClr val="black"/>
                </a:solidFill>
                <a:latin typeface="Arial" pitchFamily="34" charset="0"/>
                <a:cs typeface="Arial" pitchFamily="34" charset="0"/>
              </a:rPr>
              <a:t>, Rutherford was able to </a:t>
            </a:r>
            <a:r>
              <a:rPr lang="en-TT" sz="2800" dirty="0">
                <a:solidFill>
                  <a:srgbClr val="FF0000"/>
                </a:solidFill>
                <a:latin typeface="Arial" pitchFamily="34" charset="0"/>
                <a:cs typeface="Arial" pitchFamily="34" charset="0"/>
              </a:rPr>
              <a:t>reflect some of the alpha rays backwards</a:t>
            </a:r>
            <a:r>
              <a:rPr lang="en-TT" sz="2800" dirty="0">
                <a:solidFill>
                  <a:prstClr val="black"/>
                </a:solidFill>
                <a:latin typeface="Arial" pitchFamily="34" charset="0"/>
                <a:cs typeface="Arial" pitchFamily="34" charset="0"/>
              </a:rPr>
              <a:t>, even with the use of only an </a:t>
            </a:r>
            <a:r>
              <a:rPr lang="en-TT" sz="2800" dirty="0">
                <a:solidFill>
                  <a:srgbClr val="FF0000"/>
                </a:solidFill>
                <a:latin typeface="Arial" pitchFamily="34" charset="0"/>
                <a:cs typeface="Arial" pitchFamily="34" charset="0"/>
              </a:rPr>
              <a:t>extremely thin piece of gold foil</a:t>
            </a:r>
            <a:r>
              <a:rPr lang="en-TT" sz="2800" dirty="0">
                <a:solidFill>
                  <a:prstClr val="black"/>
                </a:solidFill>
                <a:latin typeface="Arial" pitchFamily="34" charset="0"/>
                <a:cs typeface="Arial" pitchFamily="34"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103" y="3685822"/>
            <a:ext cx="6140475" cy="316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332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012" y="3212976"/>
            <a:ext cx="8784976" cy="3539430"/>
          </a:xfrm>
          <a:prstGeom prst="rect">
            <a:avLst/>
          </a:prstGeom>
          <a:noFill/>
        </p:spPr>
        <p:txBody>
          <a:bodyPr wrap="square" rtlCol="0">
            <a:spAutoFit/>
          </a:bodyPr>
          <a:lstStyle/>
          <a:p>
            <a:pPr lvl="0"/>
            <a:r>
              <a:rPr lang="en-TT" sz="2800" dirty="0" smtClean="0">
                <a:solidFill>
                  <a:prstClr val="black"/>
                </a:solidFill>
                <a:latin typeface="Arial" pitchFamily="34" charset="0"/>
                <a:cs typeface="Arial" pitchFamily="34" charset="0"/>
              </a:rPr>
              <a:t>Thus</a:t>
            </a:r>
            <a:r>
              <a:rPr lang="en-TT" sz="2800" dirty="0">
                <a:solidFill>
                  <a:prstClr val="black"/>
                </a:solidFill>
                <a:latin typeface="Arial" pitchFamily="34" charset="0"/>
                <a:cs typeface="Arial" pitchFamily="34" charset="0"/>
              </a:rPr>
              <a:t>, Rutherford came to the conclusion that </a:t>
            </a:r>
            <a:r>
              <a:rPr lang="en-TT" sz="2800" dirty="0">
                <a:solidFill>
                  <a:srgbClr val="FF0000"/>
                </a:solidFill>
                <a:latin typeface="Arial" pitchFamily="34" charset="0"/>
                <a:cs typeface="Arial" pitchFamily="34" charset="0"/>
              </a:rPr>
              <a:t>nearly all of the atom’s mass was concentrated in an area that was actually a thousand times smaller than an actual </a:t>
            </a:r>
            <a:r>
              <a:rPr lang="en-TT" sz="2800" dirty="0" smtClean="0">
                <a:solidFill>
                  <a:srgbClr val="FF0000"/>
                </a:solidFill>
                <a:latin typeface="Arial" pitchFamily="34" charset="0"/>
                <a:cs typeface="Arial" pitchFamily="34" charset="0"/>
              </a:rPr>
              <a:t>atom</a:t>
            </a:r>
            <a:r>
              <a:rPr lang="en-TT" sz="2800" dirty="0" smtClean="0">
                <a:solidFill>
                  <a:prstClr val="black"/>
                </a:solidFill>
                <a:latin typeface="Arial" pitchFamily="34" charset="0"/>
                <a:cs typeface="Arial" pitchFamily="34" charset="0"/>
              </a:rPr>
              <a:t>.</a:t>
            </a:r>
          </a:p>
          <a:p>
            <a:pPr lvl="0"/>
            <a:endParaRPr lang="en-TT" sz="2800" dirty="0">
              <a:solidFill>
                <a:prstClr val="black"/>
              </a:solidFill>
              <a:latin typeface="Arial" pitchFamily="34" charset="0"/>
              <a:cs typeface="Arial" pitchFamily="34" charset="0"/>
            </a:endParaRPr>
          </a:p>
          <a:p>
            <a:pPr lvl="0"/>
            <a:r>
              <a:rPr lang="en-TT" sz="2800" dirty="0" smtClean="0">
                <a:solidFill>
                  <a:prstClr val="black"/>
                </a:solidFill>
                <a:latin typeface="Arial" pitchFamily="34" charset="0"/>
                <a:cs typeface="Arial" pitchFamily="34" charset="0"/>
              </a:rPr>
              <a:t>Rutherford </a:t>
            </a:r>
            <a:r>
              <a:rPr lang="en-TT" sz="2800" dirty="0">
                <a:solidFill>
                  <a:prstClr val="black"/>
                </a:solidFill>
                <a:latin typeface="Arial" pitchFamily="34" charset="0"/>
                <a:cs typeface="Arial" pitchFamily="34" charset="0"/>
              </a:rPr>
              <a:t>called this area </a:t>
            </a:r>
            <a:r>
              <a:rPr lang="en-TT" sz="2800" dirty="0">
                <a:solidFill>
                  <a:srgbClr val="FF0000"/>
                </a:solidFill>
                <a:latin typeface="Arial" pitchFamily="34" charset="0"/>
                <a:cs typeface="Arial" pitchFamily="34" charset="0"/>
              </a:rPr>
              <a:t>the nucleus</a:t>
            </a:r>
            <a:r>
              <a:rPr lang="en-TT" sz="2800" dirty="0">
                <a:solidFill>
                  <a:prstClr val="black"/>
                </a:solidFill>
                <a:latin typeface="Arial" pitchFamily="34" charset="0"/>
                <a:cs typeface="Arial" pitchFamily="34" charset="0"/>
              </a:rPr>
              <a:t>, and with its discovery, the </a:t>
            </a:r>
            <a:r>
              <a:rPr lang="en-TT" sz="2800" dirty="0">
                <a:solidFill>
                  <a:srgbClr val="FF0000"/>
                </a:solidFill>
                <a:latin typeface="Arial" pitchFamily="34" charset="0"/>
                <a:cs typeface="Arial" pitchFamily="34" charset="0"/>
              </a:rPr>
              <a:t>nuclear model </a:t>
            </a:r>
            <a:r>
              <a:rPr lang="en-TT" sz="2800" dirty="0">
                <a:solidFill>
                  <a:prstClr val="black"/>
                </a:solidFill>
                <a:latin typeface="Arial" pitchFamily="34" charset="0"/>
                <a:cs typeface="Arial" pitchFamily="34" charset="0"/>
              </a:rPr>
              <a:t>of the atom had originated.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625" y="783171"/>
            <a:ext cx="2571750" cy="2476500"/>
          </a:xfrm>
          <a:prstGeom prst="rect">
            <a:avLst/>
          </a:prstGeom>
        </p:spPr>
      </p:pic>
    </p:spTree>
    <p:extLst>
      <p:ext uri="{BB962C8B-B14F-4D97-AF65-F5344CB8AC3E}">
        <p14:creationId xmlns:p14="http://schemas.microsoft.com/office/powerpoint/2010/main" val="3898903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048" y="116632"/>
            <a:ext cx="7772400" cy="648072"/>
          </a:xfrm>
        </p:spPr>
        <p:txBody>
          <a:bodyPr>
            <a:noAutofit/>
          </a:bodyPr>
          <a:lstStyle/>
          <a:p>
            <a:r>
              <a:rPr lang="en-TT" sz="54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H.G.J. Moseley</a:t>
            </a:r>
            <a:endParaRPr lang="en-TT" sz="54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251520" y="908720"/>
            <a:ext cx="8568952" cy="5693866"/>
          </a:xfrm>
          <a:prstGeom prst="rect">
            <a:avLst/>
          </a:prstGeom>
          <a:noFill/>
        </p:spPr>
        <p:txBody>
          <a:bodyPr wrap="square" rtlCol="0">
            <a:spAutoFit/>
          </a:bodyPr>
          <a:lstStyle/>
          <a:p>
            <a:r>
              <a:rPr lang="en-TT" sz="2800" dirty="0">
                <a:latin typeface="Arial" pitchFamily="34" charset="0"/>
                <a:cs typeface="Arial" pitchFamily="34" charset="0"/>
              </a:rPr>
              <a:t>1914 A.D. – H. G. J. Moseley </a:t>
            </a:r>
          </a:p>
          <a:p>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p>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p>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p>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p>
            <a:r>
              <a:rPr lang="en-TT" sz="2800" dirty="0">
                <a:latin typeface="Arial" pitchFamily="34" charset="0"/>
                <a:cs typeface="Arial" pitchFamily="34" charset="0"/>
              </a:rPr>
              <a:t>Everyone who uses a </a:t>
            </a:r>
            <a:r>
              <a:rPr lang="en-TT" sz="2800" dirty="0">
                <a:solidFill>
                  <a:srgbClr val="FF0000"/>
                </a:solidFill>
                <a:latin typeface="Arial" pitchFamily="34" charset="0"/>
                <a:cs typeface="Arial" pitchFamily="34" charset="0"/>
              </a:rPr>
              <a:t>periodic table </a:t>
            </a:r>
            <a:r>
              <a:rPr lang="en-TT" sz="2800" dirty="0">
                <a:latin typeface="Arial" pitchFamily="34" charset="0"/>
                <a:cs typeface="Arial" pitchFamily="34" charset="0"/>
              </a:rPr>
              <a:t>in present times has something to owe to H. G. J. Moseley, a brilliant physicist who became a British lieutenant in the First World War, a war which he later became a victim of. </a:t>
            </a:r>
            <a:endParaRPr lang="en-TT"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1556792"/>
            <a:ext cx="2428875"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015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0"/>
            <a:ext cx="5256584" cy="6555641"/>
          </a:xfrm>
          <a:prstGeom prst="rect">
            <a:avLst/>
          </a:prstGeom>
          <a:noFill/>
        </p:spPr>
        <p:txBody>
          <a:bodyPr wrap="square" rtlCol="0">
            <a:spAutoFit/>
          </a:bodyPr>
          <a:lstStyle/>
          <a:p>
            <a:r>
              <a:rPr lang="en-TT" sz="2800" dirty="0" smtClean="0">
                <a:latin typeface="Arial" pitchFamily="34" charset="0"/>
                <a:cs typeface="Arial" pitchFamily="34" charset="0"/>
              </a:rPr>
              <a:t>Moseley </a:t>
            </a:r>
            <a:r>
              <a:rPr lang="en-TT" sz="2800" dirty="0">
                <a:latin typeface="Arial" pitchFamily="34" charset="0"/>
                <a:cs typeface="Arial" pitchFamily="34" charset="0"/>
              </a:rPr>
              <a:t>became a </a:t>
            </a:r>
            <a:r>
              <a:rPr lang="en-TT" sz="2800" dirty="0">
                <a:solidFill>
                  <a:srgbClr val="FF0000"/>
                </a:solidFill>
                <a:latin typeface="Arial" pitchFamily="34" charset="0"/>
                <a:cs typeface="Arial" pitchFamily="34" charset="0"/>
              </a:rPr>
              <a:t>part of Ernest Rutherford’s research group</a:t>
            </a:r>
            <a:r>
              <a:rPr lang="en-TT" sz="2800" dirty="0">
                <a:latin typeface="Arial" pitchFamily="34" charset="0"/>
                <a:cs typeface="Arial" pitchFamily="34" charset="0"/>
              </a:rPr>
              <a:t> at Cambridge University in 1910, and together with Rutherford and </a:t>
            </a:r>
            <a:r>
              <a:rPr lang="en-TT" sz="2800" dirty="0" smtClean="0">
                <a:latin typeface="Arial" pitchFamily="34" charset="0"/>
                <a:cs typeface="Arial" pitchFamily="34" charset="0"/>
              </a:rPr>
              <a:t>others </a:t>
            </a:r>
            <a:r>
              <a:rPr lang="en-TT" sz="2800" dirty="0">
                <a:latin typeface="Arial" pitchFamily="34" charset="0"/>
                <a:cs typeface="Arial" pitchFamily="34" charset="0"/>
              </a:rPr>
              <a:t>Moseley was instrumental in </a:t>
            </a:r>
            <a:r>
              <a:rPr lang="en-TT" sz="2800" dirty="0">
                <a:solidFill>
                  <a:srgbClr val="FF0000"/>
                </a:solidFill>
                <a:latin typeface="Arial" pitchFamily="34" charset="0"/>
                <a:cs typeface="Arial" pitchFamily="34" charset="0"/>
              </a:rPr>
              <a:t>sorting out and uncovering much of the structure of the atom</a:t>
            </a:r>
            <a:r>
              <a:rPr lang="en-TT" sz="2800" dirty="0">
                <a:latin typeface="Arial" pitchFamily="34" charset="0"/>
                <a:cs typeface="Arial" pitchFamily="34" charset="0"/>
              </a:rPr>
              <a:t>. </a:t>
            </a:r>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p>
            <a:r>
              <a:rPr lang="en-TT" sz="2800" dirty="0" smtClean="0">
                <a:latin typeface="Arial" pitchFamily="34" charset="0"/>
                <a:cs typeface="Arial" pitchFamily="34" charset="0"/>
              </a:rPr>
              <a:t>Moseley’s </a:t>
            </a:r>
            <a:r>
              <a:rPr lang="en-TT" sz="2800" dirty="0">
                <a:latin typeface="Arial" pitchFamily="34" charset="0"/>
                <a:cs typeface="Arial" pitchFamily="34" charset="0"/>
              </a:rPr>
              <a:t>breakthroughs involved the use of </a:t>
            </a:r>
            <a:r>
              <a:rPr lang="en-TT" sz="2800" dirty="0">
                <a:solidFill>
                  <a:srgbClr val="FF0000"/>
                </a:solidFill>
                <a:latin typeface="Arial" pitchFamily="34" charset="0"/>
                <a:cs typeface="Arial" pitchFamily="34" charset="0"/>
              </a:rPr>
              <a:t>X-rays</a:t>
            </a:r>
            <a:r>
              <a:rPr lang="en-TT" sz="2800" dirty="0">
                <a:latin typeface="Arial" pitchFamily="34" charset="0"/>
                <a:cs typeface="Arial" pitchFamily="34" charset="0"/>
              </a:rPr>
              <a:t>; he used </a:t>
            </a:r>
            <a:r>
              <a:rPr lang="en-TT" sz="2800" dirty="0">
                <a:solidFill>
                  <a:srgbClr val="FF0000"/>
                </a:solidFill>
                <a:latin typeface="Arial" pitchFamily="34" charset="0"/>
                <a:cs typeface="Arial" pitchFamily="34" charset="0"/>
              </a:rPr>
              <a:t>cathode rays to bombard elemental samples</a:t>
            </a:r>
            <a:r>
              <a:rPr lang="en-TT" sz="2800" dirty="0">
                <a:latin typeface="Arial" pitchFamily="34" charset="0"/>
                <a:cs typeface="Arial" pitchFamily="34" charset="0"/>
              </a:rPr>
              <a:t>, and was then able to </a:t>
            </a:r>
            <a:r>
              <a:rPr lang="en-TT" sz="2800" dirty="0">
                <a:solidFill>
                  <a:srgbClr val="FF0000"/>
                </a:solidFill>
                <a:latin typeface="Arial" pitchFamily="34" charset="0"/>
                <a:cs typeface="Arial" pitchFamily="34" charset="0"/>
              </a:rPr>
              <a:t>photograph the X-rays that resulted</a:t>
            </a:r>
            <a:r>
              <a:rPr lang="en-TT" sz="2800" dirty="0">
                <a:latin typeface="Arial" pitchFamily="34" charset="0"/>
                <a:cs typeface="Arial" pitchFamily="34" charset="0"/>
              </a:rPr>
              <a:t>. </a:t>
            </a:r>
            <a:endParaRPr lang="en-T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9" y="311630"/>
            <a:ext cx="3657954" cy="599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609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0"/>
            <a:ext cx="8568952" cy="3108543"/>
          </a:xfrm>
          <a:prstGeom prst="rect">
            <a:avLst/>
          </a:prstGeom>
          <a:noFill/>
        </p:spPr>
        <p:txBody>
          <a:bodyPr wrap="square" rtlCol="0">
            <a:spAutoFit/>
          </a:bodyPr>
          <a:lstStyle/>
          <a:p>
            <a:r>
              <a:rPr lang="en-TT" sz="2800" dirty="0" smtClean="0">
                <a:latin typeface="Arial" pitchFamily="34" charset="0"/>
                <a:cs typeface="Arial" pitchFamily="34" charset="0"/>
              </a:rPr>
              <a:t>This </a:t>
            </a:r>
            <a:r>
              <a:rPr lang="en-TT" sz="2800" dirty="0">
                <a:latin typeface="Arial" pitchFamily="34" charset="0"/>
                <a:cs typeface="Arial" pitchFamily="34" charset="0"/>
              </a:rPr>
              <a:t>allowed Moseley to postulate that </a:t>
            </a:r>
            <a:r>
              <a:rPr lang="en-TT" sz="2800" dirty="0">
                <a:solidFill>
                  <a:srgbClr val="FF0000"/>
                </a:solidFill>
                <a:latin typeface="Arial" pitchFamily="34" charset="0"/>
                <a:cs typeface="Arial" pitchFamily="34" charset="0"/>
              </a:rPr>
              <a:t>an atom could be identified by the charge on its nucleus</a:t>
            </a:r>
            <a:r>
              <a:rPr lang="en-TT" sz="2800" dirty="0">
                <a:latin typeface="Arial" pitchFamily="34" charset="0"/>
                <a:cs typeface="Arial" pitchFamily="34" charset="0"/>
              </a:rPr>
              <a:t>; by observing that the paths of certain lines in the x-ray spectrum moved when the atomic number was increased, Moseley also discovered that </a:t>
            </a:r>
            <a:r>
              <a:rPr lang="en-TT" sz="2800" dirty="0">
                <a:solidFill>
                  <a:srgbClr val="FF0000"/>
                </a:solidFill>
                <a:latin typeface="Arial" pitchFamily="34" charset="0"/>
                <a:cs typeface="Arial" pitchFamily="34" charset="0"/>
              </a:rPr>
              <a:t>the atomic number can be used to supply the number of protons within the nucleus of an atom</a:t>
            </a:r>
            <a:r>
              <a:rPr lang="en-TT" sz="2800" dirty="0">
                <a:latin typeface="Arial" pitchFamily="34" charset="0"/>
                <a:cs typeface="Arial" pitchFamily="34" charset="0"/>
              </a:rP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12976"/>
            <a:ext cx="6096000" cy="356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433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0"/>
            <a:ext cx="8568952" cy="1384995"/>
          </a:xfrm>
          <a:prstGeom prst="rect">
            <a:avLst/>
          </a:prstGeom>
          <a:noFill/>
        </p:spPr>
        <p:txBody>
          <a:bodyPr wrap="square" rtlCol="0">
            <a:spAutoFit/>
          </a:bodyPr>
          <a:lstStyle/>
          <a:p>
            <a:r>
              <a:rPr lang="en-TT" sz="2800" dirty="0" smtClean="0">
                <a:latin typeface="Arial" pitchFamily="34" charset="0"/>
                <a:cs typeface="Arial" pitchFamily="34" charset="0"/>
              </a:rPr>
              <a:t>Moseley </a:t>
            </a:r>
            <a:r>
              <a:rPr lang="en-TT" sz="2800" dirty="0">
                <a:latin typeface="Arial" pitchFamily="34" charset="0"/>
                <a:cs typeface="Arial" pitchFamily="34" charset="0"/>
              </a:rPr>
              <a:t>then went on the </a:t>
            </a:r>
            <a:r>
              <a:rPr lang="en-TT" sz="2800" dirty="0">
                <a:solidFill>
                  <a:srgbClr val="FF0000"/>
                </a:solidFill>
                <a:latin typeface="Arial" pitchFamily="34" charset="0"/>
                <a:cs typeface="Arial" pitchFamily="34" charset="0"/>
              </a:rPr>
              <a:t>reorganize the periodic table</a:t>
            </a:r>
            <a:r>
              <a:rPr lang="en-TT" sz="2800" dirty="0">
                <a:latin typeface="Arial" pitchFamily="34" charset="0"/>
                <a:cs typeface="Arial" pitchFamily="34" charset="0"/>
              </a:rPr>
              <a:t>, which had </a:t>
            </a:r>
            <a:r>
              <a:rPr lang="en-TT" sz="2800" dirty="0">
                <a:solidFill>
                  <a:srgbClr val="FF0000"/>
                </a:solidFill>
                <a:latin typeface="Arial" pitchFamily="34" charset="0"/>
                <a:cs typeface="Arial" pitchFamily="34" charset="0"/>
              </a:rPr>
              <a:t>previously been based upon atomic number, rather than atomic mass</a:t>
            </a:r>
            <a:r>
              <a:rPr lang="en-TT" sz="2800" dirty="0">
                <a:latin typeface="Arial" pitchFamily="34" charset="0"/>
                <a:cs typeface="Arial" pitchFamily="34" charset="0"/>
              </a:rPr>
              <a:t>. </a:t>
            </a:r>
            <a:endParaRPr lang="en-T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30" y="1772816"/>
            <a:ext cx="7927618" cy="492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857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772400" cy="1010543"/>
          </a:xfrm>
        </p:spPr>
        <p:txBody>
          <a:bodyPr>
            <a:normAutofit/>
          </a:bodyPr>
          <a:lstStyle/>
          <a:p>
            <a:r>
              <a:rPr lang="en-TT" sz="54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James Chadwick</a:t>
            </a:r>
            <a:endParaRPr lang="en-TT" sz="54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179512" y="1052736"/>
            <a:ext cx="8856984" cy="5693866"/>
          </a:xfrm>
          <a:prstGeom prst="rect">
            <a:avLst/>
          </a:prstGeom>
          <a:noFill/>
        </p:spPr>
        <p:txBody>
          <a:bodyPr wrap="square" rtlCol="0">
            <a:spAutoFit/>
          </a:bodyPr>
          <a:lstStyle/>
          <a:p>
            <a:r>
              <a:rPr lang="en-TT" sz="2800" dirty="0">
                <a:latin typeface="Arial" pitchFamily="34" charset="0"/>
                <a:cs typeface="Arial" pitchFamily="34" charset="0"/>
              </a:rPr>
              <a:t>1932 A.D. – James Chadwick </a:t>
            </a:r>
          </a:p>
          <a:p>
            <a:endParaRPr lang="en-TT" sz="2800" dirty="0">
              <a:latin typeface="Arial" pitchFamily="34" charset="0"/>
              <a:cs typeface="Arial" pitchFamily="34" charset="0"/>
            </a:endParaRPr>
          </a:p>
          <a:p>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p>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p>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p>
            <a:r>
              <a:rPr lang="en-TT" sz="2800" dirty="0" smtClean="0">
                <a:latin typeface="Arial" pitchFamily="34" charset="0"/>
                <a:cs typeface="Arial" pitchFamily="34" charset="0"/>
              </a:rPr>
              <a:t>Like </a:t>
            </a:r>
            <a:r>
              <a:rPr lang="en-TT" sz="2800" dirty="0">
                <a:latin typeface="Arial" pitchFamily="34" charset="0"/>
                <a:cs typeface="Arial" pitchFamily="34" charset="0"/>
              </a:rPr>
              <a:t>Ernest Rutherford and J. J. Thomson before him, Sir James Chadwick stands as one of the most influential researchers in the field of </a:t>
            </a:r>
            <a:r>
              <a:rPr lang="en-TT" sz="2800" dirty="0">
                <a:solidFill>
                  <a:srgbClr val="FF0000"/>
                </a:solidFill>
                <a:latin typeface="Arial" pitchFamily="34" charset="0"/>
                <a:cs typeface="Arial" pitchFamily="34" charset="0"/>
              </a:rPr>
              <a:t>atomic theory</a:t>
            </a:r>
            <a:r>
              <a:rPr lang="en-TT" sz="2800" dirty="0">
                <a:latin typeface="Arial" pitchFamily="34" charset="0"/>
                <a:cs typeface="Arial" pitchFamily="34" charset="0"/>
              </a:rPr>
              <a:t>, as his discoveries did much to advance the burgeoning human </a:t>
            </a:r>
            <a:r>
              <a:rPr lang="en-TT" sz="2800" dirty="0">
                <a:solidFill>
                  <a:srgbClr val="FF0000"/>
                </a:solidFill>
                <a:latin typeface="Arial" pitchFamily="34" charset="0"/>
                <a:cs typeface="Arial" pitchFamily="34" charset="0"/>
              </a:rPr>
              <a:t>understanding of the atom’s structure</a:t>
            </a:r>
            <a:r>
              <a:rPr lang="en-TT" sz="2800" dirty="0">
                <a:latin typeface="Arial" pitchFamily="34" charset="0"/>
                <a:cs typeface="Arial" pitchFamily="34" charset="0"/>
              </a:rPr>
              <a:t>. </a:t>
            </a:r>
            <a:endParaRPr lang="en-TT"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495008"/>
            <a:ext cx="2139677" cy="302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495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882" y="2362601"/>
            <a:ext cx="8712968" cy="4401205"/>
          </a:xfrm>
          <a:prstGeom prst="rect">
            <a:avLst/>
          </a:prstGeom>
          <a:noFill/>
        </p:spPr>
        <p:txBody>
          <a:bodyPr wrap="square" rtlCol="0">
            <a:spAutoFit/>
          </a:bodyPr>
          <a:lstStyle/>
          <a:p>
            <a:r>
              <a:rPr lang="en-TT" sz="2800" dirty="0" smtClean="0">
                <a:latin typeface="Arial" pitchFamily="34" charset="0"/>
                <a:cs typeface="Arial" pitchFamily="34" charset="0"/>
              </a:rPr>
              <a:t>Chadwick </a:t>
            </a:r>
            <a:r>
              <a:rPr lang="en-TT" sz="2800" dirty="0">
                <a:latin typeface="Arial" pitchFamily="34" charset="0"/>
                <a:cs typeface="Arial" pitchFamily="34" charset="0"/>
              </a:rPr>
              <a:t>studied under Lord Ernest Rutherford at the University of Cambridge; it was while at Cambridge that he made his most important breakthrough; </a:t>
            </a:r>
            <a:r>
              <a:rPr lang="en-TT" sz="2800" dirty="0">
                <a:solidFill>
                  <a:srgbClr val="FF0000"/>
                </a:solidFill>
                <a:latin typeface="Arial" pitchFamily="34" charset="0"/>
                <a:cs typeface="Arial" pitchFamily="34" charset="0"/>
              </a:rPr>
              <a:t>the discovery of the </a:t>
            </a:r>
            <a:r>
              <a:rPr lang="en-TT" sz="2800" dirty="0" smtClean="0">
                <a:solidFill>
                  <a:srgbClr val="FF0000"/>
                </a:solidFill>
                <a:latin typeface="Arial" pitchFamily="34" charset="0"/>
                <a:cs typeface="Arial" pitchFamily="34" charset="0"/>
              </a:rPr>
              <a:t>neutron</a:t>
            </a:r>
            <a:r>
              <a:rPr lang="en-TT" sz="2800" dirty="0" smtClean="0">
                <a:latin typeface="Arial" pitchFamily="34" charset="0"/>
                <a:cs typeface="Arial" pitchFamily="34" charset="0"/>
              </a:rPr>
              <a:t>. </a:t>
            </a:r>
          </a:p>
          <a:p>
            <a:endParaRPr lang="en-TT" sz="2800" dirty="0">
              <a:latin typeface="Arial" pitchFamily="34" charset="0"/>
              <a:cs typeface="Arial" pitchFamily="34" charset="0"/>
            </a:endParaRPr>
          </a:p>
          <a:p>
            <a:r>
              <a:rPr lang="en-TT" sz="2800" dirty="0" smtClean="0">
                <a:solidFill>
                  <a:srgbClr val="FF0000"/>
                </a:solidFill>
                <a:latin typeface="Arial" pitchFamily="34" charset="0"/>
                <a:cs typeface="Arial" pitchFamily="34" charset="0"/>
              </a:rPr>
              <a:t>Before </a:t>
            </a:r>
            <a:r>
              <a:rPr lang="en-TT" sz="2800" dirty="0">
                <a:solidFill>
                  <a:srgbClr val="FF0000"/>
                </a:solidFill>
                <a:latin typeface="Arial" pitchFamily="34" charset="0"/>
                <a:cs typeface="Arial" pitchFamily="34" charset="0"/>
              </a:rPr>
              <a:t>1932</a:t>
            </a:r>
            <a:r>
              <a:rPr lang="en-TT" sz="2800" dirty="0">
                <a:latin typeface="Arial" pitchFamily="34" charset="0"/>
                <a:cs typeface="Arial" pitchFamily="34" charset="0"/>
              </a:rPr>
              <a:t>, the </a:t>
            </a:r>
            <a:r>
              <a:rPr lang="en-TT" sz="2800" dirty="0">
                <a:solidFill>
                  <a:srgbClr val="FF0000"/>
                </a:solidFill>
                <a:latin typeface="Arial" pitchFamily="34" charset="0"/>
                <a:cs typeface="Arial" pitchFamily="34" charset="0"/>
              </a:rPr>
              <a:t>atom</a:t>
            </a:r>
            <a:r>
              <a:rPr lang="en-TT" sz="2800" dirty="0">
                <a:latin typeface="Arial" pitchFamily="34" charset="0"/>
                <a:cs typeface="Arial" pitchFamily="34" charset="0"/>
              </a:rPr>
              <a:t> was believed to be </a:t>
            </a:r>
            <a:r>
              <a:rPr lang="en-TT" sz="2800" dirty="0">
                <a:solidFill>
                  <a:srgbClr val="FF0000"/>
                </a:solidFill>
                <a:latin typeface="Arial" pitchFamily="34" charset="0"/>
                <a:cs typeface="Arial" pitchFamily="34" charset="0"/>
              </a:rPr>
              <a:t>essentially comprised of the positively charged nucleus</a:t>
            </a:r>
            <a:r>
              <a:rPr lang="en-TT" sz="2800" dirty="0">
                <a:latin typeface="Arial" pitchFamily="34" charset="0"/>
                <a:cs typeface="Arial" pitchFamily="34" charset="0"/>
              </a:rPr>
              <a:t>, which contained nearly all of the mass of the atom, and which was </a:t>
            </a:r>
            <a:r>
              <a:rPr lang="en-TT" sz="2800" dirty="0">
                <a:solidFill>
                  <a:srgbClr val="FF0000"/>
                </a:solidFill>
                <a:latin typeface="Arial" pitchFamily="34" charset="0"/>
                <a:cs typeface="Arial" pitchFamily="34" charset="0"/>
              </a:rPr>
              <a:t>surrounded by orbital tracts containing varying numbers of electrons</a:t>
            </a:r>
            <a:r>
              <a:rPr lang="en-TT" sz="2800" dirty="0">
                <a:latin typeface="Arial" pitchFamily="34" charset="0"/>
                <a:cs typeface="Arial" pitchFamily="34" charset="0"/>
              </a:rPr>
              <a:t>. </a:t>
            </a:r>
            <a:endParaRPr lang="en-TT"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8640"/>
            <a:ext cx="489654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739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214" y="3573016"/>
            <a:ext cx="8712968" cy="3108543"/>
          </a:xfrm>
          <a:prstGeom prst="rect">
            <a:avLst/>
          </a:prstGeom>
          <a:noFill/>
        </p:spPr>
        <p:txBody>
          <a:bodyPr wrap="square" rtlCol="0">
            <a:spAutoFit/>
          </a:bodyPr>
          <a:lstStyle/>
          <a:p>
            <a:r>
              <a:rPr lang="en-TT" sz="2800" dirty="0" smtClean="0">
                <a:latin typeface="Arial" pitchFamily="34" charset="0"/>
                <a:cs typeface="Arial" pitchFamily="34" charset="0"/>
              </a:rPr>
              <a:t>However</a:t>
            </a:r>
            <a:r>
              <a:rPr lang="en-TT" sz="2800" dirty="0">
                <a:latin typeface="Arial" pitchFamily="34" charset="0"/>
                <a:cs typeface="Arial" pitchFamily="34" charset="0"/>
              </a:rPr>
              <a:t>, with Chadwick’s discovery came knowledge of the </a:t>
            </a:r>
            <a:r>
              <a:rPr lang="en-TT" sz="2800" dirty="0">
                <a:solidFill>
                  <a:srgbClr val="FF0000"/>
                </a:solidFill>
                <a:latin typeface="Arial" pitchFamily="34" charset="0"/>
                <a:cs typeface="Arial" pitchFamily="34" charset="0"/>
              </a:rPr>
              <a:t>third basic component of the atom</a:t>
            </a:r>
            <a:r>
              <a:rPr lang="en-TT" sz="2800" dirty="0">
                <a:latin typeface="Arial" pitchFamily="34" charset="0"/>
                <a:cs typeface="Arial" pitchFamily="34" charset="0"/>
              </a:rPr>
              <a:t>, which was capable of </a:t>
            </a:r>
            <a:r>
              <a:rPr lang="en-TT" sz="2800" dirty="0">
                <a:solidFill>
                  <a:srgbClr val="FF0000"/>
                </a:solidFill>
                <a:latin typeface="Arial" pitchFamily="34" charset="0"/>
                <a:cs typeface="Arial" pitchFamily="34" charset="0"/>
              </a:rPr>
              <a:t>increasing an atom’s mass </a:t>
            </a:r>
            <a:r>
              <a:rPr lang="en-TT" sz="2800" dirty="0">
                <a:latin typeface="Arial" pitchFamily="34" charset="0"/>
                <a:cs typeface="Arial" pitchFamily="34" charset="0"/>
              </a:rPr>
              <a:t>while providing </a:t>
            </a:r>
            <a:r>
              <a:rPr lang="en-TT" sz="2800" dirty="0">
                <a:solidFill>
                  <a:srgbClr val="FF0000"/>
                </a:solidFill>
                <a:latin typeface="Arial" pitchFamily="34" charset="0"/>
                <a:cs typeface="Arial" pitchFamily="34" charset="0"/>
              </a:rPr>
              <a:t>no electrical charge</a:t>
            </a:r>
            <a:r>
              <a:rPr lang="en-TT" sz="2800" dirty="0">
                <a:latin typeface="Arial" pitchFamily="34" charset="0"/>
                <a:cs typeface="Arial" pitchFamily="34" charset="0"/>
              </a:rPr>
              <a:t>. </a:t>
            </a:r>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p>
            <a:r>
              <a:rPr lang="en-TT" sz="2800" dirty="0" smtClean="0">
                <a:latin typeface="Arial" pitchFamily="34" charset="0"/>
                <a:cs typeface="Arial" pitchFamily="34" charset="0"/>
              </a:rPr>
              <a:t>For </a:t>
            </a:r>
            <a:r>
              <a:rPr lang="en-TT" sz="2800" dirty="0">
                <a:latin typeface="Arial" pitchFamily="34" charset="0"/>
                <a:cs typeface="Arial" pitchFamily="34" charset="0"/>
              </a:rPr>
              <a:t>his work, Chadwick was awarded the Nobel Prize for Physics in 1935, and was knighted a decade later. </a:t>
            </a:r>
            <a:endParaRPr lang="en-TT" sz="2800" dirty="0" smtClean="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869" y="260648"/>
            <a:ext cx="3096344" cy="310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257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8"/>
            <a:ext cx="7772400" cy="1010543"/>
          </a:xfrm>
        </p:spPr>
        <p:txBody>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Subatomic Particles</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412776"/>
            <a:ext cx="5616624" cy="5040560"/>
          </a:xfrm>
          <a:prstGeom prst="rect">
            <a:avLst/>
          </a:prstGeom>
        </p:spPr>
      </p:pic>
    </p:spTree>
    <p:extLst>
      <p:ext uri="{BB962C8B-B14F-4D97-AF65-F5344CB8AC3E}">
        <p14:creationId xmlns:p14="http://schemas.microsoft.com/office/powerpoint/2010/main" val="3758125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866527"/>
          </a:xfrm>
        </p:spPr>
        <p:txBody>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What is an Atom?</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052736"/>
            <a:ext cx="8640960" cy="5616624"/>
          </a:xfrm>
        </p:spPr>
        <p:txBody>
          <a:bodyPr>
            <a:normAutofit/>
          </a:bodyPr>
          <a:lstStyle/>
          <a:p>
            <a:pPr algn="l"/>
            <a:r>
              <a:rPr lang="en-TT" sz="2800" dirty="0" smtClean="0">
                <a:solidFill>
                  <a:schemeClr val="tx1"/>
                </a:solidFill>
                <a:latin typeface="Arial" pitchFamily="34" charset="0"/>
                <a:cs typeface="Arial" pitchFamily="34" charset="0"/>
              </a:rPr>
              <a:t>An </a:t>
            </a:r>
            <a:r>
              <a:rPr lang="en-TT" sz="2800" dirty="0" smtClean="0">
                <a:solidFill>
                  <a:srgbClr val="FF0000"/>
                </a:solidFill>
                <a:latin typeface="Arial" pitchFamily="34" charset="0"/>
                <a:cs typeface="Arial" pitchFamily="34" charset="0"/>
              </a:rPr>
              <a:t>atom</a:t>
            </a:r>
            <a:r>
              <a:rPr lang="en-TT" sz="2800" dirty="0" smtClean="0">
                <a:solidFill>
                  <a:schemeClr val="tx1"/>
                </a:solidFill>
                <a:latin typeface="Arial" pitchFamily="34" charset="0"/>
                <a:cs typeface="Arial" pitchFamily="34" charset="0"/>
              </a:rPr>
              <a:t> is the smallest part of an element that can exist and still exhibit the properties of the </a:t>
            </a:r>
            <a:r>
              <a:rPr lang="en-TT" sz="2800" dirty="0" smtClean="0">
                <a:solidFill>
                  <a:srgbClr val="FF0000"/>
                </a:solidFill>
                <a:latin typeface="Arial" pitchFamily="34" charset="0"/>
                <a:cs typeface="Arial" pitchFamily="34" charset="0"/>
              </a:rPr>
              <a:t>element</a:t>
            </a:r>
            <a:r>
              <a:rPr lang="en-TT" sz="2800" dirty="0" smtClean="0">
                <a:solidFill>
                  <a:schemeClr val="tx1"/>
                </a:solidFill>
                <a:latin typeface="Arial" pitchFamily="34" charset="0"/>
                <a:cs typeface="Arial" pitchFamily="34" charset="0"/>
              </a:rPr>
              <a:t>.</a:t>
            </a:r>
          </a:p>
          <a:p>
            <a:pPr algn="l"/>
            <a:r>
              <a:rPr lang="en-TT" sz="2800" dirty="0" smtClean="0">
                <a:solidFill>
                  <a:schemeClr val="tx1"/>
                </a:solidFill>
                <a:latin typeface="Arial" pitchFamily="34" charset="0"/>
                <a:cs typeface="Arial" pitchFamily="34" charset="0"/>
              </a:rPr>
              <a:t>Each </a:t>
            </a:r>
            <a:r>
              <a:rPr lang="en-TT" sz="2800" dirty="0" smtClean="0">
                <a:solidFill>
                  <a:srgbClr val="FF0000"/>
                </a:solidFill>
                <a:latin typeface="Arial" pitchFamily="34" charset="0"/>
                <a:cs typeface="Arial" pitchFamily="34" charset="0"/>
              </a:rPr>
              <a:t>element</a:t>
            </a:r>
            <a:r>
              <a:rPr lang="en-TT" sz="2800" dirty="0" smtClean="0">
                <a:solidFill>
                  <a:schemeClr val="tx1"/>
                </a:solidFill>
                <a:latin typeface="Arial" pitchFamily="34" charset="0"/>
                <a:cs typeface="Arial" pitchFamily="34" charset="0"/>
              </a:rPr>
              <a:t> can be represented by an </a:t>
            </a:r>
            <a:r>
              <a:rPr lang="en-TT" sz="2800" dirty="0" smtClean="0">
                <a:solidFill>
                  <a:srgbClr val="FF0000"/>
                </a:solidFill>
                <a:latin typeface="Arial" pitchFamily="34" charset="0"/>
                <a:cs typeface="Arial" pitchFamily="34" charset="0"/>
              </a:rPr>
              <a:t>atomic symbol</a:t>
            </a:r>
            <a:r>
              <a:rPr lang="en-TT" sz="2800" dirty="0" smtClean="0">
                <a:solidFill>
                  <a:schemeClr val="tx1"/>
                </a:solidFill>
                <a:latin typeface="Arial" pitchFamily="34" charset="0"/>
                <a:cs typeface="Arial" pitchFamily="34" charset="0"/>
              </a:rPr>
              <a:t> which represents one atom of the element.</a:t>
            </a: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852936"/>
            <a:ext cx="3528392" cy="3528392"/>
          </a:xfrm>
          <a:prstGeom prst="rect">
            <a:avLst/>
          </a:prstGeom>
        </p:spPr>
      </p:pic>
    </p:spTree>
    <p:extLst>
      <p:ext uri="{BB962C8B-B14F-4D97-AF65-F5344CB8AC3E}">
        <p14:creationId xmlns:p14="http://schemas.microsoft.com/office/powerpoint/2010/main" val="61265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7772400" cy="648072"/>
          </a:xfrm>
        </p:spPr>
        <p:txBody>
          <a:bodyPr>
            <a:normAutofit fontScale="90000"/>
          </a:bodyPr>
          <a:lstStyle/>
          <a:p>
            <a:r>
              <a:rPr lang="en-TT" b="1" dirty="0">
                <a:ln w="12700">
                  <a:solidFill>
                    <a:sysClr val="windowText" lastClr="000000"/>
                  </a:solidFill>
                  <a:prstDash val="solid"/>
                </a:ln>
                <a:solidFill>
                  <a:srgbClr val="4F81BD"/>
                </a:solidFill>
                <a:effectLst>
                  <a:outerShdw blurRad="41275" dist="20320" dir="1800000" algn="tl" rotWithShape="0">
                    <a:srgbClr val="000000">
                      <a:alpha val="40000"/>
                    </a:srgbClr>
                  </a:outerShdw>
                </a:effectLst>
                <a:latin typeface="Arial" pitchFamily="34" charset="0"/>
                <a:cs typeface="Arial" pitchFamily="34" charset="0"/>
              </a:rPr>
              <a:t>Subatomic Particles</a:t>
            </a:r>
            <a:endParaRPr lang="en-TT" dirty="0"/>
          </a:p>
        </p:txBody>
      </p:sp>
      <p:sp>
        <p:nvSpPr>
          <p:cNvPr id="3" name="Subtitle 2"/>
          <p:cNvSpPr>
            <a:spLocks noGrp="1"/>
          </p:cNvSpPr>
          <p:nvPr>
            <p:ph type="subTitle" idx="1"/>
          </p:nvPr>
        </p:nvSpPr>
        <p:spPr>
          <a:xfrm>
            <a:off x="395536" y="692696"/>
            <a:ext cx="8424936" cy="5976664"/>
          </a:xfrm>
        </p:spPr>
        <p:txBody>
          <a:bodyPr>
            <a:normAutofit/>
          </a:bodyPr>
          <a:lstStyle/>
          <a:p>
            <a:pPr algn="l"/>
            <a:r>
              <a:rPr lang="en-TT" sz="2800" dirty="0" smtClean="0">
                <a:solidFill>
                  <a:schemeClr val="tx1"/>
                </a:solidFill>
                <a:latin typeface="Arial" pitchFamily="34" charset="0"/>
                <a:cs typeface="Arial" pitchFamily="34" charset="0"/>
              </a:rPr>
              <a:t>Atoms are made up of </a:t>
            </a:r>
            <a:r>
              <a:rPr lang="en-TT" sz="2800" dirty="0" smtClean="0">
                <a:solidFill>
                  <a:srgbClr val="FF0000"/>
                </a:solidFill>
                <a:latin typeface="Arial" pitchFamily="34" charset="0"/>
                <a:cs typeface="Arial" pitchFamily="34" charset="0"/>
              </a:rPr>
              <a:t>protons</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neutrons</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electrons</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rgbClr val="FF0000"/>
                </a:solidFill>
                <a:latin typeface="Arial" pitchFamily="34" charset="0"/>
                <a:cs typeface="Arial" pitchFamily="34" charset="0"/>
              </a:rPr>
              <a:t>Protons</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neutrons</a:t>
            </a:r>
            <a:r>
              <a:rPr lang="en-TT" sz="2800" dirty="0" smtClean="0">
                <a:solidFill>
                  <a:schemeClr val="tx1"/>
                </a:solidFill>
                <a:latin typeface="Arial" pitchFamily="34" charset="0"/>
                <a:cs typeface="Arial" pitchFamily="34" charset="0"/>
              </a:rPr>
              <a:t> are found in the centre of the atom in an area known as the </a:t>
            </a:r>
            <a:r>
              <a:rPr lang="en-TT" sz="2800" dirty="0" smtClean="0">
                <a:solidFill>
                  <a:srgbClr val="FF0000"/>
                </a:solidFill>
                <a:latin typeface="Arial" pitchFamily="34" charset="0"/>
                <a:cs typeface="Arial" pitchFamily="34" charset="0"/>
              </a:rPr>
              <a:t>nucleus</a:t>
            </a:r>
            <a:r>
              <a:rPr lang="en-TT" sz="2800" dirty="0" smtClean="0">
                <a:solidFill>
                  <a:schemeClr val="tx1"/>
                </a:solidFill>
                <a:latin typeface="Arial" pitchFamily="34" charset="0"/>
                <a:cs typeface="Arial" pitchFamily="34" charset="0"/>
              </a:rPr>
              <a:t>. Nearly all of the </a:t>
            </a:r>
            <a:r>
              <a:rPr lang="en-TT" sz="2800" dirty="0" smtClean="0">
                <a:solidFill>
                  <a:srgbClr val="FF0000"/>
                </a:solidFill>
                <a:latin typeface="Arial" pitchFamily="34" charset="0"/>
                <a:cs typeface="Arial" pitchFamily="34" charset="0"/>
              </a:rPr>
              <a:t>mass</a:t>
            </a:r>
            <a:r>
              <a:rPr lang="en-TT" sz="2800" dirty="0" smtClean="0">
                <a:solidFill>
                  <a:schemeClr val="tx1"/>
                </a:solidFill>
                <a:latin typeface="Arial" pitchFamily="34" charset="0"/>
                <a:cs typeface="Arial" pitchFamily="34" charset="0"/>
              </a:rPr>
              <a:t> of an atom is concentrated in the </a:t>
            </a:r>
            <a:r>
              <a:rPr lang="en-TT" sz="2800" dirty="0" smtClean="0">
                <a:solidFill>
                  <a:srgbClr val="FF0000"/>
                </a:solidFill>
                <a:latin typeface="Arial" pitchFamily="34" charset="0"/>
                <a:cs typeface="Arial" pitchFamily="34" charset="0"/>
              </a:rPr>
              <a:t>nucleus</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rgbClr val="FF0000"/>
                </a:solidFill>
                <a:latin typeface="Arial" pitchFamily="34" charset="0"/>
                <a:cs typeface="Arial" pitchFamily="34" charset="0"/>
              </a:rPr>
              <a:t>Electrons</a:t>
            </a:r>
            <a:r>
              <a:rPr lang="en-TT" sz="2800" dirty="0" smtClean="0">
                <a:solidFill>
                  <a:schemeClr val="tx1"/>
                </a:solidFill>
                <a:latin typeface="Arial" pitchFamily="34" charset="0"/>
                <a:cs typeface="Arial" pitchFamily="34" charset="0"/>
              </a:rPr>
              <a:t> are found at quite a distance from the nucleus, </a:t>
            </a:r>
            <a:r>
              <a:rPr lang="en-TT" sz="2800" dirty="0" smtClean="0">
                <a:solidFill>
                  <a:srgbClr val="FF0000"/>
                </a:solidFill>
                <a:latin typeface="Arial" pitchFamily="34" charset="0"/>
                <a:cs typeface="Arial" pitchFamily="34" charset="0"/>
              </a:rPr>
              <a:t>spinning</a:t>
            </a:r>
            <a:r>
              <a:rPr lang="en-TT" sz="2800" dirty="0" smtClean="0">
                <a:solidFill>
                  <a:schemeClr val="tx1"/>
                </a:solidFill>
                <a:latin typeface="Arial" pitchFamily="34" charset="0"/>
                <a:cs typeface="Arial" pitchFamily="34" charset="0"/>
              </a:rPr>
              <a:t> in a series of levels known as </a:t>
            </a:r>
            <a:r>
              <a:rPr lang="en-TT" sz="2800" dirty="0" smtClean="0">
                <a:solidFill>
                  <a:srgbClr val="FF0000"/>
                </a:solidFill>
                <a:latin typeface="Arial" pitchFamily="34" charset="0"/>
                <a:cs typeface="Arial" pitchFamily="34" charset="0"/>
              </a:rPr>
              <a:t>energy shells</a:t>
            </a:r>
            <a:r>
              <a:rPr lang="en-TT" sz="2800" dirty="0" smtClean="0">
                <a:solidFill>
                  <a:schemeClr val="tx1"/>
                </a:solidFill>
                <a:latin typeface="Arial" pitchFamily="34" charset="0"/>
                <a:cs typeface="Arial" pitchFamily="34" charset="0"/>
              </a:rPr>
              <a:t>. Most of the atom is in fact empty space, but the movement of the electrons around the nucleus constitutes the volume of the atom.</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833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8"/>
            <a:ext cx="7772400" cy="938535"/>
          </a:xfrm>
        </p:spPr>
        <p:txBody>
          <a:bodyPr/>
          <a:lstStyle/>
          <a:p>
            <a:r>
              <a:rPr lang="en-TT" sz="4000" b="1" dirty="0">
                <a:ln w="12700">
                  <a:solidFill>
                    <a:sysClr val="windowText" lastClr="000000"/>
                  </a:solidFill>
                  <a:prstDash val="solid"/>
                </a:ln>
                <a:solidFill>
                  <a:srgbClr val="000099"/>
                </a:solidFill>
                <a:effectLst>
                  <a:outerShdw blurRad="41275" dist="20320" dir="1800000" algn="tl" rotWithShape="0">
                    <a:srgbClr val="000000">
                      <a:alpha val="40000"/>
                    </a:srgbClr>
                  </a:outerShdw>
                </a:effectLst>
                <a:latin typeface="Arial" pitchFamily="34" charset="0"/>
                <a:cs typeface="Arial" pitchFamily="34" charset="0"/>
              </a:rPr>
              <a:t>Subatomic Particles</a:t>
            </a:r>
            <a:endParaRPr lang="en-TT" dirty="0">
              <a:solidFill>
                <a:srgbClr val="00009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396356"/>
            <a:ext cx="6192688" cy="5160574"/>
          </a:xfrm>
          <a:prstGeom prst="rect">
            <a:avLst/>
          </a:prstGeom>
        </p:spPr>
      </p:pic>
    </p:spTree>
    <p:extLst>
      <p:ext uri="{BB962C8B-B14F-4D97-AF65-F5344CB8AC3E}">
        <p14:creationId xmlns:p14="http://schemas.microsoft.com/office/powerpoint/2010/main" val="27657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6632"/>
            <a:ext cx="8784976" cy="1370583"/>
          </a:xfrm>
        </p:spPr>
        <p:txBody>
          <a:bodyPr>
            <a:normAutofit/>
          </a:bodyPr>
          <a:lstStyle/>
          <a:p>
            <a:r>
              <a:rPr lang="en-TT" sz="40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Charge of Subatomic Particles</a:t>
            </a:r>
            <a:endParaRPr lang="en-TT" sz="40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556792"/>
            <a:ext cx="8568952" cy="5040560"/>
          </a:xfrm>
        </p:spPr>
        <p:txBody>
          <a:bodyPr>
            <a:normAutofit/>
          </a:bodyPr>
          <a:lstStyle/>
          <a:p>
            <a:pPr algn="l"/>
            <a:r>
              <a:rPr lang="en-TT" sz="2800" dirty="0" smtClean="0">
                <a:solidFill>
                  <a:srgbClr val="FF0000"/>
                </a:solidFill>
                <a:latin typeface="Arial" pitchFamily="34" charset="0"/>
                <a:cs typeface="Arial" pitchFamily="34" charset="0"/>
              </a:rPr>
              <a:t>Protons</a:t>
            </a:r>
            <a:r>
              <a:rPr lang="en-TT" sz="2800" dirty="0" smtClean="0">
                <a:solidFill>
                  <a:schemeClr val="tx1"/>
                </a:solidFill>
                <a:latin typeface="Arial" pitchFamily="34" charset="0"/>
                <a:cs typeface="Arial" pitchFamily="34" charset="0"/>
              </a:rPr>
              <a:t> are </a:t>
            </a:r>
            <a:r>
              <a:rPr lang="en-TT" sz="2800" dirty="0" smtClean="0">
                <a:solidFill>
                  <a:srgbClr val="FF0000"/>
                </a:solidFill>
                <a:latin typeface="Arial" pitchFamily="34" charset="0"/>
                <a:cs typeface="Arial" pitchFamily="34" charset="0"/>
              </a:rPr>
              <a:t>positively</a:t>
            </a:r>
            <a:r>
              <a:rPr lang="en-TT" sz="2800" dirty="0" smtClean="0">
                <a:solidFill>
                  <a:schemeClr val="tx1"/>
                </a:solidFill>
                <a:latin typeface="Arial" pitchFamily="34" charset="0"/>
                <a:cs typeface="Arial" pitchFamily="34" charset="0"/>
              </a:rPr>
              <a:t> charged particles and </a:t>
            </a:r>
            <a:r>
              <a:rPr lang="en-TT" sz="2800" dirty="0" smtClean="0">
                <a:solidFill>
                  <a:srgbClr val="FF0000"/>
                </a:solidFill>
                <a:latin typeface="Arial" pitchFamily="34" charset="0"/>
                <a:cs typeface="Arial" pitchFamily="34" charset="0"/>
              </a:rPr>
              <a:t>electrons</a:t>
            </a:r>
            <a:r>
              <a:rPr lang="en-TT" sz="2800" dirty="0" smtClean="0">
                <a:solidFill>
                  <a:schemeClr val="tx1"/>
                </a:solidFill>
                <a:latin typeface="Arial" pitchFamily="34" charset="0"/>
                <a:cs typeface="Arial" pitchFamily="34" charset="0"/>
              </a:rPr>
              <a:t> are </a:t>
            </a:r>
            <a:r>
              <a:rPr lang="en-TT" sz="2800" dirty="0" smtClean="0">
                <a:solidFill>
                  <a:srgbClr val="FF0000"/>
                </a:solidFill>
                <a:latin typeface="Arial" pitchFamily="34" charset="0"/>
                <a:cs typeface="Arial" pitchFamily="34" charset="0"/>
              </a:rPr>
              <a:t>negatively</a:t>
            </a:r>
            <a:r>
              <a:rPr lang="en-TT" sz="2800" dirty="0" smtClean="0">
                <a:solidFill>
                  <a:schemeClr val="tx1"/>
                </a:solidFill>
                <a:latin typeface="Arial" pitchFamily="34" charset="0"/>
                <a:cs typeface="Arial" pitchFamily="34" charset="0"/>
              </a:rPr>
              <a:t> charged particles.</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charge on a proton is equal to the charge on an electron.</a:t>
            </a:r>
          </a:p>
          <a:p>
            <a:pPr algn="l"/>
            <a:endParaRPr lang="en-TT" sz="2800" dirty="0" smtClean="0">
              <a:solidFill>
                <a:schemeClr val="tx1"/>
              </a:solidFill>
              <a:latin typeface="Arial" pitchFamily="34" charset="0"/>
              <a:cs typeface="Arial" pitchFamily="34" charset="0"/>
            </a:endParaRPr>
          </a:p>
          <a:p>
            <a:pPr algn="l"/>
            <a:r>
              <a:rPr lang="en-TT" sz="2800" dirty="0" smtClean="0">
                <a:solidFill>
                  <a:srgbClr val="FF0000"/>
                </a:solidFill>
                <a:latin typeface="Arial" pitchFamily="34" charset="0"/>
                <a:cs typeface="Arial" pitchFamily="34" charset="0"/>
              </a:rPr>
              <a:t>Neutrons</a:t>
            </a:r>
            <a:r>
              <a:rPr lang="en-TT" sz="2800" dirty="0" smtClean="0">
                <a:solidFill>
                  <a:schemeClr val="tx1"/>
                </a:solidFill>
                <a:latin typeface="Arial" pitchFamily="34" charset="0"/>
                <a:cs typeface="Arial" pitchFamily="34" charset="0"/>
              </a:rPr>
              <a:t> are electrically </a:t>
            </a:r>
            <a:r>
              <a:rPr lang="en-TT" sz="2800" dirty="0" smtClean="0">
                <a:solidFill>
                  <a:srgbClr val="FF0000"/>
                </a:solidFill>
                <a:latin typeface="Arial" pitchFamily="34" charset="0"/>
                <a:cs typeface="Arial" pitchFamily="34" charset="0"/>
              </a:rPr>
              <a:t>neutral</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In an atom, the number of protons is </a:t>
            </a:r>
            <a:r>
              <a:rPr lang="en-TT" sz="2800" dirty="0" smtClean="0">
                <a:solidFill>
                  <a:srgbClr val="FF0000"/>
                </a:solidFill>
                <a:latin typeface="Arial" pitchFamily="34" charset="0"/>
                <a:cs typeface="Arial" pitchFamily="34" charset="0"/>
              </a:rPr>
              <a:t>equal</a:t>
            </a:r>
            <a:r>
              <a:rPr lang="en-TT" sz="2800" dirty="0" smtClean="0">
                <a:solidFill>
                  <a:schemeClr val="tx1"/>
                </a:solidFill>
                <a:latin typeface="Arial" pitchFamily="34" charset="0"/>
                <a:cs typeface="Arial" pitchFamily="34" charset="0"/>
              </a:rPr>
              <a:t> to the number of electrons.</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6084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6632"/>
            <a:ext cx="8784976" cy="1370583"/>
          </a:xfrm>
        </p:spPr>
        <p:txBody>
          <a:bodyPr>
            <a:normAutofit/>
          </a:bodyPr>
          <a:lstStyle/>
          <a:p>
            <a:r>
              <a:rPr lang="en-TT" sz="4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Mass of Subatomic Particles</a:t>
            </a:r>
            <a:endParaRPr lang="en-TT" sz="4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268760"/>
            <a:ext cx="8568952" cy="5328592"/>
          </a:xfrm>
        </p:spPr>
        <p:txBody>
          <a:bodyPr>
            <a:normAutofit/>
          </a:bodyPr>
          <a:lstStyle/>
          <a:p>
            <a:pPr algn="l"/>
            <a:r>
              <a:rPr lang="en-TT" sz="2800" dirty="0" smtClean="0">
                <a:solidFill>
                  <a:schemeClr val="tx1"/>
                </a:solidFill>
                <a:latin typeface="Arial" pitchFamily="34" charset="0"/>
                <a:cs typeface="Arial" pitchFamily="34" charset="0"/>
              </a:rPr>
              <a:t>The mass of a proton is equal to the mass of a neutron.</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mass of a proton is equal to the mass of a neutron. The mass of a proton is very small, only 1.67 x 10</a:t>
            </a:r>
            <a:r>
              <a:rPr lang="en-TT" sz="2800" baseline="30000" dirty="0" smtClean="0">
                <a:solidFill>
                  <a:schemeClr val="tx1"/>
                </a:solidFill>
                <a:latin typeface="Arial" pitchFamily="34" charset="0"/>
                <a:cs typeface="Arial" pitchFamily="34" charset="0"/>
              </a:rPr>
              <a:t>-24</a:t>
            </a:r>
            <a:r>
              <a:rPr lang="en-TT" sz="2800" dirty="0" smtClean="0">
                <a:solidFill>
                  <a:schemeClr val="tx1"/>
                </a:solidFill>
                <a:latin typeface="Arial" pitchFamily="34" charset="0"/>
                <a:cs typeface="Arial" pitchFamily="34" charset="0"/>
              </a:rPr>
              <a:t>g. </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mass of an electron is even smaller. Comparing the mass of a proton to that of an electron, a proton is about 1836 times heavier than an electron.</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2731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6632"/>
            <a:ext cx="8784976" cy="1370583"/>
          </a:xfrm>
        </p:spPr>
        <p:txBody>
          <a:bodyPr>
            <a:normAutofit fontScale="90000"/>
          </a:bodyPr>
          <a:lstStyle/>
          <a:p>
            <a:r>
              <a:rPr lang="en-TT" sz="36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Activity – Complete the Table Below Showing The Masses and Charges of Subatomic Particles</a:t>
            </a:r>
            <a:endParaRPr lang="en-TT" sz="36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412776"/>
            <a:ext cx="8568952" cy="5184576"/>
          </a:xfrm>
        </p:spPr>
        <p:txBody>
          <a:bodyPr>
            <a:normAutofit/>
          </a:bodyPr>
          <a:lstStyle/>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54103693"/>
              </p:ext>
            </p:extLst>
          </p:nvPr>
        </p:nvGraphicFramePr>
        <p:xfrm>
          <a:off x="1043607" y="1772816"/>
          <a:ext cx="7344816" cy="4680520"/>
        </p:xfrm>
        <a:graphic>
          <a:graphicData uri="http://schemas.openxmlformats.org/drawingml/2006/table">
            <a:tbl>
              <a:tblPr firstRow="1" bandRow="1">
                <a:tableStyleId>{5C22544A-7EE6-4342-B048-85BDC9FD1C3A}</a:tableStyleId>
              </a:tblPr>
              <a:tblGrid>
                <a:gridCol w="2448272"/>
                <a:gridCol w="2448272"/>
                <a:gridCol w="2448272"/>
              </a:tblGrid>
              <a:tr h="1170130">
                <a:tc>
                  <a:txBody>
                    <a:bodyPr/>
                    <a:lstStyle/>
                    <a:p>
                      <a:r>
                        <a:rPr lang="en-TT" sz="2800" dirty="0" smtClean="0">
                          <a:latin typeface="Arial" pitchFamily="34" charset="0"/>
                          <a:cs typeface="Arial" pitchFamily="34" charset="0"/>
                        </a:rPr>
                        <a:t>Subatomic</a:t>
                      </a:r>
                      <a:r>
                        <a:rPr lang="en-TT" sz="2800" baseline="0" dirty="0" smtClean="0">
                          <a:latin typeface="Arial" pitchFamily="34" charset="0"/>
                          <a:cs typeface="Arial" pitchFamily="34" charset="0"/>
                        </a:rPr>
                        <a:t> Particle</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Relative Charge</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Relative Mass</a:t>
                      </a:r>
                      <a:endParaRPr lang="en-TT" sz="2800" dirty="0">
                        <a:latin typeface="Arial" pitchFamily="34" charset="0"/>
                        <a:cs typeface="Arial" pitchFamily="34" charset="0"/>
                      </a:endParaRPr>
                    </a:p>
                  </a:txBody>
                  <a:tcPr/>
                </a:tc>
              </a:tr>
              <a:tr h="1170130">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Proton</a:t>
                      </a:r>
                      <a:endParaRPr lang="en-TT" sz="2800" dirty="0">
                        <a:latin typeface="Arial" pitchFamily="34" charset="0"/>
                        <a:cs typeface="Arial" pitchFamily="34" charset="0"/>
                      </a:endParaRPr>
                    </a:p>
                  </a:txBody>
                  <a:tcPr/>
                </a:tc>
                <a:tc>
                  <a:txBody>
                    <a:bodyPr/>
                    <a:lstStyle/>
                    <a:p>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txBody>
                  <a:tcPr/>
                </a:tc>
                <a:tc>
                  <a:txBody>
                    <a:bodyPr/>
                    <a:lstStyle/>
                    <a:p>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txBody>
                  <a:tcPr/>
                </a:tc>
              </a:tr>
              <a:tr h="1170130">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Neutron</a:t>
                      </a:r>
                      <a:endParaRPr lang="en-TT" sz="2800" dirty="0">
                        <a:latin typeface="Arial" pitchFamily="34" charset="0"/>
                        <a:cs typeface="Arial" pitchFamily="34" charset="0"/>
                      </a:endParaRPr>
                    </a:p>
                  </a:txBody>
                  <a:tcPr/>
                </a:tc>
                <a:tc>
                  <a:txBody>
                    <a:bodyPr/>
                    <a:lstStyle/>
                    <a:p>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txBody>
                  <a:tcPr/>
                </a:tc>
                <a:tc>
                  <a:txBody>
                    <a:bodyPr/>
                    <a:lstStyle/>
                    <a:p>
                      <a:endParaRPr lang="en-TT" sz="2800" dirty="0">
                        <a:latin typeface="Arial" pitchFamily="34" charset="0"/>
                        <a:cs typeface="Arial" pitchFamily="34" charset="0"/>
                      </a:endParaRPr>
                    </a:p>
                  </a:txBody>
                  <a:tcPr/>
                </a:tc>
              </a:tr>
              <a:tr h="1170130">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Electron</a:t>
                      </a:r>
                      <a:endParaRPr lang="en-TT" sz="2800" dirty="0">
                        <a:latin typeface="Arial" pitchFamily="34" charset="0"/>
                        <a:cs typeface="Arial" pitchFamily="34" charset="0"/>
                      </a:endParaRPr>
                    </a:p>
                  </a:txBody>
                  <a:tcPr/>
                </a:tc>
                <a:tc>
                  <a:txBody>
                    <a:bodyPr/>
                    <a:lstStyle/>
                    <a:p>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txBody>
                  <a:tcPr/>
                </a:tc>
                <a:tc>
                  <a:txBody>
                    <a:bodyPr/>
                    <a:lstStyle/>
                    <a:p>
                      <a:endParaRPr lang="en-TT" sz="2800" dirty="0" smtClean="0">
                        <a:latin typeface="Arial" pitchFamily="34" charset="0"/>
                        <a:cs typeface="Arial" pitchFamily="34" charset="0"/>
                      </a:endParaRPr>
                    </a:p>
                    <a:p>
                      <a:endParaRPr lang="en-TT" sz="28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1560026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6632"/>
            <a:ext cx="8784976" cy="1370583"/>
          </a:xfrm>
        </p:spPr>
        <p:txBody>
          <a:bodyPr>
            <a:normAutofit/>
          </a:bodyPr>
          <a:lstStyle/>
          <a:p>
            <a:r>
              <a:rPr lang="en-TT" sz="3600" b="1" dirty="0" smtClean="0">
                <a:ln w="12700">
                  <a:solidFill>
                    <a:sysClr val="windowText" lastClr="000000"/>
                  </a:solidFill>
                  <a:prstDash val="solid"/>
                </a:ln>
                <a:solidFill>
                  <a:srgbClr val="A6229D"/>
                </a:solidFill>
                <a:effectLst>
                  <a:outerShdw blurRad="41275" dist="20320" dir="1800000" algn="tl" rotWithShape="0">
                    <a:srgbClr val="000000">
                      <a:alpha val="40000"/>
                    </a:srgbClr>
                  </a:outerShdw>
                </a:effectLst>
                <a:latin typeface="Arial" pitchFamily="34" charset="0"/>
                <a:cs typeface="Arial" pitchFamily="34" charset="0"/>
              </a:rPr>
              <a:t>Summary - Mass and Charge of Subatomic Particles</a:t>
            </a:r>
            <a:endParaRPr lang="en-TT" sz="3600" b="1" dirty="0">
              <a:ln w="12700">
                <a:solidFill>
                  <a:sysClr val="windowText" lastClr="000000"/>
                </a:solidFill>
                <a:prstDash val="solid"/>
              </a:ln>
              <a:solidFill>
                <a:srgbClr val="A6229D"/>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412776"/>
            <a:ext cx="8568952" cy="5184576"/>
          </a:xfrm>
        </p:spPr>
        <p:txBody>
          <a:bodyPr>
            <a:normAutofit/>
          </a:bodyPr>
          <a:lstStyle/>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62549023"/>
              </p:ext>
            </p:extLst>
          </p:nvPr>
        </p:nvGraphicFramePr>
        <p:xfrm>
          <a:off x="1043607" y="1772816"/>
          <a:ext cx="7344816" cy="4680520"/>
        </p:xfrm>
        <a:graphic>
          <a:graphicData uri="http://schemas.openxmlformats.org/drawingml/2006/table">
            <a:tbl>
              <a:tblPr firstRow="1" bandRow="1">
                <a:tableStyleId>{5C22544A-7EE6-4342-B048-85BDC9FD1C3A}</a:tableStyleId>
              </a:tblPr>
              <a:tblGrid>
                <a:gridCol w="2448272"/>
                <a:gridCol w="2448272"/>
                <a:gridCol w="2448272"/>
              </a:tblGrid>
              <a:tr h="1170130">
                <a:tc>
                  <a:txBody>
                    <a:bodyPr/>
                    <a:lstStyle/>
                    <a:p>
                      <a:r>
                        <a:rPr lang="en-TT" sz="2800" dirty="0" smtClean="0">
                          <a:latin typeface="Arial" pitchFamily="34" charset="0"/>
                          <a:cs typeface="Arial" pitchFamily="34" charset="0"/>
                        </a:rPr>
                        <a:t>Subatomic</a:t>
                      </a:r>
                      <a:r>
                        <a:rPr lang="en-TT" sz="2800" baseline="0" dirty="0" smtClean="0">
                          <a:latin typeface="Arial" pitchFamily="34" charset="0"/>
                          <a:cs typeface="Arial" pitchFamily="34" charset="0"/>
                        </a:rPr>
                        <a:t> Particle</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Relative Charge</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Relative Mass</a:t>
                      </a:r>
                      <a:endParaRPr lang="en-TT" sz="2800" dirty="0">
                        <a:latin typeface="Arial" pitchFamily="34" charset="0"/>
                        <a:cs typeface="Arial" pitchFamily="34" charset="0"/>
                      </a:endParaRPr>
                    </a:p>
                  </a:txBody>
                  <a:tcPr/>
                </a:tc>
              </a:tr>
              <a:tr h="1170130">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Proton</a:t>
                      </a:r>
                      <a:endParaRPr lang="en-TT" sz="2800" dirty="0">
                        <a:latin typeface="Arial" pitchFamily="34" charset="0"/>
                        <a:cs typeface="Arial" pitchFamily="34" charset="0"/>
                      </a:endParaRPr>
                    </a:p>
                  </a:txBody>
                  <a:tcPr/>
                </a:tc>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+1</a:t>
                      </a:r>
                      <a:endParaRPr lang="en-TT" sz="2800" dirty="0">
                        <a:latin typeface="Arial" pitchFamily="34" charset="0"/>
                        <a:cs typeface="Arial" pitchFamily="34" charset="0"/>
                      </a:endParaRPr>
                    </a:p>
                  </a:txBody>
                  <a:tcPr/>
                </a:tc>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1</a:t>
                      </a:r>
                      <a:endParaRPr lang="en-TT" sz="2800" dirty="0">
                        <a:latin typeface="Arial" pitchFamily="34" charset="0"/>
                        <a:cs typeface="Arial" pitchFamily="34" charset="0"/>
                      </a:endParaRPr>
                    </a:p>
                  </a:txBody>
                  <a:tcPr/>
                </a:tc>
              </a:tr>
              <a:tr h="1170130">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Neutron</a:t>
                      </a:r>
                      <a:endParaRPr lang="en-TT" sz="2800" dirty="0">
                        <a:latin typeface="Arial" pitchFamily="34" charset="0"/>
                        <a:cs typeface="Arial" pitchFamily="34" charset="0"/>
                      </a:endParaRPr>
                    </a:p>
                  </a:txBody>
                  <a:tcPr/>
                </a:tc>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0</a:t>
                      </a:r>
                      <a:endParaRPr lang="en-TT" sz="2800" dirty="0">
                        <a:latin typeface="Arial" pitchFamily="34" charset="0"/>
                        <a:cs typeface="Arial" pitchFamily="34" charset="0"/>
                      </a:endParaRPr>
                    </a:p>
                  </a:txBody>
                  <a:tcPr/>
                </a:tc>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1</a:t>
                      </a:r>
                      <a:endParaRPr lang="en-TT" sz="2800" dirty="0">
                        <a:latin typeface="Arial" pitchFamily="34" charset="0"/>
                        <a:cs typeface="Arial" pitchFamily="34" charset="0"/>
                      </a:endParaRPr>
                    </a:p>
                  </a:txBody>
                  <a:tcPr/>
                </a:tc>
              </a:tr>
              <a:tr h="1170130">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Electron</a:t>
                      </a:r>
                      <a:endParaRPr lang="en-TT" sz="2800" dirty="0">
                        <a:latin typeface="Arial" pitchFamily="34" charset="0"/>
                        <a:cs typeface="Arial" pitchFamily="34" charset="0"/>
                      </a:endParaRPr>
                    </a:p>
                  </a:txBody>
                  <a:tcPr/>
                </a:tc>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-1</a:t>
                      </a:r>
                      <a:endParaRPr lang="en-TT" sz="2800" dirty="0">
                        <a:latin typeface="Arial" pitchFamily="34" charset="0"/>
                        <a:cs typeface="Arial" pitchFamily="34" charset="0"/>
                      </a:endParaRPr>
                    </a:p>
                  </a:txBody>
                  <a:tcPr/>
                </a:tc>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1/1836</a:t>
                      </a:r>
                      <a:endParaRPr lang="en-TT" sz="28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67253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2405"/>
            <a:ext cx="7772400" cy="648071"/>
          </a:xfrm>
        </p:spPr>
        <p:txBody>
          <a:bodyPr>
            <a:normAutofit fontScale="90000"/>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Atomic Number</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692696"/>
            <a:ext cx="8496944" cy="5976664"/>
          </a:xfrm>
        </p:spPr>
        <p:txBody>
          <a:bodyPr>
            <a:normAutofit/>
          </a:bodyPr>
          <a:lstStyle/>
          <a:p>
            <a:pPr algn="l"/>
            <a:r>
              <a:rPr lang="en-TT" sz="2800" dirty="0" smtClean="0">
                <a:solidFill>
                  <a:schemeClr val="tx1"/>
                </a:solidFill>
                <a:latin typeface="Arial" pitchFamily="34" charset="0"/>
                <a:cs typeface="Arial" pitchFamily="34" charset="0"/>
              </a:rPr>
              <a:t>The </a:t>
            </a:r>
            <a:r>
              <a:rPr lang="en-TT" sz="2800" dirty="0" smtClean="0">
                <a:solidFill>
                  <a:srgbClr val="FF0000"/>
                </a:solidFill>
                <a:latin typeface="Arial" pitchFamily="34" charset="0"/>
                <a:cs typeface="Arial" pitchFamily="34" charset="0"/>
              </a:rPr>
              <a:t>number of protons</a:t>
            </a:r>
            <a:r>
              <a:rPr lang="en-TT" sz="2800" dirty="0" smtClean="0">
                <a:solidFill>
                  <a:schemeClr val="tx1"/>
                </a:solidFill>
                <a:latin typeface="Arial" pitchFamily="34" charset="0"/>
                <a:cs typeface="Arial" pitchFamily="34" charset="0"/>
              </a:rPr>
              <a:t> in an atom is known as the </a:t>
            </a:r>
            <a:r>
              <a:rPr lang="en-TT" sz="2800" dirty="0" smtClean="0">
                <a:solidFill>
                  <a:srgbClr val="FF0000"/>
                </a:solidFill>
                <a:latin typeface="Arial" pitchFamily="34" charset="0"/>
                <a:cs typeface="Arial" pitchFamily="34" charset="0"/>
              </a:rPr>
              <a:t>atomic number</a:t>
            </a:r>
            <a:r>
              <a:rPr lang="en-TT" sz="2800" dirty="0" smtClean="0">
                <a:solidFill>
                  <a:schemeClr val="tx1"/>
                </a:solidFill>
                <a:latin typeface="Arial" pitchFamily="34" charset="0"/>
                <a:cs typeface="Arial" pitchFamily="34" charset="0"/>
              </a:rPr>
              <a:t>, with symbol </a:t>
            </a:r>
            <a:r>
              <a:rPr lang="en-TT" sz="2800" dirty="0" smtClean="0">
                <a:solidFill>
                  <a:srgbClr val="FF0000"/>
                </a:solidFill>
                <a:latin typeface="Arial" pitchFamily="34" charset="0"/>
                <a:cs typeface="Arial" pitchFamily="34" charset="0"/>
              </a:rPr>
              <a:t>Z</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atomic number is </a:t>
            </a:r>
            <a:r>
              <a:rPr lang="en-TT" sz="2800" dirty="0" smtClean="0">
                <a:solidFill>
                  <a:srgbClr val="FF0000"/>
                </a:solidFill>
                <a:latin typeface="Arial" pitchFamily="34" charset="0"/>
                <a:cs typeface="Arial" pitchFamily="34" charset="0"/>
              </a:rPr>
              <a:t>unique</a:t>
            </a:r>
            <a:r>
              <a:rPr lang="en-TT" sz="2800" dirty="0" smtClean="0">
                <a:solidFill>
                  <a:schemeClr val="tx1"/>
                </a:solidFill>
                <a:latin typeface="Arial" pitchFamily="34" charset="0"/>
                <a:cs typeface="Arial" pitchFamily="34" charset="0"/>
              </a:rPr>
              <a:t> to a particular element, i.e. there are no two elements in the world which have the same atomic number.</a:t>
            </a:r>
          </a:p>
          <a:p>
            <a:pPr algn="l"/>
            <a:r>
              <a:rPr lang="en-TT" sz="2800" u="sng" dirty="0" smtClean="0">
                <a:solidFill>
                  <a:srgbClr val="7030A0"/>
                </a:solidFill>
                <a:latin typeface="Arial" pitchFamily="34" charset="0"/>
                <a:cs typeface="Arial" pitchFamily="34" charset="0"/>
              </a:rPr>
              <a:t>Examples:</a:t>
            </a:r>
          </a:p>
          <a:p>
            <a:pPr algn="l"/>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115" y="4005064"/>
            <a:ext cx="1716782" cy="25751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4005064"/>
            <a:ext cx="1764788" cy="2647181"/>
          </a:xfrm>
          <a:prstGeom prst="rect">
            <a:avLst/>
          </a:prstGeom>
        </p:spPr>
      </p:pic>
    </p:spTree>
    <p:extLst>
      <p:ext uri="{BB962C8B-B14F-4D97-AF65-F5344CB8AC3E}">
        <p14:creationId xmlns:p14="http://schemas.microsoft.com/office/powerpoint/2010/main" val="8632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1"/>
            <a:ext cx="7772400" cy="864096"/>
          </a:xfrm>
        </p:spPr>
        <p:txBody>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Atomic Number</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052736"/>
            <a:ext cx="8496944" cy="5616624"/>
          </a:xfrm>
        </p:spPr>
        <p:txBody>
          <a:bodyPr>
            <a:normAutofit/>
          </a:bodyPr>
          <a:lstStyle/>
          <a:p>
            <a:pPr algn="l"/>
            <a:r>
              <a:rPr lang="en-TT" sz="2800" dirty="0" smtClean="0">
                <a:solidFill>
                  <a:schemeClr val="tx1"/>
                </a:solidFill>
                <a:latin typeface="Arial" pitchFamily="34" charset="0"/>
                <a:cs typeface="Arial" pitchFamily="34" charset="0"/>
              </a:rPr>
              <a:t>The atomic number for </a:t>
            </a:r>
            <a:r>
              <a:rPr lang="en-TT" sz="2800" dirty="0" smtClean="0">
                <a:solidFill>
                  <a:srgbClr val="FF0000"/>
                </a:solidFill>
                <a:latin typeface="Arial" pitchFamily="34" charset="0"/>
                <a:cs typeface="Arial" pitchFamily="34" charset="0"/>
              </a:rPr>
              <a:t>hydrogen</a:t>
            </a:r>
            <a:r>
              <a:rPr lang="en-TT" sz="2800" dirty="0" smtClean="0">
                <a:solidFill>
                  <a:schemeClr val="tx1"/>
                </a:solidFill>
                <a:latin typeface="Arial" pitchFamily="34" charset="0"/>
                <a:cs typeface="Arial" pitchFamily="34" charset="0"/>
              </a:rPr>
              <a:t> is </a:t>
            </a:r>
            <a:r>
              <a:rPr lang="en-TT" sz="2800" dirty="0" smtClean="0">
                <a:solidFill>
                  <a:srgbClr val="FF0000"/>
                </a:solidFill>
                <a:latin typeface="Arial" pitchFamily="34" charset="0"/>
                <a:cs typeface="Arial" pitchFamily="34" charset="0"/>
              </a:rPr>
              <a:t>1</a:t>
            </a:r>
            <a:r>
              <a:rPr lang="en-TT" sz="2800" dirty="0" smtClean="0">
                <a:solidFill>
                  <a:schemeClr val="tx1"/>
                </a:solidFill>
                <a:latin typeface="Arial" pitchFamily="34" charset="0"/>
                <a:cs typeface="Arial" pitchFamily="34" charset="0"/>
              </a:rPr>
              <a:t>, which means that hydrogen has </a:t>
            </a:r>
            <a:r>
              <a:rPr lang="en-TT" sz="2800" dirty="0" smtClean="0">
                <a:solidFill>
                  <a:srgbClr val="FF0000"/>
                </a:solidFill>
                <a:latin typeface="Arial" pitchFamily="34" charset="0"/>
                <a:cs typeface="Arial" pitchFamily="34" charset="0"/>
              </a:rPr>
              <a:t>1 proton</a:t>
            </a:r>
            <a:r>
              <a:rPr lang="en-TT" sz="2800" dirty="0" smtClean="0">
                <a:solidFill>
                  <a:schemeClr val="tx1"/>
                </a:solidFill>
                <a:latin typeface="Arial" pitchFamily="34" charset="0"/>
                <a:cs typeface="Arial" pitchFamily="34" charset="0"/>
              </a:rPr>
              <a:t>. </a:t>
            </a:r>
          </a:p>
          <a:p>
            <a:pPr algn="l"/>
            <a:r>
              <a:rPr lang="en-TT" sz="2800" dirty="0" smtClean="0">
                <a:solidFill>
                  <a:schemeClr val="tx1"/>
                </a:solidFill>
                <a:latin typeface="Arial" pitchFamily="34" charset="0"/>
                <a:cs typeface="Arial" pitchFamily="34" charset="0"/>
              </a:rPr>
              <a:t>The atomic number for </a:t>
            </a:r>
            <a:r>
              <a:rPr lang="en-TT" sz="2800" dirty="0" smtClean="0">
                <a:solidFill>
                  <a:srgbClr val="FF0000"/>
                </a:solidFill>
                <a:latin typeface="Arial" pitchFamily="34" charset="0"/>
                <a:cs typeface="Arial" pitchFamily="34" charset="0"/>
              </a:rPr>
              <a:t>calcium</a:t>
            </a:r>
            <a:r>
              <a:rPr lang="en-TT" sz="2800" dirty="0" smtClean="0">
                <a:solidFill>
                  <a:schemeClr val="tx1"/>
                </a:solidFill>
                <a:latin typeface="Arial" pitchFamily="34" charset="0"/>
                <a:cs typeface="Arial" pitchFamily="34" charset="0"/>
              </a:rPr>
              <a:t> is </a:t>
            </a:r>
            <a:r>
              <a:rPr lang="en-TT" sz="2800" dirty="0" smtClean="0">
                <a:solidFill>
                  <a:srgbClr val="FF0000"/>
                </a:solidFill>
                <a:latin typeface="Arial" pitchFamily="34" charset="0"/>
                <a:cs typeface="Arial" pitchFamily="34" charset="0"/>
              </a:rPr>
              <a:t>20</a:t>
            </a:r>
            <a:r>
              <a:rPr lang="en-TT" sz="2800" dirty="0" smtClean="0">
                <a:solidFill>
                  <a:schemeClr val="tx1"/>
                </a:solidFill>
                <a:latin typeface="Arial" pitchFamily="34" charset="0"/>
                <a:cs typeface="Arial" pitchFamily="34" charset="0"/>
              </a:rPr>
              <a:t> which means that it has </a:t>
            </a:r>
            <a:r>
              <a:rPr lang="en-TT" sz="2800" dirty="0" smtClean="0">
                <a:solidFill>
                  <a:srgbClr val="FF0000"/>
                </a:solidFill>
                <a:latin typeface="Arial" pitchFamily="34" charset="0"/>
                <a:cs typeface="Arial" pitchFamily="34" charset="0"/>
              </a:rPr>
              <a:t>20 protons</a:t>
            </a:r>
            <a:r>
              <a:rPr lang="en-TT" sz="2800" dirty="0" smtClean="0">
                <a:solidFill>
                  <a:schemeClr val="tx1"/>
                </a:solidFill>
                <a:latin typeface="Arial" pitchFamily="34" charset="0"/>
                <a:cs typeface="Arial" pitchFamily="34" charset="0"/>
              </a:rPr>
              <a:t>. </a:t>
            </a:r>
          </a:p>
          <a:p>
            <a:pPr algn="l"/>
            <a:r>
              <a:rPr lang="en-TT" sz="2800" dirty="0" smtClean="0">
                <a:solidFill>
                  <a:schemeClr val="tx1"/>
                </a:solidFill>
                <a:latin typeface="Arial" pitchFamily="34" charset="0"/>
                <a:cs typeface="Arial" pitchFamily="34" charset="0"/>
              </a:rPr>
              <a:t>In an atom, the number of electrons will be equal to the atomic number.</a:t>
            </a:r>
          </a:p>
          <a:p>
            <a:pPr algn="l"/>
            <a:endParaRPr lang="en-TT" sz="2800" dirty="0" smtClean="0">
              <a:solidFill>
                <a:schemeClr val="tx1"/>
              </a:solidFill>
              <a:latin typeface="Arial" pitchFamily="34" charset="0"/>
              <a:cs typeface="Arial" pitchFamily="34" charset="0"/>
            </a:endParaRPr>
          </a:p>
          <a:p>
            <a:pPr algn="l"/>
            <a:r>
              <a:rPr lang="en-TT" sz="2800" b="1" u="sng" dirty="0" smtClean="0">
                <a:solidFill>
                  <a:srgbClr val="FF0000"/>
                </a:solidFill>
                <a:latin typeface="Arial" pitchFamily="34" charset="0"/>
                <a:cs typeface="Arial" pitchFamily="34" charset="0"/>
              </a:rPr>
              <a:t>Questions:</a:t>
            </a:r>
          </a:p>
          <a:p>
            <a:pPr marL="514350" indent="-514350" algn="l">
              <a:buAutoNum type="arabicPeriod"/>
            </a:pPr>
            <a:r>
              <a:rPr lang="en-TT" sz="2800" dirty="0" smtClean="0">
                <a:solidFill>
                  <a:schemeClr val="tx1"/>
                </a:solidFill>
                <a:latin typeface="Arial" pitchFamily="34" charset="0"/>
                <a:cs typeface="Arial" pitchFamily="34" charset="0"/>
              </a:rPr>
              <a:t>How many electrons are in a hydrogen atom?</a:t>
            </a:r>
          </a:p>
          <a:p>
            <a:pPr marL="514350" indent="-514350" algn="l">
              <a:buAutoNum type="arabicPeriod"/>
            </a:pPr>
            <a:r>
              <a:rPr lang="en-TT" sz="2800" dirty="0" smtClean="0">
                <a:solidFill>
                  <a:schemeClr val="tx1"/>
                </a:solidFill>
                <a:latin typeface="Arial" pitchFamily="34" charset="0"/>
                <a:cs typeface="Arial" pitchFamily="34" charset="0"/>
              </a:rPr>
              <a:t>How many electrons are in a calcium atom?</a:t>
            </a:r>
          </a:p>
          <a:p>
            <a:pPr algn="l"/>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1599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up)">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866527"/>
          </a:xfrm>
        </p:spPr>
        <p:txBody>
          <a:bodyPr>
            <a:normAutofit/>
          </a:bodyPr>
          <a:lstStyle/>
          <a:p>
            <a:r>
              <a:rPr lang="en-TT" sz="4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Mass Number</a:t>
            </a:r>
            <a:endParaRPr lang="en-TT" sz="4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980728"/>
            <a:ext cx="8496944" cy="5616624"/>
          </a:xfrm>
        </p:spPr>
        <p:txBody>
          <a:bodyPr>
            <a:normAutofit/>
          </a:bodyPr>
          <a:lstStyle/>
          <a:p>
            <a:pPr algn="l"/>
            <a:r>
              <a:rPr lang="en-TT" sz="2800" dirty="0" smtClean="0">
                <a:solidFill>
                  <a:schemeClr val="tx1"/>
                </a:solidFill>
                <a:latin typeface="Arial" pitchFamily="34" charset="0"/>
                <a:cs typeface="Arial" pitchFamily="34" charset="0"/>
              </a:rPr>
              <a:t>The number of </a:t>
            </a:r>
            <a:r>
              <a:rPr lang="en-TT" sz="2800" dirty="0" smtClean="0">
                <a:solidFill>
                  <a:srgbClr val="FF0000"/>
                </a:solidFill>
                <a:latin typeface="Arial" pitchFamily="34" charset="0"/>
                <a:cs typeface="Arial" pitchFamily="34" charset="0"/>
              </a:rPr>
              <a:t>protons and neutrons </a:t>
            </a:r>
            <a:r>
              <a:rPr lang="en-TT" sz="2800" dirty="0" smtClean="0">
                <a:solidFill>
                  <a:schemeClr val="tx1"/>
                </a:solidFill>
                <a:latin typeface="Arial" pitchFamily="34" charset="0"/>
                <a:cs typeface="Arial" pitchFamily="34" charset="0"/>
              </a:rPr>
              <a:t>is known as the </a:t>
            </a:r>
            <a:r>
              <a:rPr lang="en-TT" sz="2800" dirty="0" smtClean="0">
                <a:solidFill>
                  <a:srgbClr val="FF0000"/>
                </a:solidFill>
                <a:latin typeface="Arial" pitchFamily="34" charset="0"/>
                <a:cs typeface="Arial" pitchFamily="34" charset="0"/>
              </a:rPr>
              <a:t>mass number</a:t>
            </a:r>
            <a:r>
              <a:rPr lang="en-TT" sz="2800" dirty="0" smtClean="0">
                <a:solidFill>
                  <a:schemeClr val="tx1"/>
                </a:solidFill>
                <a:latin typeface="Arial" pitchFamily="34" charset="0"/>
                <a:cs typeface="Arial" pitchFamily="34" charset="0"/>
              </a:rPr>
              <a:t>, with symbol A.</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number of </a:t>
            </a:r>
            <a:r>
              <a:rPr lang="en-TT" sz="2800" dirty="0" smtClean="0">
                <a:solidFill>
                  <a:srgbClr val="FF0000"/>
                </a:solidFill>
                <a:latin typeface="Arial" pitchFamily="34" charset="0"/>
                <a:cs typeface="Arial" pitchFamily="34" charset="0"/>
              </a:rPr>
              <a:t>neutrons</a:t>
            </a:r>
            <a:r>
              <a:rPr lang="en-TT" sz="2800" dirty="0" smtClean="0">
                <a:solidFill>
                  <a:schemeClr val="tx1"/>
                </a:solidFill>
                <a:latin typeface="Arial" pitchFamily="34" charset="0"/>
                <a:cs typeface="Arial" pitchFamily="34" charset="0"/>
              </a:rPr>
              <a:t> can be calculated by </a:t>
            </a:r>
            <a:r>
              <a:rPr lang="en-TT" sz="2800" dirty="0" smtClean="0">
                <a:solidFill>
                  <a:srgbClr val="FF0000"/>
                </a:solidFill>
                <a:latin typeface="Arial" pitchFamily="34" charset="0"/>
                <a:cs typeface="Arial" pitchFamily="34" charset="0"/>
              </a:rPr>
              <a:t>subtracting</a:t>
            </a:r>
            <a:r>
              <a:rPr lang="en-TT" sz="2800" dirty="0" smtClean="0">
                <a:solidFill>
                  <a:schemeClr val="tx1"/>
                </a:solidFill>
                <a:latin typeface="Arial" pitchFamily="34" charset="0"/>
                <a:cs typeface="Arial" pitchFamily="34" charset="0"/>
              </a:rPr>
              <a:t> the atomic number from the mass number, i.e. </a:t>
            </a:r>
            <a:r>
              <a:rPr lang="en-TT" sz="2800" dirty="0" smtClean="0">
                <a:solidFill>
                  <a:srgbClr val="FF0000"/>
                </a:solidFill>
                <a:latin typeface="Arial" pitchFamily="34" charset="0"/>
                <a:cs typeface="Arial" pitchFamily="34" charset="0"/>
              </a:rPr>
              <a:t>A – Z</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mass number is </a:t>
            </a:r>
            <a:r>
              <a:rPr lang="en-TT" sz="2800" dirty="0" smtClean="0">
                <a:solidFill>
                  <a:srgbClr val="FF0000"/>
                </a:solidFill>
                <a:latin typeface="Arial" pitchFamily="34" charset="0"/>
                <a:cs typeface="Arial" pitchFamily="34" charset="0"/>
              </a:rPr>
              <a:t>not unique </a:t>
            </a:r>
            <a:r>
              <a:rPr lang="en-TT" sz="2800" dirty="0" smtClean="0">
                <a:solidFill>
                  <a:schemeClr val="tx1"/>
                </a:solidFill>
                <a:latin typeface="Arial" pitchFamily="34" charset="0"/>
                <a:cs typeface="Arial" pitchFamily="34" charset="0"/>
              </a:rPr>
              <a:t>to the particular atom.</a:t>
            </a:r>
          </a:p>
        </p:txBody>
      </p:sp>
    </p:spTree>
    <p:extLst>
      <p:ext uri="{BB962C8B-B14F-4D97-AF65-F5344CB8AC3E}">
        <p14:creationId xmlns:p14="http://schemas.microsoft.com/office/powerpoint/2010/main" val="36558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1027" y="22527"/>
            <a:ext cx="7772400" cy="720080"/>
          </a:xfrm>
        </p:spPr>
        <p:txBody>
          <a:bodyPr>
            <a:normAutofit/>
          </a:bodyPr>
          <a:lstStyle/>
          <a:p>
            <a:r>
              <a:rPr lang="en-TT" sz="4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Nuclear Notation</a:t>
            </a:r>
            <a:endParaRPr lang="en-TT" sz="4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692696"/>
            <a:ext cx="8496944" cy="5904656"/>
          </a:xfrm>
        </p:spPr>
        <p:txBody>
          <a:bodyPr>
            <a:normAutofit/>
          </a:bodyPr>
          <a:lstStyle/>
          <a:p>
            <a:pPr algn="l"/>
            <a:r>
              <a:rPr lang="en-TT" sz="2800" dirty="0" smtClean="0">
                <a:solidFill>
                  <a:schemeClr val="tx1"/>
                </a:solidFill>
                <a:latin typeface="Arial" pitchFamily="34" charset="0"/>
                <a:cs typeface="Arial" pitchFamily="34" charset="0"/>
              </a:rPr>
              <a:t>We can represent an atom (or ion) of an element using </a:t>
            </a:r>
            <a:r>
              <a:rPr lang="en-TT" sz="2800" dirty="0" smtClean="0">
                <a:solidFill>
                  <a:srgbClr val="FF0000"/>
                </a:solidFill>
                <a:latin typeface="Arial" pitchFamily="34" charset="0"/>
                <a:cs typeface="Arial" pitchFamily="34" charset="0"/>
              </a:rPr>
              <a:t>nuclear notation</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This notation is very useful because it allows the </a:t>
            </a:r>
            <a:r>
              <a:rPr lang="en-TT" sz="2800" dirty="0" smtClean="0">
                <a:solidFill>
                  <a:srgbClr val="FF0000"/>
                </a:solidFill>
                <a:latin typeface="Arial" pitchFamily="34" charset="0"/>
                <a:cs typeface="Arial" pitchFamily="34" charset="0"/>
              </a:rPr>
              <a:t>number of protons, neutrons and electrons </a:t>
            </a:r>
            <a:r>
              <a:rPr lang="en-TT" sz="2800" dirty="0" smtClean="0">
                <a:solidFill>
                  <a:schemeClr val="tx1"/>
                </a:solidFill>
                <a:latin typeface="Arial" pitchFamily="34" charset="0"/>
                <a:cs typeface="Arial" pitchFamily="34" charset="0"/>
              </a:rPr>
              <a:t>in an atom or an ion to be </a:t>
            </a:r>
            <a:r>
              <a:rPr lang="en-TT" sz="2800" dirty="0" smtClean="0">
                <a:solidFill>
                  <a:srgbClr val="FF0000"/>
                </a:solidFill>
                <a:latin typeface="Arial" pitchFamily="34" charset="0"/>
                <a:cs typeface="Arial" pitchFamily="34" charset="0"/>
              </a:rPr>
              <a:t>calculated</a:t>
            </a:r>
            <a:r>
              <a:rPr lang="en-TT" sz="2800" dirty="0" smtClean="0">
                <a:solidFill>
                  <a:schemeClr val="tx1"/>
                </a:solidFill>
                <a:latin typeface="Arial" pitchFamily="34" charset="0"/>
                <a:cs typeface="Arial"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628800"/>
            <a:ext cx="5328592" cy="3456384"/>
          </a:xfrm>
          <a:prstGeom prst="rect">
            <a:avLst/>
          </a:prstGeom>
        </p:spPr>
      </p:pic>
    </p:spTree>
    <p:extLst>
      <p:ext uri="{BB962C8B-B14F-4D97-AF65-F5344CB8AC3E}">
        <p14:creationId xmlns:p14="http://schemas.microsoft.com/office/powerpoint/2010/main" val="306511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
                                        <p:tgtEl>
                                          <p:spTgt spid="3">
                                            <p:txEl>
                                              <p:pRg st="8" end="8"/>
                                            </p:txEl>
                                          </p:spTgt>
                                        </p:tgtEl>
                                      </p:cBhvr>
                                    </p:animEffect>
                                    <p:anim calcmode="lin" valueType="num">
                                      <p:cBhvr>
                                        <p:cTn id="1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39" y="260648"/>
            <a:ext cx="8928992" cy="938535"/>
          </a:xfrm>
        </p:spPr>
        <p:txBody>
          <a:bodyPr>
            <a:normAutofit fontScale="90000"/>
          </a:bodyPr>
          <a:lstStyle/>
          <a:p>
            <a:r>
              <a:rPr lang="en-TT" sz="36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Atomic Symbols of Common Elements</a:t>
            </a:r>
            <a:br>
              <a:rPr lang="en-TT" sz="36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br>
            <a:r>
              <a:rPr lang="en-TT" sz="36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(Refer to Periodic Table)</a:t>
            </a:r>
            <a:endParaRPr lang="en-TT" sz="36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55338356"/>
              </p:ext>
            </p:extLst>
          </p:nvPr>
        </p:nvGraphicFramePr>
        <p:xfrm>
          <a:off x="1691680" y="1412778"/>
          <a:ext cx="5976664" cy="5092369"/>
        </p:xfrm>
        <a:graphic>
          <a:graphicData uri="http://schemas.openxmlformats.org/drawingml/2006/table">
            <a:tbl>
              <a:tblPr firstRow="1" bandRow="1">
                <a:tableStyleId>{5C22544A-7EE6-4342-B048-85BDC9FD1C3A}</a:tableStyleId>
              </a:tblPr>
              <a:tblGrid>
                <a:gridCol w="2988332"/>
                <a:gridCol w="2988332"/>
              </a:tblGrid>
              <a:tr h="1002605">
                <a:tc>
                  <a:txBody>
                    <a:bodyPr/>
                    <a:lstStyle/>
                    <a:p>
                      <a:r>
                        <a:rPr lang="en-TT" sz="2800" dirty="0" smtClean="0">
                          <a:latin typeface="Arial" pitchFamily="34" charset="0"/>
                          <a:cs typeface="Arial" pitchFamily="34" charset="0"/>
                        </a:rPr>
                        <a:t>Element</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Atomic Symbol</a:t>
                      </a:r>
                      <a:endParaRPr lang="en-TT" sz="2800" dirty="0">
                        <a:latin typeface="Arial" pitchFamily="34" charset="0"/>
                        <a:cs typeface="Arial" pitchFamily="34" charset="0"/>
                      </a:endParaRPr>
                    </a:p>
                  </a:txBody>
                  <a:tcPr/>
                </a:tc>
              </a:tr>
              <a:tr h="584252">
                <a:tc>
                  <a:txBody>
                    <a:bodyPr/>
                    <a:lstStyle/>
                    <a:p>
                      <a:r>
                        <a:rPr lang="en-TT" sz="2800" dirty="0" smtClean="0">
                          <a:latin typeface="Arial" pitchFamily="34" charset="0"/>
                          <a:cs typeface="Arial" pitchFamily="34" charset="0"/>
                        </a:rPr>
                        <a:t>Aluminium</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Al</a:t>
                      </a:r>
                      <a:endParaRPr lang="en-TT" sz="2800" dirty="0">
                        <a:latin typeface="Arial" pitchFamily="34" charset="0"/>
                        <a:cs typeface="Arial" pitchFamily="34" charset="0"/>
                      </a:endParaRPr>
                    </a:p>
                  </a:txBody>
                  <a:tcPr/>
                </a:tc>
              </a:tr>
              <a:tr h="584252">
                <a:tc>
                  <a:txBody>
                    <a:bodyPr/>
                    <a:lstStyle/>
                    <a:p>
                      <a:r>
                        <a:rPr lang="en-TT" sz="2800" dirty="0" smtClean="0">
                          <a:latin typeface="Arial" pitchFamily="34" charset="0"/>
                          <a:cs typeface="Arial" pitchFamily="34" charset="0"/>
                        </a:rPr>
                        <a:t>Calcium</a:t>
                      </a:r>
                      <a:endParaRPr lang="en-TT" sz="2800" dirty="0">
                        <a:latin typeface="Arial" pitchFamily="34" charset="0"/>
                        <a:cs typeface="Arial" pitchFamily="34" charset="0"/>
                      </a:endParaRPr>
                    </a:p>
                  </a:txBody>
                  <a:tcPr/>
                </a:tc>
                <a:tc>
                  <a:txBody>
                    <a:bodyPr/>
                    <a:lstStyle/>
                    <a:p>
                      <a:r>
                        <a:rPr lang="en-TT" sz="2800" dirty="0" err="1" smtClean="0">
                          <a:latin typeface="Arial" pitchFamily="34" charset="0"/>
                          <a:cs typeface="Arial" pitchFamily="34" charset="0"/>
                        </a:rPr>
                        <a:t>Ca</a:t>
                      </a:r>
                      <a:endParaRPr lang="en-TT" sz="2800" dirty="0">
                        <a:latin typeface="Arial" pitchFamily="34" charset="0"/>
                        <a:cs typeface="Arial" pitchFamily="34" charset="0"/>
                      </a:endParaRPr>
                    </a:p>
                  </a:txBody>
                  <a:tcPr/>
                </a:tc>
              </a:tr>
              <a:tr h="584252">
                <a:tc>
                  <a:txBody>
                    <a:bodyPr/>
                    <a:lstStyle/>
                    <a:p>
                      <a:r>
                        <a:rPr lang="en-TT" sz="2800" dirty="0" smtClean="0">
                          <a:latin typeface="Arial" pitchFamily="34" charset="0"/>
                          <a:cs typeface="Arial" pitchFamily="34" charset="0"/>
                        </a:rPr>
                        <a:t>Gold</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Au</a:t>
                      </a:r>
                      <a:endParaRPr lang="en-TT" sz="2800" dirty="0">
                        <a:latin typeface="Arial" pitchFamily="34" charset="0"/>
                        <a:cs typeface="Arial" pitchFamily="34" charset="0"/>
                      </a:endParaRPr>
                    </a:p>
                  </a:txBody>
                  <a:tcPr/>
                </a:tc>
              </a:tr>
              <a:tr h="584252">
                <a:tc>
                  <a:txBody>
                    <a:bodyPr/>
                    <a:lstStyle/>
                    <a:p>
                      <a:r>
                        <a:rPr lang="en-TT" sz="2800" dirty="0" smtClean="0">
                          <a:latin typeface="Arial" pitchFamily="34" charset="0"/>
                          <a:cs typeface="Arial" pitchFamily="34" charset="0"/>
                        </a:rPr>
                        <a:t>Iron</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Fe</a:t>
                      </a:r>
                      <a:endParaRPr lang="en-TT" sz="2800" dirty="0">
                        <a:latin typeface="Arial" pitchFamily="34" charset="0"/>
                        <a:cs typeface="Arial" pitchFamily="34" charset="0"/>
                      </a:endParaRPr>
                    </a:p>
                  </a:txBody>
                  <a:tcPr/>
                </a:tc>
              </a:tr>
              <a:tr h="584252">
                <a:tc>
                  <a:txBody>
                    <a:bodyPr/>
                    <a:lstStyle/>
                    <a:p>
                      <a:r>
                        <a:rPr lang="en-TT" sz="2800" dirty="0" smtClean="0">
                          <a:latin typeface="Arial" pitchFamily="34" charset="0"/>
                          <a:cs typeface="Arial" pitchFamily="34" charset="0"/>
                        </a:rPr>
                        <a:t>Boron</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B</a:t>
                      </a:r>
                      <a:endParaRPr lang="en-TT" sz="2800" dirty="0">
                        <a:latin typeface="Arial" pitchFamily="34" charset="0"/>
                        <a:cs typeface="Arial" pitchFamily="34" charset="0"/>
                      </a:endParaRPr>
                    </a:p>
                  </a:txBody>
                  <a:tcPr/>
                </a:tc>
              </a:tr>
              <a:tr h="584252">
                <a:tc>
                  <a:txBody>
                    <a:bodyPr/>
                    <a:lstStyle/>
                    <a:p>
                      <a:r>
                        <a:rPr lang="en-TT" sz="2800" dirty="0" smtClean="0">
                          <a:latin typeface="Arial" pitchFamily="34" charset="0"/>
                          <a:cs typeface="Arial" pitchFamily="34" charset="0"/>
                        </a:rPr>
                        <a:t>Chlorine</a:t>
                      </a:r>
                      <a:endParaRPr lang="en-TT" sz="2800" dirty="0">
                        <a:latin typeface="Arial" pitchFamily="34" charset="0"/>
                        <a:cs typeface="Arial" pitchFamily="34" charset="0"/>
                      </a:endParaRPr>
                    </a:p>
                  </a:txBody>
                  <a:tcPr/>
                </a:tc>
                <a:tc>
                  <a:txBody>
                    <a:bodyPr/>
                    <a:lstStyle/>
                    <a:p>
                      <a:r>
                        <a:rPr lang="en-TT" sz="2800" dirty="0" err="1" smtClean="0">
                          <a:latin typeface="Arial" pitchFamily="34" charset="0"/>
                          <a:cs typeface="Arial" pitchFamily="34" charset="0"/>
                        </a:rPr>
                        <a:t>Cl</a:t>
                      </a:r>
                      <a:endParaRPr lang="en-TT" sz="2800" dirty="0">
                        <a:latin typeface="Arial" pitchFamily="34" charset="0"/>
                        <a:cs typeface="Arial" pitchFamily="34" charset="0"/>
                      </a:endParaRPr>
                    </a:p>
                  </a:txBody>
                  <a:tcPr/>
                </a:tc>
              </a:tr>
              <a:tr h="584252">
                <a:tc>
                  <a:txBody>
                    <a:bodyPr/>
                    <a:lstStyle/>
                    <a:p>
                      <a:r>
                        <a:rPr lang="en-TT" sz="2800" dirty="0" smtClean="0">
                          <a:latin typeface="Arial" pitchFamily="34" charset="0"/>
                          <a:cs typeface="Arial" pitchFamily="34" charset="0"/>
                        </a:rPr>
                        <a:t>Oxygen</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O</a:t>
                      </a:r>
                      <a:endParaRPr lang="en-TT" sz="28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172658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1027" y="22527"/>
            <a:ext cx="7772400" cy="720080"/>
          </a:xfrm>
        </p:spPr>
        <p:txBody>
          <a:bodyPr>
            <a:normAutofit/>
          </a:bodyPr>
          <a:lstStyle/>
          <a:p>
            <a:r>
              <a:rPr lang="en-TT" sz="4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Using Nuclear Notation</a:t>
            </a:r>
            <a:endParaRPr lang="en-TT" sz="4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692696"/>
            <a:ext cx="8496944" cy="5904656"/>
          </a:xfrm>
        </p:spPr>
        <p:txBody>
          <a:bodyPr>
            <a:normAutofit/>
          </a:bodyPr>
          <a:lstStyle/>
          <a:p>
            <a:pPr algn="l"/>
            <a:endParaRPr lang="en-TT" sz="2800" dirty="0" smtClean="0">
              <a:solidFill>
                <a:schemeClr val="tx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74973665"/>
              </p:ext>
            </p:extLst>
          </p:nvPr>
        </p:nvGraphicFramePr>
        <p:xfrm>
          <a:off x="179512" y="764704"/>
          <a:ext cx="8784975" cy="5976663"/>
        </p:xfrm>
        <a:graphic>
          <a:graphicData uri="http://schemas.openxmlformats.org/drawingml/2006/table">
            <a:tbl>
              <a:tblPr firstRow="1" bandRow="1">
                <a:tableStyleId>{5C22544A-7EE6-4342-B048-85BDC9FD1C3A}</a:tableStyleId>
              </a:tblPr>
              <a:tblGrid>
                <a:gridCol w="1872208"/>
                <a:gridCol w="1641782"/>
                <a:gridCol w="1756995"/>
                <a:gridCol w="1756995"/>
                <a:gridCol w="1756995"/>
              </a:tblGrid>
              <a:tr h="1148130">
                <a:tc rowSpan="2">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Element</a:t>
                      </a:r>
                      <a:endParaRPr lang="en-TT" sz="2800" dirty="0">
                        <a:latin typeface="Arial" pitchFamily="34" charset="0"/>
                        <a:cs typeface="Arial" pitchFamily="34" charset="0"/>
                      </a:endParaRPr>
                    </a:p>
                  </a:txBody>
                  <a:tcPr/>
                </a:tc>
                <a:tc rowSpan="2">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Nuclear</a:t>
                      </a:r>
                      <a:r>
                        <a:rPr lang="en-TT" sz="2800" baseline="0" dirty="0" smtClean="0">
                          <a:latin typeface="Arial" pitchFamily="34" charset="0"/>
                          <a:cs typeface="Arial" pitchFamily="34" charset="0"/>
                        </a:rPr>
                        <a:t> Notation</a:t>
                      </a:r>
                      <a:endParaRPr lang="en-TT" sz="2800" dirty="0">
                        <a:latin typeface="Arial" pitchFamily="34" charset="0"/>
                        <a:cs typeface="Arial" pitchFamily="34" charset="0"/>
                      </a:endParaRPr>
                    </a:p>
                  </a:txBody>
                  <a:tcPr/>
                </a:tc>
                <a:tc gridSpan="3">
                  <a:txBody>
                    <a:bodyPr/>
                    <a:lstStyle/>
                    <a:p>
                      <a:pPr algn="ctr"/>
                      <a:endParaRPr lang="en-TT" sz="2800" dirty="0" smtClean="0">
                        <a:latin typeface="Arial" pitchFamily="34" charset="0"/>
                        <a:cs typeface="Arial" pitchFamily="34" charset="0"/>
                      </a:endParaRPr>
                    </a:p>
                    <a:p>
                      <a:pPr algn="ctr"/>
                      <a:r>
                        <a:rPr lang="en-TT" sz="2800" dirty="0" smtClean="0">
                          <a:latin typeface="Arial" pitchFamily="34" charset="0"/>
                          <a:cs typeface="Arial" pitchFamily="34" charset="0"/>
                        </a:rPr>
                        <a:t>Number of </a:t>
                      </a:r>
                      <a:endParaRPr lang="en-TT" sz="2800" dirty="0">
                        <a:latin typeface="Arial" pitchFamily="34" charset="0"/>
                        <a:cs typeface="Arial" pitchFamily="34" charset="0"/>
                      </a:endParaRPr>
                    </a:p>
                  </a:txBody>
                  <a:tcPr/>
                </a:tc>
                <a:tc hMerge="1">
                  <a:txBody>
                    <a:bodyPr/>
                    <a:lstStyle/>
                    <a:p>
                      <a:endParaRPr lang="en-TT" dirty="0"/>
                    </a:p>
                  </a:txBody>
                  <a:tcPr/>
                </a:tc>
                <a:tc hMerge="1">
                  <a:txBody>
                    <a:bodyPr/>
                    <a:lstStyle/>
                    <a:p>
                      <a:endParaRPr lang="en-TT" dirty="0"/>
                    </a:p>
                  </a:txBody>
                  <a:tcPr/>
                </a:tc>
              </a:tr>
              <a:tr h="1148130">
                <a:tc vMerge="1">
                  <a:txBody>
                    <a:bodyPr/>
                    <a:lstStyle/>
                    <a:p>
                      <a:endParaRPr lang="en-TT" dirty="0"/>
                    </a:p>
                  </a:txBody>
                  <a:tcPr/>
                </a:tc>
                <a:tc vMerge="1">
                  <a:txBody>
                    <a:bodyPr/>
                    <a:lstStyle/>
                    <a:p>
                      <a:endParaRPr lang="en-TT" dirty="0"/>
                    </a:p>
                  </a:txBody>
                  <a:tcPr/>
                </a:tc>
                <a:tc>
                  <a:txBody>
                    <a:bodyPr/>
                    <a:lstStyle/>
                    <a:p>
                      <a:r>
                        <a:rPr lang="en-TT" sz="2800" dirty="0" smtClean="0">
                          <a:latin typeface="Arial" pitchFamily="34" charset="0"/>
                          <a:cs typeface="Arial" pitchFamily="34" charset="0"/>
                        </a:rPr>
                        <a:t>Protons (Z)</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Neutrons</a:t>
                      </a:r>
                      <a:r>
                        <a:rPr lang="en-TT" sz="2800" baseline="0" dirty="0" smtClean="0">
                          <a:latin typeface="Arial" pitchFamily="34" charset="0"/>
                          <a:cs typeface="Arial" pitchFamily="34" charset="0"/>
                        </a:rPr>
                        <a:t> (A – Z)</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Electrons</a:t>
                      </a:r>
                      <a:endParaRPr lang="en-TT" sz="2800" dirty="0">
                        <a:latin typeface="Arial" pitchFamily="34" charset="0"/>
                        <a:cs typeface="Arial" pitchFamily="34" charset="0"/>
                      </a:endParaRPr>
                    </a:p>
                  </a:txBody>
                  <a:tcPr/>
                </a:tc>
              </a:tr>
              <a:tr h="1148130">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Helium</a:t>
                      </a:r>
                      <a:endParaRPr lang="en-TT" sz="2800" dirty="0">
                        <a:latin typeface="Arial" pitchFamily="34" charset="0"/>
                        <a:cs typeface="Arial" pitchFamily="34" charset="0"/>
                      </a:endParaRPr>
                    </a:p>
                  </a:txBody>
                  <a:tcPr/>
                </a:tc>
                <a:tc>
                  <a:txBody>
                    <a:bodyPr/>
                    <a:lstStyle/>
                    <a:p>
                      <a:endParaRPr lang="en-TT" sz="2800" dirty="0">
                        <a:latin typeface="Arial" pitchFamily="34" charset="0"/>
                        <a:cs typeface="Arial" pitchFamily="34" charset="0"/>
                      </a:endParaRPr>
                    </a:p>
                  </a:txBody>
                  <a:tcPr/>
                </a:tc>
                <a:tc>
                  <a:txBody>
                    <a:bodyPr/>
                    <a:lstStyle/>
                    <a:p>
                      <a:pPr algn="ctr"/>
                      <a:endParaRPr lang="en-TT" sz="2800" dirty="0" smtClean="0">
                        <a:latin typeface="Arial" pitchFamily="34" charset="0"/>
                        <a:cs typeface="Arial" pitchFamily="34" charset="0"/>
                      </a:endParaRPr>
                    </a:p>
                    <a:p>
                      <a:pPr algn="ctr"/>
                      <a:r>
                        <a:rPr lang="en-TT" sz="2800" dirty="0" smtClean="0">
                          <a:latin typeface="Arial" pitchFamily="34" charset="0"/>
                          <a:cs typeface="Arial" pitchFamily="34" charset="0"/>
                        </a:rPr>
                        <a:t>2</a:t>
                      </a:r>
                      <a:endParaRPr lang="en-TT" sz="2800" dirty="0">
                        <a:latin typeface="Arial" pitchFamily="34" charset="0"/>
                        <a:cs typeface="Arial" pitchFamily="34" charset="0"/>
                      </a:endParaRPr>
                    </a:p>
                  </a:txBody>
                  <a:tcPr/>
                </a:tc>
                <a:tc>
                  <a:txBody>
                    <a:bodyPr/>
                    <a:lstStyle/>
                    <a:p>
                      <a:pPr algn="ctr"/>
                      <a:endParaRPr lang="en-TT" sz="2800" dirty="0" smtClean="0">
                        <a:latin typeface="Arial" pitchFamily="34" charset="0"/>
                        <a:cs typeface="Arial" pitchFamily="34" charset="0"/>
                      </a:endParaRPr>
                    </a:p>
                    <a:p>
                      <a:pPr algn="ctr"/>
                      <a:r>
                        <a:rPr lang="en-TT" sz="2800" dirty="0" smtClean="0">
                          <a:latin typeface="Arial" pitchFamily="34" charset="0"/>
                          <a:cs typeface="Arial" pitchFamily="34" charset="0"/>
                        </a:rPr>
                        <a:t>2</a:t>
                      </a:r>
                      <a:endParaRPr lang="en-TT" sz="2800" dirty="0">
                        <a:latin typeface="Arial" pitchFamily="34" charset="0"/>
                        <a:cs typeface="Arial" pitchFamily="34" charset="0"/>
                      </a:endParaRPr>
                    </a:p>
                  </a:txBody>
                  <a:tcPr/>
                </a:tc>
                <a:tc>
                  <a:txBody>
                    <a:bodyPr/>
                    <a:lstStyle/>
                    <a:p>
                      <a:pPr algn="ctr"/>
                      <a:endParaRPr lang="en-TT" sz="2800" dirty="0" smtClean="0">
                        <a:latin typeface="Arial" pitchFamily="34" charset="0"/>
                        <a:cs typeface="Arial" pitchFamily="34" charset="0"/>
                      </a:endParaRPr>
                    </a:p>
                    <a:p>
                      <a:pPr algn="ctr"/>
                      <a:r>
                        <a:rPr lang="en-TT" sz="2800" dirty="0" smtClean="0">
                          <a:latin typeface="Arial" pitchFamily="34" charset="0"/>
                          <a:cs typeface="Arial" pitchFamily="34" charset="0"/>
                        </a:rPr>
                        <a:t>2</a:t>
                      </a:r>
                      <a:endParaRPr lang="en-TT" sz="2800" dirty="0">
                        <a:latin typeface="Arial" pitchFamily="34" charset="0"/>
                        <a:cs typeface="Arial" pitchFamily="34" charset="0"/>
                      </a:endParaRPr>
                    </a:p>
                  </a:txBody>
                  <a:tcPr/>
                </a:tc>
              </a:tr>
              <a:tr h="1384143">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Sodium</a:t>
                      </a:r>
                      <a:endParaRPr lang="en-TT" sz="2800" dirty="0">
                        <a:latin typeface="Arial" pitchFamily="34" charset="0"/>
                        <a:cs typeface="Arial" pitchFamily="34" charset="0"/>
                      </a:endParaRPr>
                    </a:p>
                  </a:txBody>
                  <a:tcPr/>
                </a:tc>
                <a:tc>
                  <a:txBody>
                    <a:bodyPr/>
                    <a:lstStyle/>
                    <a:p>
                      <a:endParaRPr lang="en-TT" sz="2800" dirty="0">
                        <a:latin typeface="Arial" pitchFamily="34" charset="0"/>
                        <a:cs typeface="Arial" pitchFamily="34" charset="0"/>
                      </a:endParaRPr>
                    </a:p>
                  </a:txBody>
                  <a:tcPr/>
                </a:tc>
                <a:tc>
                  <a:txBody>
                    <a:bodyPr/>
                    <a:lstStyle/>
                    <a:p>
                      <a:pPr algn="ctr"/>
                      <a:endParaRPr lang="en-TT" sz="2800" dirty="0" smtClean="0">
                        <a:latin typeface="Arial" pitchFamily="34" charset="0"/>
                        <a:cs typeface="Arial" pitchFamily="34" charset="0"/>
                      </a:endParaRPr>
                    </a:p>
                    <a:p>
                      <a:pPr algn="ctr"/>
                      <a:r>
                        <a:rPr lang="en-TT" sz="2800" dirty="0" smtClean="0">
                          <a:latin typeface="Arial" pitchFamily="34" charset="0"/>
                          <a:cs typeface="Arial" pitchFamily="34" charset="0"/>
                        </a:rPr>
                        <a:t>11</a:t>
                      </a:r>
                      <a:endParaRPr lang="en-TT" sz="2800" dirty="0">
                        <a:latin typeface="Arial" pitchFamily="34" charset="0"/>
                        <a:cs typeface="Arial" pitchFamily="34" charset="0"/>
                      </a:endParaRPr>
                    </a:p>
                  </a:txBody>
                  <a:tcPr/>
                </a:tc>
                <a:tc>
                  <a:txBody>
                    <a:bodyPr/>
                    <a:lstStyle/>
                    <a:p>
                      <a:pPr algn="ctr"/>
                      <a:endParaRPr lang="en-TT" sz="2800" dirty="0" smtClean="0">
                        <a:latin typeface="Arial" pitchFamily="34" charset="0"/>
                        <a:cs typeface="Arial" pitchFamily="34" charset="0"/>
                      </a:endParaRPr>
                    </a:p>
                    <a:p>
                      <a:pPr algn="ctr"/>
                      <a:r>
                        <a:rPr lang="en-TT" sz="2800" dirty="0" smtClean="0">
                          <a:latin typeface="Arial" pitchFamily="34" charset="0"/>
                          <a:cs typeface="Arial" pitchFamily="34" charset="0"/>
                        </a:rPr>
                        <a:t>12</a:t>
                      </a:r>
                      <a:endParaRPr lang="en-TT" sz="2800" dirty="0">
                        <a:latin typeface="Arial" pitchFamily="34" charset="0"/>
                        <a:cs typeface="Arial" pitchFamily="34" charset="0"/>
                      </a:endParaRPr>
                    </a:p>
                  </a:txBody>
                  <a:tcPr/>
                </a:tc>
                <a:tc>
                  <a:txBody>
                    <a:bodyPr/>
                    <a:lstStyle/>
                    <a:p>
                      <a:pPr algn="ctr"/>
                      <a:endParaRPr lang="en-TT" sz="2800" dirty="0" smtClean="0">
                        <a:latin typeface="Arial" pitchFamily="34" charset="0"/>
                        <a:cs typeface="Arial" pitchFamily="34" charset="0"/>
                      </a:endParaRPr>
                    </a:p>
                    <a:p>
                      <a:pPr algn="ctr"/>
                      <a:r>
                        <a:rPr lang="en-TT" sz="2800" dirty="0" smtClean="0">
                          <a:latin typeface="Arial" pitchFamily="34" charset="0"/>
                          <a:cs typeface="Arial" pitchFamily="34" charset="0"/>
                        </a:rPr>
                        <a:t>11</a:t>
                      </a:r>
                      <a:endParaRPr lang="en-TT" sz="2800" dirty="0">
                        <a:latin typeface="Arial" pitchFamily="34" charset="0"/>
                        <a:cs typeface="Arial" pitchFamily="34" charset="0"/>
                      </a:endParaRPr>
                    </a:p>
                  </a:txBody>
                  <a:tcPr/>
                </a:tc>
              </a:tr>
              <a:tr h="1148130">
                <a:tc>
                  <a:txBody>
                    <a:bodyPr/>
                    <a:lstStyle/>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Chlorine</a:t>
                      </a:r>
                      <a:endParaRPr lang="en-TT" sz="2800" dirty="0">
                        <a:latin typeface="Arial" pitchFamily="34" charset="0"/>
                        <a:cs typeface="Arial" pitchFamily="34" charset="0"/>
                      </a:endParaRPr>
                    </a:p>
                  </a:txBody>
                  <a:tcPr/>
                </a:tc>
                <a:tc>
                  <a:txBody>
                    <a:bodyPr/>
                    <a:lstStyle/>
                    <a:p>
                      <a:endParaRPr lang="en-TT" sz="2800" dirty="0">
                        <a:latin typeface="Arial" pitchFamily="34" charset="0"/>
                        <a:cs typeface="Arial" pitchFamily="34" charset="0"/>
                      </a:endParaRPr>
                    </a:p>
                  </a:txBody>
                  <a:tcPr/>
                </a:tc>
                <a:tc>
                  <a:txBody>
                    <a:bodyPr/>
                    <a:lstStyle/>
                    <a:p>
                      <a:pPr algn="ctr"/>
                      <a:endParaRPr lang="en-TT" sz="2800" dirty="0" smtClean="0">
                        <a:latin typeface="Arial" pitchFamily="34" charset="0"/>
                        <a:cs typeface="Arial" pitchFamily="34" charset="0"/>
                      </a:endParaRPr>
                    </a:p>
                    <a:p>
                      <a:pPr algn="ctr"/>
                      <a:r>
                        <a:rPr lang="en-TT" sz="2800" dirty="0" smtClean="0">
                          <a:latin typeface="Arial" pitchFamily="34" charset="0"/>
                          <a:cs typeface="Arial" pitchFamily="34" charset="0"/>
                        </a:rPr>
                        <a:t>17</a:t>
                      </a:r>
                      <a:endParaRPr lang="en-TT" sz="2800" dirty="0">
                        <a:latin typeface="Arial" pitchFamily="34" charset="0"/>
                        <a:cs typeface="Arial" pitchFamily="34" charset="0"/>
                      </a:endParaRPr>
                    </a:p>
                  </a:txBody>
                  <a:tcPr/>
                </a:tc>
                <a:tc>
                  <a:txBody>
                    <a:bodyPr/>
                    <a:lstStyle/>
                    <a:p>
                      <a:pPr algn="ctr"/>
                      <a:endParaRPr lang="en-TT" sz="2800" dirty="0" smtClean="0">
                        <a:latin typeface="Arial" pitchFamily="34" charset="0"/>
                        <a:cs typeface="Arial" pitchFamily="34" charset="0"/>
                      </a:endParaRPr>
                    </a:p>
                    <a:p>
                      <a:pPr algn="ctr"/>
                      <a:r>
                        <a:rPr lang="en-TT" sz="2800" dirty="0" smtClean="0">
                          <a:latin typeface="Arial" pitchFamily="34" charset="0"/>
                          <a:cs typeface="Arial" pitchFamily="34" charset="0"/>
                        </a:rPr>
                        <a:t>20</a:t>
                      </a:r>
                      <a:endParaRPr lang="en-TT" sz="2800" dirty="0">
                        <a:latin typeface="Arial" pitchFamily="34" charset="0"/>
                        <a:cs typeface="Arial" pitchFamily="34" charset="0"/>
                      </a:endParaRPr>
                    </a:p>
                  </a:txBody>
                  <a:tcPr/>
                </a:tc>
                <a:tc>
                  <a:txBody>
                    <a:bodyPr/>
                    <a:lstStyle/>
                    <a:p>
                      <a:pPr algn="ctr"/>
                      <a:endParaRPr lang="en-TT" sz="2800" dirty="0" smtClean="0">
                        <a:latin typeface="Arial" pitchFamily="34" charset="0"/>
                        <a:cs typeface="Arial" pitchFamily="34" charset="0"/>
                      </a:endParaRPr>
                    </a:p>
                    <a:p>
                      <a:pPr algn="ctr"/>
                      <a:r>
                        <a:rPr lang="en-TT" sz="2800" dirty="0" smtClean="0">
                          <a:latin typeface="Arial" pitchFamily="34" charset="0"/>
                          <a:cs typeface="Arial" pitchFamily="34" charset="0"/>
                        </a:rPr>
                        <a:t>17 </a:t>
                      </a:r>
                      <a:endParaRPr lang="en-TT" sz="2800" dirty="0">
                        <a:latin typeface="Arial" pitchFamily="34" charset="0"/>
                        <a:cs typeface="Arial" pitchFamily="34" charset="0"/>
                      </a:endParaRPr>
                    </a:p>
                  </a:txBody>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140968"/>
            <a:ext cx="1152128" cy="100811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1" y="4293096"/>
            <a:ext cx="1152127" cy="115212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5733256"/>
            <a:ext cx="1152125" cy="936104"/>
          </a:xfrm>
          <a:prstGeom prst="rect">
            <a:avLst/>
          </a:prstGeom>
        </p:spPr>
      </p:pic>
    </p:spTree>
    <p:extLst>
      <p:ext uri="{BB962C8B-B14F-4D97-AF65-F5344CB8AC3E}">
        <p14:creationId xmlns:p14="http://schemas.microsoft.com/office/powerpoint/2010/main" val="62738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772400" cy="1470025"/>
          </a:xfrm>
        </p:spPr>
        <p:txBody>
          <a:bodyPr>
            <a:noAutofit/>
          </a:bodyPr>
          <a:lstStyle/>
          <a:p>
            <a:r>
              <a:rPr lang="en-TT" sz="6000" b="1" dirty="0" smtClean="0">
                <a:ln w="12700">
                  <a:solidFill>
                    <a:sysClr val="windowText" lastClr="000000"/>
                  </a:solidFill>
                  <a:prstDash val="solid"/>
                </a:ln>
                <a:solidFill>
                  <a:srgbClr val="841E75"/>
                </a:solidFill>
                <a:effectLst>
                  <a:outerShdw blurRad="41275" dist="20320" dir="1800000" algn="tl" rotWithShape="0">
                    <a:srgbClr val="000000">
                      <a:alpha val="40000"/>
                    </a:srgbClr>
                  </a:outerShdw>
                </a:effectLst>
                <a:latin typeface="Arial" pitchFamily="34" charset="0"/>
                <a:cs typeface="Arial" pitchFamily="34" charset="0"/>
              </a:rPr>
              <a:t>Isotopes &amp; Radioactivity</a:t>
            </a:r>
            <a:endParaRPr lang="en-TT" sz="6000" b="1" dirty="0">
              <a:ln w="12700">
                <a:solidFill>
                  <a:sysClr val="windowText" lastClr="000000"/>
                </a:solidFill>
                <a:prstDash val="solid"/>
              </a:ln>
              <a:solidFill>
                <a:srgbClr val="841E75"/>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295" y="2204864"/>
            <a:ext cx="533400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23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712968" cy="792088"/>
          </a:xfrm>
        </p:spPr>
        <p:txBody>
          <a:bodyPr>
            <a:noAutofit/>
          </a:bodyPr>
          <a:lstStyle/>
          <a:p>
            <a:r>
              <a:rPr lang="en-TT" sz="48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Isotopes &amp; Radioactivity</a:t>
            </a:r>
            <a:endParaRPr lang="en-TT" sz="48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TextBox 2"/>
          <p:cNvSpPr txBox="1"/>
          <p:nvPr/>
        </p:nvSpPr>
        <p:spPr>
          <a:xfrm>
            <a:off x="395536" y="3252577"/>
            <a:ext cx="8568952" cy="3539430"/>
          </a:xfrm>
          <a:prstGeom prst="rect">
            <a:avLst/>
          </a:prstGeom>
          <a:noFill/>
        </p:spPr>
        <p:txBody>
          <a:bodyPr wrap="square" rtlCol="0">
            <a:spAutoFit/>
          </a:bodyPr>
          <a:lstStyle/>
          <a:p>
            <a:r>
              <a:rPr lang="en-TT" sz="2800" dirty="0" smtClean="0">
                <a:latin typeface="Arial" pitchFamily="34" charset="0"/>
                <a:cs typeface="Arial" pitchFamily="34" charset="0"/>
              </a:rPr>
              <a:t>The </a:t>
            </a:r>
            <a:r>
              <a:rPr lang="en-TT" sz="2800" dirty="0" smtClean="0">
                <a:solidFill>
                  <a:srgbClr val="FF0000"/>
                </a:solidFill>
                <a:latin typeface="Arial" pitchFamily="34" charset="0"/>
                <a:cs typeface="Arial" pitchFamily="34" charset="0"/>
              </a:rPr>
              <a:t>atomic number </a:t>
            </a:r>
            <a:r>
              <a:rPr lang="en-TT" sz="2800" dirty="0" smtClean="0">
                <a:latin typeface="Arial" pitchFamily="34" charset="0"/>
                <a:cs typeface="Arial" pitchFamily="34" charset="0"/>
              </a:rPr>
              <a:t>is </a:t>
            </a:r>
            <a:r>
              <a:rPr lang="en-TT" sz="2800" dirty="0" smtClean="0">
                <a:solidFill>
                  <a:srgbClr val="FF0000"/>
                </a:solidFill>
                <a:latin typeface="Arial" pitchFamily="34" charset="0"/>
                <a:cs typeface="Arial" pitchFamily="34" charset="0"/>
              </a:rPr>
              <a:t>unique</a:t>
            </a:r>
            <a:r>
              <a:rPr lang="en-TT" sz="2800" dirty="0" smtClean="0">
                <a:latin typeface="Arial" pitchFamily="34" charset="0"/>
                <a:cs typeface="Arial" pitchFamily="34" charset="0"/>
              </a:rPr>
              <a:t> to a particular element.</a:t>
            </a:r>
          </a:p>
          <a:p>
            <a:r>
              <a:rPr lang="en-TT" sz="2800" dirty="0" smtClean="0">
                <a:latin typeface="Arial" pitchFamily="34" charset="0"/>
                <a:cs typeface="Arial" pitchFamily="34" charset="0"/>
              </a:rPr>
              <a:t> </a:t>
            </a:r>
          </a:p>
          <a:p>
            <a:r>
              <a:rPr lang="en-TT" sz="2800" dirty="0" smtClean="0">
                <a:latin typeface="Arial" pitchFamily="34" charset="0"/>
                <a:cs typeface="Arial" pitchFamily="34" charset="0"/>
              </a:rPr>
              <a:t>For example, all atoms of </a:t>
            </a:r>
            <a:r>
              <a:rPr lang="en-TT" sz="2800" dirty="0" smtClean="0">
                <a:solidFill>
                  <a:srgbClr val="FF0000"/>
                </a:solidFill>
                <a:latin typeface="Arial" pitchFamily="34" charset="0"/>
                <a:cs typeface="Arial" pitchFamily="34" charset="0"/>
              </a:rPr>
              <a:t>chlorine</a:t>
            </a:r>
            <a:r>
              <a:rPr lang="en-TT" sz="2800" dirty="0" smtClean="0">
                <a:latin typeface="Arial" pitchFamily="34" charset="0"/>
                <a:cs typeface="Arial" pitchFamily="34" charset="0"/>
              </a:rPr>
              <a:t> will have an atomic number of </a:t>
            </a:r>
            <a:r>
              <a:rPr lang="en-TT" sz="2800" dirty="0" smtClean="0">
                <a:solidFill>
                  <a:srgbClr val="FF0000"/>
                </a:solidFill>
                <a:latin typeface="Arial" pitchFamily="34" charset="0"/>
                <a:cs typeface="Arial" pitchFamily="34" charset="0"/>
              </a:rPr>
              <a:t>17</a:t>
            </a:r>
            <a:r>
              <a:rPr lang="en-TT" sz="2800" dirty="0" smtClean="0">
                <a:latin typeface="Arial" pitchFamily="34" charset="0"/>
                <a:cs typeface="Arial" pitchFamily="34" charset="0"/>
              </a:rPr>
              <a:t>. </a:t>
            </a:r>
          </a:p>
          <a:p>
            <a:endParaRPr lang="en-TT" sz="2800" dirty="0" smtClean="0">
              <a:latin typeface="Arial" pitchFamily="34" charset="0"/>
              <a:cs typeface="Arial" pitchFamily="34" charset="0"/>
            </a:endParaRPr>
          </a:p>
          <a:p>
            <a:r>
              <a:rPr lang="en-TT" sz="2800" dirty="0" smtClean="0">
                <a:latin typeface="Arial" pitchFamily="34" charset="0"/>
                <a:cs typeface="Arial" pitchFamily="34" charset="0"/>
              </a:rPr>
              <a:t>But the number of </a:t>
            </a:r>
            <a:r>
              <a:rPr lang="en-TT" sz="2800" dirty="0" smtClean="0">
                <a:solidFill>
                  <a:srgbClr val="FF0000"/>
                </a:solidFill>
                <a:latin typeface="Arial" pitchFamily="34" charset="0"/>
                <a:cs typeface="Arial" pitchFamily="34" charset="0"/>
              </a:rPr>
              <a:t>neutrons</a:t>
            </a:r>
            <a:r>
              <a:rPr lang="en-TT" sz="2800" dirty="0" smtClean="0">
                <a:latin typeface="Arial" pitchFamily="34" charset="0"/>
                <a:cs typeface="Arial" pitchFamily="34" charset="0"/>
              </a:rPr>
              <a:t> in atoms of the same element is </a:t>
            </a:r>
            <a:r>
              <a:rPr lang="en-TT" sz="2800" dirty="0" smtClean="0">
                <a:solidFill>
                  <a:srgbClr val="FF0000"/>
                </a:solidFill>
                <a:latin typeface="Arial" pitchFamily="34" charset="0"/>
                <a:cs typeface="Arial" pitchFamily="34" charset="0"/>
              </a:rPr>
              <a:t>not unique</a:t>
            </a:r>
            <a:r>
              <a:rPr lang="en-TT" sz="2800" dirty="0" smtClean="0">
                <a:latin typeface="Arial" pitchFamily="34" charset="0"/>
                <a:cs typeface="Arial" pitchFamily="34" charset="0"/>
              </a:rPr>
              <a:t>; there are some chlorine atoms with </a:t>
            </a:r>
            <a:r>
              <a:rPr lang="en-TT" sz="2800" dirty="0" smtClean="0">
                <a:solidFill>
                  <a:srgbClr val="FF0000"/>
                </a:solidFill>
                <a:latin typeface="Arial" pitchFamily="34" charset="0"/>
                <a:cs typeface="Arial" pitchFamily="34" charset="0"/>
              </a:rPr>
              <a:t>18</a:t>
            </a:r>
            <a:r>
              <a:rPr lang="en-TT" sz="2800" dirty="0" smtClean="0">
                <a:latin typeface="Arial" pitchFamily="34" charset="0"/>
                <a:cs typeface="Arial" pitchFamily="34" charset="0"/>
              </a:rPr>
              <a:t> neutrons and others with </a:t>
            </a:r>
            <a:r>
              <a:rPr lang="en-TT" sz="2800" dirty="0" smtClean="0">
                <a:solidFill>
                  <a:srgbClr val="FF0000"/>
                </a:solidFill>
                <a:latin typeface="Arial" pitchFamily="34" charset="0"/>
                <a:cs typeface="Arial" pitchFamily="34" charset="0"/>
              </a:rPr>
              <a:t>20</a:t>
            </a:r>
            <a:r>
              <a:rPr lang="en-TT" sz="2800" dirty="0" smtClean="0">
                <a:latin typeface="Arial" pitchFamily="34" charset="0"/>
                <a:cs typeface="Arial" pitchFamily="34" charset="0"/>
              </a:rPr>
              <a:t>.</a:t>
            </a:r>
            <a:r>
              <a:rPr lang="en-TT" dirty="0" smtClean="0"/>
              <a:t> </a:t>
            </a:r>
            <a:endParaRPr lang="en-T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891" y="692696"/>
            <a:ext cx="25622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81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772400" cy="866527"/>
          </a:xfrm>
        </p:spPr>
        <p:txBody>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What are isotopes?</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3573016"/>
            <a:ext cx="8496944" cy="3168352"/>
          </a:xfrm>
        </p:spPr>
        <p:txBody>
          <a:bodyPr>
            <a:normAutofit/>
          </a:bodyPr>
          <a:lstStyle/>
          <a:p>
            <a:pPr algn="l"/>
            <a:r>
              <a:rPr lang="en-TT" sz="2800" dirty="0" smtClean="0">
                <a:solidFill>
                  <a:schemeClr val="tx1"/>
                </a:solidFill>
                <a:latin typeface="Arial" pitchFamily="34" charset="0"/>
                <a:cs typeface="Arial" pitchFamily="34" charset="0"/>
              </a:rPr>
              <a:t>Isotopes are </a:t>
            </a:r>
            <a:r>
              <a:rPr lang="en-TT" sz="2800" dirty="0" smtClean="0">
                <a:solidFill>
                  <a:srgbClr val="FF0000"/>
                </a:solidFill>
                <a:latin typeface="Arial" pitchFamily="34" charset="0"/>
                <a:cs typeface="Arial" pitchFamily="34" charset="0"/>
              </a:rPr>
              <a:t>different atoms </a:t>
            </a:r>
            <a:r>
              <a:rPr lang="en-TT" sz="2800" dirty="0" smtClean="0">
                <a:solidFill>
                  <a:schemeClr val="tx1"/>
                </a:solidFill>
                <a:latin typeface="Arial" pitchFamily="34" charset="0"/>
                <a:cs typeface="Arial" pitchFamily="34" charset="0"/>
              </a:rPr>
              <a:t>of the </a:t>
            </a:r>
            <a:r>
              <a:rPr lang="en-TT" sz="2800" dirty="0" smtClean="0">
                <a:solidFill>
                  <a:srgbClr val="FF0000"/>
                </a:solidFill>
                <a:latin typeface="Arial" pitchFamily="34" charset="0"/>
                <a:cs typeface="Arial" pitchFamily="34" charset="0"/>
              </a:rPr>
              <a:t>same element </a:t>
            </a:r>
            <a:r>
              <a:rPr lang="en-TT" sz="2800" dirty="0" smtClean="0">
                <a:solidFill>
                  <a:schemeClr val="tx1"/>
                </a:solidFill>
                <a:latin typeface="Arial" pitchFamily="34" charset="0"/>
                <a:cs typeface="Arial" pitchFamily="34" charset="0"/>
              </a:rPr>
              <a:t>which have the </a:t>
            </a:r>
            <a:r>
              <a:rPr lang="en-TT" sz="2800" dirty="0" smtClean="0">
                <a:solidFill>
                  <a:srgbClr val="FF0000"/>
                </a:solidFill>
                <a:latin typeface="Arial" pitchFamily="34" charset="0"/>
                <a:cs typeface="Arial" pitchFamily="34" charset="0"/>
              </a:rPr>
              <a:t>same number of protons</a:t>
            </a:r>
            <a:r>
              <a:rPr lang="en-TT" sz="2800" dirty="0" smtClean="0">
                <a:solidFill>
                  <a:schemeClr val="tx1"/>
                </a:solidFill>
                <a:latin typeface="Arial" pitchFamily="34" charset="0"/>
                <a:cs typeface="Arial" pitchFamily="34" charset="0"/>
              </a:rPr>
              <a:t> but </a:t>
            </a:r>
            <a:r>
              <a:rPr lang="en-TT" sz="2800" dirty="0" smtClean="0">
                <a:solidFill>
                  <a:srgbClr val="FF0000"/>
                </a:solidFill>
                <a:latin typeface="Arial" pitchFamily="34" charset="0"/>
                <a:cs typeface="Arial" pitchFamily="34" charset="0"/>
              </a:rPr>
              <a:t>different numbers of neutrons</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a:t>
            </a:r>
            <a:r>
              <a:rPr lang="en-TT" sz="2800" dirty="0" smtClean="0">
                <a:solidFill>
                  <a:srgbClr val="FF0000"/>
                </a:solidFill>
                <a:latin typeface="Arial" pitchFamily="34" charset="0"/>
                <a:cs typeface="Arial" pitchFamily="34" charset="0"/>
              </a:rPr>
              <a:t>number of electrons </a:t>
            </a:r>
            <a:r>
              <a:rPr lang="en-TT" sz="2800" dirty="0" smtClean="0">
                <a:solidFill>
                  <a:schemeClr val="tx1"/>
                </a:solidFill>
                <a:latin typeface="Arial" pitchFamily="34" charset="0"/>
                <a:cs typeface="Arial" pitchFamily="34" charset="0"/>
              </a:rPr>
              <a:t>in the different isotopes of the same element is the </a:t>
            </a:r>
            <a:r>
              <a:rPr lang="en-TT" sz="2800" dirty="0" smtClean="0">
                <a:solidFill>
                  <a:srgbClr val="FF0000"/>
                </a:solidFill>
                <a:latin typeface="Arial" pitchFamily="34" charset="0"/>
                <a:cs typeface="Arial" pitchFamily="34" charset="0"/>
              </a:rPr>
              <a:t>same</a:t>
            </a:r>
            <a:r>
              <a:rPr lang="en-TT" sz="2800" dirty="0" smtClean="0">
                <a:solidFill>
                  <a:schemeClr val="tx1"/>
                </a:solidFill>
                <a:latin typeface="Arial" pitchFamily="34" charset="0"/>
                <a:cs typeface="Arial" pitchFamily="34" charset="0"/>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84784"/>
            <a:ext cx="4968460" cy="162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61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772400" cy="866527"/>
          </a:xfrm>
        </p:spPr>
        <p:txBody>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Properties of Isotopes</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980728"/>
            <a:ext cx="8496944" cy="5616624"/>
          </a:xfrm>
        </p:spPr>
        <p:txBody>
          <a:bodyPr>
            <a:normAutofit/>
          </a:bodyPr>
          <a:lstStyle/>
          <a:p>
            <a:pPr algn="l"/>
            <a:r>
              <a:rPr lang="en-TT" sz="2800" dirty="0" smtClean="0">
                <a:solidFill>
                  <a:schemeClr val="tx1"/>
                </a:solidFill>
                <a:latin typeface="Arial" pitchFamily="34" charset="0"/>
                <a:cs typeface="Arial" pitchFamily="34" charset="0"/>
              </a:rPr>
              <a:t>Isotopes of an element have the </a:t>
            </a:r>
            <a:r>
              <a:rPr lang="en-TT" sz="2800" dirty="0" smtClean="0">
                <a:solidFill>
                  <a:srgbClr val="FF0000"/>
                </a:solidFill>
                <a:latin typeface="Arial" pitchFamily="34" charset="0"/>
                <a:cs typeface="Arial" pitchFamily="34" charset="0"/>
              </a:rPr>
              <a:t>same chemical </a:t>
            </a:r>
            <a:r>
              <a:rPr lang="en-TT" sz="2800" dirty="0" smtClean="0">
                <a:solidFill>
                  <a:schemeClr val="tx1"/>
                </a:solidFill>
                <a:latin typeface="Arial" pitchFamily="34" charset="0"/>
                <a:cs typeface="Arial" pitchFamily="34" charset="0"/>
              </a:rPr>
              <a:t>and</a:t>
            </a:r>
            <a:r>
              <a:rPr lang="en-TT" sz="2800" dirty="0" smtClean="0">
                <a:solidFill>
                  <a:srgbClr val="FF0000"/>
                </a:solidFill>
                <a:latin typeface="Arial" pitchFamily="34" charset="0"/>
                <a:cs typeface="Arial" pitchFamily="34" charset="0"/>
              </a:rPr>
              <a:t> electrical </a:t>
            </a:r>
            <a:r>
              <a:rPr lang="en-TT" sz="2800" dirty="0" smtClean="0">
                <a:solidFill>
                  <a:schemeClr val="tx1"/>
                </a:solidFill>
                <a:latin typeface="Arial" pitchFamily="34" charset="0"/>
                <a:cs typeface="Arial" pitchFamily="34" charset="0"/>
              </a:rPr>
              <a:t>properties but </a:t>
            </a:r>
            <a:r>
              <a:rPr lang="en-TT" sz="2800" dirty="0" smtClean="0">
                <a:solidFill>
                  <a:srgbClr val="FF0000"/>
                </a:solidFill>
                <a:latin typeface="Arial" pitchFamily="34" charset="0"/>
                <a:cs typeface="Arial" pitchFamily="34" charset="0"/>
              </a:rPr>
              <a:t>different physical </a:t>
            </a:r>
            <a:r>
              <a:rPr lang="en-TT" sz="2800" dirty="0" smtClean="0">
                <a:solidFill>
                  <a:schemeClr val="tx1"/>
                </a:solidFill>
                <a:latin typeface="Arial" pitchFamily="34" charset="0"/>
                <a:cs typeface="Arial" pitchFamily="34" charset="0"/>
              </a:rPr>
              <a:t>properties.</a:t>
            </a:r>
          </a:p>
          <a:p>
            <a:pPr algn="l"/>
            <a:r>
              <a:rPr lang="en-TT" sz="2800" dirty="0" smtClean="0">
                <a:solidFill>
                  <a:schemeClr val="tx1"/>
                </a:solidFill>
                <a:latin typeface="Arial" pitchFamily="34" charset="0"/>
                <a:cs typeface="Arial" pitchFamily="34" charset="0"/>
              </a:rPr>
              <a:t> </a:t>
            </a:r>
          </a:p>
          <a:p>
            <a:pPr algn="l"/>
            <a:r>
              <a:rPr lang="en-TT" sz="2800" dirty="0" smtClean="0">
                <a:solidFill>
                  <a:schemeClr val="tx1"/>
                </a:solidFill>
                <a:latin typeface="Arial" pitchFamily="34" charset="0"/>
                <a:cs typeface="Arial" pitchFamily="34" charset="0"/>
              </a:rPr>
              <a:t>If the different </a:t>
            </a:r>
            <a:r>
              <a:rPr lang="en-TT" sz="2800" dirty="0" smtClean="0">
                <a:solidFill>
                  <a:srgbClr val="FF0000"/>
                </a:solidFill>
                <a:latin typeface="Arial" pitchFamily="34" charset="0"/>
                <a:cs typeface="Arial" pitchFamily="34" charset="0"/>
              </a:rPr>
              <a:t>isotopes of magnesium </a:t>
            </a:r>
            <a:r>
              <a:rPr lang="en-TT" sz="2800" dirty="0" smtClean="0">
                <a:solidFill>
                  <a:schemeClr val="tx1"/>
                </a:solidFill>
                <a:latin typeface="Arial" pitchFamily="34" charset="0"/>
                <a:cs typeface="Arial" pitchFamily="34" charset="0"/>
              </a:rPr>
              <a:t>had to react with oxygen, the </a:t>
            </a:r>
            <a:r>
              <a:rPr lang="en-TT" sz="2800" dirty="0" smtClean="0">
                <a:solidFill>
                  <a:srgbClr val="FF0000"/>
                </a:solidFill>
                <a:latin typeface="Arial" pitchFamily="34" charset="0"/>
                <a:cs typeface="Arial" pitchFamily="34" charset="0"/>
              </a:rPr>
              <a:t>chemical reaction </a:t>
            </a:r>
            <a:r>
              <a:rPr lang="en-TT" sz="2800" dirty="0" smtClean="0">
                <a:solidFill>
                  <a:schemeClr val="tx1"/>
                </a:solidFill>
                <a:latin typeface="Arial" pitchFamily="34" charset="0"/>
                <a:cs typeface="Arial" pitchFamily="34" charset="0"/>
              </a:rPr>
              <a:t>would be the </a:t>
            </a:r>
            <a:r>
              <a:rPr lang="en-TT" sz="2800" dirty="0" smtClean="0">
                <a:solidFill>
                  <a:srgbClr val="FF0000"/>
                </a:solidFill>
                <a:latin typeface="Arial" pitchFamily="34" charset="0"/>
                <a:cs typeface="Arial" pitchFamily="34" charset="0"/>
              </a:rPr>
              <a:t>same</a:t>
            </a:r>
            <a:r>
              <a:rPr lang="en-TT" sz="2800" dirty="0" smtClean="0">
                <a:solidFill>
                  <a:schemeClr val="tx1"/>
                </a:solidFill>
                <a:latin typeface="Arial" pitchFamily="34" charset="0"/>
                <a:cs typeface="Arial" pitchFamily="34" charset="0"/>
              </a:rPr>
              <a:t>, i.e. they have the same chemical properties.</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Most elements have more than one isotope, but </a:t>
            </a:r>
            <a:r>
              <a:rPr lang="en-TT" sz="2800" dirty="0" smtClean="0">
                <a:solidFill>
                  <a:srgbClr val="FF0000"/>
                </a:solidFill>
                <a:latin typeface="Arial" pitchFamily="34" charset="0"/>
                <a:cs typeface="Arial" pitchFamily="34" charset="0"/>
              </a:rPr>
              <a:t>not all</a:t>
            </a:r>
            <a:r>
              <a:rPr lang="en-TT" sz="2800" dirty="0" smtClean="0">
                <a:solidFill>
                  <a:schemeClr val="tx1"/>
                </a:solidFill>
                <a:latin typeface="Arial" pitchFamily="34" charset="0"/>
                <a:cs typeface="Arial" pitchFamily="34" charset="0"/>
              </a:rPr>
              <a:t> of these isotopes are </a:t>
            </a:r>
            <a:r>
              <a:rPr lang="en-TT" sz="2800" dirty="0" smtClean="0">
                <a:solidFill>
                  <a:srgbClr val="FF0000"/>
                </a:solidFill>
                <a:latin typeface="Arial" pitchFamily="34" charset="0"/>
                <a:cs typeface="Arial" pitchFamily="34" charset="0"/>
              </a:rPr>
              <a:t>stable</a:t>
            </a:r>
            <a:r>
              <a:rPr lang="en-TT" sz="2800" dirty="0" smtClean="0">
                <a:solidFill>
                  <a:schemeClr val="tx1"/>
                </a:solidFill>
                <a:latin typeface="Arial" pitchFamily="34" charset="0"/>
                <a:cs typeface="Arial" pitchFamily="34" charset="0"/>
              </a:rPr>
              <a:t>, i.e. they decay into other isotopes</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8816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772400" cy="866527"/>
          </a:xfrm>
        </p:spPr>
        <p:txBody>
          <a:bodyPr>
            <a:normAutofit fontScale="90000"/>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Example 1: Isotopes of Carbon</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67544" y="4653136"/>
            <a:ext cx="8496944" cy="1800200"/>
          </a:xfrm>
        </p:spPr>
        <p:txBody>
          <a:bodyPr>
            <a:normAutofit/>
          </a:bodyPr>
          <a:lstStyle/>
          <a:p>
            <a:pPr algn="l"/>
            <a:r>
              <a:rPr lang="en-TT" sz="2800" dirty="0" smtClean="0">
                <a:solidFill>
                  <a:schemeClr val="tx1"/>
                </a:solidFill>
                <a:latin typeface="Arial" pitchFamily="34" charset="0"/>
                <a:cs typeface="Arial" pitchFamily="34" charset="0"/>
              </a:rPr>
              <a:t>Carbon, with an </a:t>
            </a:r>
            <a:r>
              <a:rPr lang="en-TT" sz="2800" dirty="0" smtClean="0">
                <a:solidFill>
                  <a:srgbClr val="FF0000"/>
                </a:solidFill>
                <a:latin typeface="Arial" pitchFamily="34" charset="0"/>
                <a:cs typeface="Arial" pitchFamily="34" charset="0"/>
              </a:rPr>
              <a:t>atomic number of 6</a:t>
            </a:r>
            <a:r>
              <a:rPr lang="en-TT" sz="2800" dirty="0" smtClean="0">
                <a:solidFill>
                  <a:schemeClr val="tx1"/>
                </a:solidFill>
                <a:latin typeface="Arial" pitchFamily="34" charset="0"/>
                <a:cs typeface="Arial" pitchFamily="34" charset="0"/>
              </a:rPr>
              <a:t>, has three isotopes; one with a </a:t>
            </a:r>
            <a:r>
              <a:rPr lang="en-TT" sz="2800" dirty="0" smtClean="0">
                <a:solidFill>
                  <a:srgbClr val="FF0000"/>
                </a:solidFill>
                <a:latin typeface="Arial" pitchFamily="34" charset="0"/>
                <a:cs typeface="Arial" pitchFamily="34" charset="0"/>
              </a:rPr>
              <a:t>mass number </a:t>
            </a:r>
            <a:r>
              <a:rPr lang="en-TT" sz="2800" dirty="0" smtClean="0">
                <a:solidFill>
                  <a:schemeClr val="tx1"/>
                </a:solidFill>
                <a:latin typeface="Arial" pitchFamily="34" charset="0"/>
                <a:cs typeface="Arial" pitchFamily="34" charset="0"/>
              </a:rPr>
              <a:t>of </a:t>
            </a:r>
            <a:r>
              <a:rPr lang="en-TT" sz="2800" dirty="0" smtClean="0">
                <a:solidFill>
                  <a:srgbClr val="FF0000"/>
                </a:solidFill>
                <a:latin typeface="Arial" pitchFamily="34" charset="0"/>
                <a:cs typeface="Arial" pitchFamily="34" charset="0"/>
              </a:rPr>
              <a:t>12</a:t>
            </a:r>
            <a:r>
              <a:rPr lang="en-TT" sz="2800" dirty="0" smtClean="0">
                <a:solidFill>
                  <a:schemeClr val="tx1"/>
                </a:solidFill>
                <a:latin typeface="Arial" pitchFamily="34" charset="0"/>
                <a:cs typeface="Arial" pitchFamily="34" charset="0"/>
              </a:rPr>
              <a:t>, one with a mass number of </a:t>
            </a:r>
            <a:r>
              <a:rPr lang="en-TT" sz="2800" dirty="0" smtClean="0">
                <a:solidFill>
                  <a:srgbClr val="FF0000"/>
                </a:solidFill>
                <a:latin typeface="Arial" pitchFamily="34" charset="0"/>
                <a:cs typeface="Arial" pitchFamily="34" charset="0"/>
              </a:rPr>
              <a:t>13</a:t>
            </a:r>
            <a:r>
              <a:rPr lang="en-TT" sz="2800" dirty="0" smtClean="0">
                <a:solidFill>
                  <a:schemeClr val="tx1"/>
                </a:solidFill>
                <a:latin typeface="Arial" pitchFamily="34" charset="0"/>
                <a:cs typeface="Arial" pitchFamily="34" charset="0"/>
              </a:rPr>
              <a:t> and one with a mass number of </a:t>
            </a:r>
            <a:r>
              <a:rPr lang="en-TT" sz="2800" dirty="0" smtClean="0">
                <a:solidFill>
                  <a:srgbClr val="FF0000"/>
                </a:solidFill>
                <a:latin typeface="Arial" pitchFamily="34" charset="0"/>
                <a:cs typeface="Arial" pitchFamily="34" charset="0"/>
              </a:rPr>
              <a:t>14</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980727"/>
            <a:ext cx="4680520" cy="355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4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260648"/>
            <a:ext cx="8496944" cy="6192688"/>
          </a:xfrm>
        </p:spPr>
        <p:txBody>
          <a:bodyPr>
            <a:normAutofit lnSpcReduction="10000"/>
          </a:bodyPr>
          <a:lstStyle/>
          <a:p>
            <a:pPr algn="l"/>
            <a:r>
              <a:rPr lang="en-TT" sz="2800" dirty="0" smtClean="0">
                <a:solidFill>
                  <a:schemeClr val="tx1"/>
                </a:solidFill>
                <a:latin typeface="Arial" pitchFamily="34" charset="0"/>
                <a:cs typeface="Arial" pitchFamily="34" charset="0"/>
              </a:rPr>
              <a:t>There are two main methods of representing these isotopes:</a:t>
            </a:r>
          </a:p>
          <a:p>
            <a:pPr marL="514350" indent="-514350" algn="l">
              <a:buAutoNum type="arabicPeriod"/>
            </a:pPr>
            <a:r>
              <a:rPr lang="en-TT" sz="2800" dirty="0" smtClean="0">
                <a:solidFill>
                  <a:schemeClr val="tx1"/>
                </a:solidFill>
                <a:latin typeface="Arial" pitchFamily="34" charset="0"/>
                <a:cs typeface="Arial" pitchFamily="34" charset="0"/>
              </a:rPr>
              <a:t>Using </a:t>
            </a:r>
            <a:r>
              <a:rPr lang="en-TT" sz="2800" dirty="0" smtClean="0">
                <a:solidFill>
                  <a:srgbClr val="FF0000"/>
                </a:solidFill>
                <a:latin typeface="Arial" pitchFamily="34" charset="0"/>
                <a:cs typeface="Arial" pitchFamily="34" charset="0"/>
              </a:rPr>
              <a:t>Nuclear Notation:</a:t>
            </a:r>
          </a:p>
          <a:p>
            <a:pPr marL="514350" indent="-514350" algn="l">
              <a:buAutoNum type="arabicPeriod"/>
            </a:pPr>
            <a:endParaRPr lang="en-TT" sz="2800" dirty="0">
              <a:solidFill>
                <a:schemeClr val="tx1"/>
              </a:solidFill>
              <a:latin typeface="Arial" pitchFamily="34" charset="0"/>
              <a:cs typeface="Arial" pitchFamily="34" charset="0"/>
            </a:endParaRPr>
          </a:p>
          <a:p>
            <a:pPr marL="514350" indent="-514350" algn="l">
              <a:buAutoNum type="arabicPeriod"/>
            </a:pPr>
            <a:endParaRPr lang="en-TT" sz="2800" dirty="0" smtClean="0">
              <a:solidFill>
                <a:schemeClr val="tx1"/>
              </a:solidFill>
              <a:latin typeface="Arial" pitchFamily="34" charset="0"/>
              <a:cs typeface="Arial" pitchFamily="34" charset="0"/>
            </a:endParaRPr>
          </a:p>
          <a:p>
            <a:pPr marL="514350" indent="-514350" algn="l">
              <a:buAutoNum type="arabicPeriod"/>
            </a:pPr>
            <a:endParaRPr lang="en-TT" sz="2800" dirty="0">
              <a:solidFill>
                <a:schemeClr val="tx1"/>
              </a:solidFill>
              <a:latin typeface="Arial" pitchFamily="34" charset="0"/>
              <a:cs typeface="Arial" pitchFamily="34" charset="0"/>
            </a:endParaRPr>
          </a:p>
          <a:p>
            <a:pPr marL="514350" indent="-514350" algn="l">
              <a:buAutoNum type="arabicPeriod"/>
            </a:pPr>
            <a:endParaRPr lang="en-TT" sz="2800" dirty="0" smtClean="0">
              <a:solidFill>
                <a:schemeClr val="tx1"/>
              </a:solidFill>
              <a:latin typeface="Arial" pitchFamily="34" charset="0"/>
              <a:cs typeface="Arial" pitchFamily="34" charset="0"/>
            </a:endParaRPr>
          </a:p>
          <a:p>
            <a:pPr marL="514350" indent="-514350" algn="l">
              <a:buAutoNum type="arabicPeriod"/>
            </a:pPr>
            <a:endParaRPr lang="en-TT" sz="2800" dirty="0">
              <a:solidFill>
                <a:schemeClr val="tx1"/>
              </a:solidFill>
              <a:latin typeface="Arial" pitchFamily="34" charset="0"/>
              <a:cs typeface="Arial" pitchFamily="34" charset="0"/>
            </a:endParaRPr>
          </a:p>
          <a:p>
            <a:pPr marL="514350" indent="-514350" algn="l">
              <a:buAutoNum type="arabicPeriod"/>
            </a:pPr>
            <a:endParaRPr lang="en-TT" sz="2800" dirty="0" smtClean="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By </a:t>
            </a:r>
            <a:r>
              <a:rPr lang="en-TT" sz="2800" dirty="0" smtClean="0">
                <a:solidFill>
                  <a:srgbClr val="FF0000"/>
                </a:solidFill>
                <a:latin typeface="Arial" pitchFamily="34" charset="0"/>
                <a:cs typeface="Arial" pitchFamily="34" charset="0"/>
              </a:rPr>
              <a:t>Name</a:t>
            </a:r>
            <a:r>
              <a:rPr lang="en-TT" sz="2800" dirty="0" smtClean="0">
                <a:solidFill>
                  <a:schemeClr val="tx1"/>
                </a:solidFill>
                <a:latin typeface="Arial" pitchFamily="34" charset="0"/>
                <a:cs typeface="Arial" pitchFamily="34" charset="0"/>
              </a:rPr>
              <a:t>:</a:t>
            </a:r>
          </a:p>
          <a:p>
            <a:pPr algn="l"/>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carbon-12 or C-12</a:t>
            </a:r>
          </a:p>
          <a:p>
            <a:pPr algn="l"/>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carbon-13 or C-13</a:t>
            </a:r>
          </a:p>
          <a:p>
            <a:pPr algn="l"/>
            <a:r>
              <a:rPr lang="en-TT" sz="2800" dirty="0" smtClean="0">
                <a:solidFill>
                  <a:schemeClr val="tx1"/>
                </a:solidFill>
                <a:latin typeface="Arial" pitchFamily="34" charset="0"/>
                <a:cs typeface="Arial" pitchFamily="34" charset="0"/>
              </a:rPr>
              <a:t>	carbon-14 or C-14</a:t>
            </a:r>
            <a:endParaRPr lang="en-TT" sz="2800" dirty="0">
              <a:solidFill>
                <a:schemeClr val="tx1"/>
              </a:solidFill>
              <a:latin typeface="Arial" pitchFamily="34" charset="0"/>
              <a:cs typeface="Aria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256" y="1628800"/>
            <a:ext cx="138956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8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1000"/>
                                        <p:tgtEl>
                                          <p:spTgt spid="3">
                                            <p:txEl>
                                              <p:pRg st="10" end="10"/>
                                            </p:txEl>
                                          </p:spTgt>
                                        </p:tgtEl>
                                      </p:cBhvr>
                                    </p:animEffect>
                                    <p:anim calcmode="lin" valueType="num">
                                      <p:cBhvr>
                                        <p:cTn id="3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1000"/>
                                        <p:tgtEl>
                                          <p:spTgt spid="3">
                                            <p:txEl>
                                              <p:pRg st="11" end="11"/>
                                            </p:txEl>
                                          </p:spTgt>
                                        </p:tgtEl>
                                      </p:cBhvr>
                                    </p:animEffect>
                                    <p:anim calcmode="lin" valueType="num">
                                      <p:cBhvr>
                                        <p:cTn id="3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1"/>
            <a:ext cx="8928992" cy="1152128"/>
          </a:xfrm>
        </p:spPr>
        <p:txBody>
          <a:bodyPr/>
          <a:lstStyle/>
          <a:p>
            <a:r>
              <a:rPr lang="en-TT" sz="4000" b="1" dirty="0">
                <a:ln w="12700">
                  <a:solidFill>
                    <a:sysClr val="windowText" lastClr="000000"/>
                  </a:solidFill>
                  <a:prstDash val="solid"/>
                </a:ln>
                <a:solidFill>
                  <a:srgbClr val="4F81BD"/>
                </a:solidFill>
                <a:effectLst>
                  <a:outerShdw blurRad="41275" dist="20320" dir="1800000" algn="tl" rotWithShape="0">
                    <a:srgbClr val="000000">
                      <a:alpha val="40000"/>
                    </a:srgbClr>
                  </a:outerShdw>
                </a:effectLst>
                <a:latin typeface="Arial" pitchFamily="34" charset="0"/>
                <a:cs typeface="Arial" pitchFamily="34" charset="0"/>
              </a:rPr>
              <a:t>Example </a:t>
            </a:r>
            <a:r>
              <a:rPr lang="en-TT" sz="4000" b="1" dirty="0" smtClean="0">
                <a:ln w="12700">
                  <a:solidFill>
                    <a:sysClr val="windowText" lastClr="000000"/>
                  </a:solidFill>
                  <a:prstDash val="solid"/>
                </a:ln>
                <a:solidFill>
                  <a:srgbClr val="4F81BD"/>
                </a:solidFill>
                <a:effectLst>
                  <a:outerShdw blurRad="41275" dist="20320" dir="1800000" algn="tl" rotWithShape="0">
                    <a:srgbClr val="000000">
                      <a:alpha val="40000"/>
                    </a:srgbClr>
                  </a:outerShdw>
                </a:effectLst>
                <a:latin typeface="Arial" pitchFamily="34" charset="0"/>
                <a:cs typeface="Arial" pitchFamily="34" charset="0"/>
              </a:rPr>
              <a:t>2: </a:t>
            </a:r>
            <a:r>
              <a:rPr lang="en-TT" sz="4000" b="1" dirty="0">
                <a:ln w="12700">
                  <a:solidFill>
                    <a:sysClr val="windowText" lastClr="000000"/>
                  </a:solidFill>
                  <a:prstDash val="solid"/>
                </a:ln>
                <a:solidFill>
                  <a:srgbClr val="4F81BD"/>
                </a:solidFill>
                <a:effectLst>
                  <a:outerShdw blurRad="41275" dist="20320" dir="1800000" algn="tl" rotWithShape="0">
                    <a:srgbClr val="000000">
                      <a:alpha val="40000"/>
                    </a:srgbClr>
                  </a:outerShdw>
                </a:effectLst>
                <a:latin typeface="Arial" pitchFamily="34" charset="0"/>
                <a:cs typeface="Arial" pitchFamily="34" charset="0"/>
              </a:rPr>
              <a:t>Isotopes of </a:t>
            </a:r>
            <a:r>
              <a:rPr lang="en-TT" sz="4000" b="1" dirty="0" smtClean="0">
                <a:ln w="12700">
                  <a:solidFill>
                    <a:sysClr val="windowText" lastClr="000000"/>
                  </a:solidFill>
                  <a:prstDash val="solid"/>
                </a:ln>
                <a:solidFill>
                  <a:srgbClr val="4F81BD"/>
                </a:solidFill>
                <a:effectLst>
                  <a:outerShdw blurRad="41275" dist="20320" dir="1800000" algn="tl" rotWithShape="0">
                    <a:srgbClr val="000000">
                      <a:alpha val="40000"/>
                    </a:srgbClr>
                  </a:outerShdw>
                </a:effectLst>
                <a:latin typeface="Arial" pitchFamily="34" charset="0"/>
                <a:cs typeface="Arial" pitchFamily="34" charset="0"/>
              </a:rPr>
              <a:t>Hydrogen</a:t>
            </a:r>
            <a:endParaRPr lang="en-TT" dirty="0"/>
          </a:p>
        </p:txBody>
      </p:sp>
      <p:sp>
        <p:nvSpPr>
          <p:cNvPr id="3" name="Subtitle 2"/>
          <p:cNvSpPr>
            <a:spLocks noGrp="1"/>
          </p:cNvSpPr>
          <p:nvPr>
            <p:ph type="subTitle" idx="1"/>
          </p:nvPr>
        </p:nvSpPr>
        <p:spPr>
          <a:xfrm>
            <a:off x="539552" y="1124744"/>
            <a:ext cx="8208912" cy="5472608"/>
          </a:xfrm>
        </p:spPr>
        <p:txBody>
          <a:bodyPr>
            <a:normAutofit/>
          </a:bodyPr>
          <a:lstStyle/>
          <a:p>
            <a:pPr algn="l"/>
            <a:r>
              <a:rPr lang="en-TT" sz="2800" dirty="0" smtClean="0">
                <a:solidFill>
                  <a:schemeClr val="tx1"/>
                </a:solidFill>
                <a:latin typeface="Arial" pitchFamily="34" charset="0"/>
                <a:cs typeface="Arial" pitchFamily="34" charset="0"/>
              </a:rPr>
              <a:t>Hydrogen also has </a:t>
            </a:r>
            <a:r>
              <a:rPr lang="en-TT" sz="2800" dirty="0" smtClean="0">
                <a:solidFill>
                  <a:srgbClr val="FF0000"/>
                </a:solidFill>
                <a:latin typeface="Arial" pitchFamily="34" charset="0"/>
                <a:cs typeface="Arial" pitchFamily="34" charset="0"/>
              </a:rPr>
              <a:t>three isotopes</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a:t>
            </a:r>
            <a:r>
              <a:rPr lang="en-TT" sz="2800" dirty="0" smtClean="0">
                <a:solidFill>
                  <a:srgbClr val="FF0000"/>
                </a:solidFill>
                <a:latin typeface="Arial" pitchFamily="34" charset="0"/>
                <a:cs typeface="Arial" pitchFamily="34" charset="0"/>
              </a:rPr>
              <a:t>deuterium isotope </a:t>
            </a:r>
            <a:r>
              <a:rPr lang="en-TT" sz="2800" dirty="0" smtClean="0">
                <a:solidFill>
                  <a:schemeClr val="tx1"/>
                </a:solidFill>
                <a:latin typeface="Arial" pitchFamily="34" charset="0"/>
                <a:cs typeface="Arial" pitchFamily="34" charset="0"/>
              </a:rPr>
              <a:t>is </a:t>
            </a:r>
            <a:r>
              <a:rPr lang="en-TT" sz="2800" dirty="0" smtClean="0">
                <a:solidFill>
                  <a:srgbClr val="FF0000"/>
                </a:solidFill>
                <a:latin typeface="Arial" pitchFamily="34" charset="0"/>
                <a:cs typeface="Arial" pitchFamily="34" charset="0"/>
              </a:rPr>
              <a:t>heavier</a:t>
            </a:r>
            <a:r>
              <a:rPr lang="en-TT" sz="2800" dirty="0" smtClean="0">
                <a:solidFill>
                  <a:schemeClr val="tx1"/>
                </a:solidFill>
                <a:latin typeface="Arial" pitchFamily="34" charset="0"/>
                <a:cs typeface="Arial" pitchFamily="34" charset="0"/>
              </a:rPr>
              <a:t> than the hydrogen isotope since it has an </a:t>
            </a:r>
            <a:r>
              <a:rPr lang="en-TT" sz="2800" dirty="0" smtClean="0">
                <a:solidFill>
                  <a:srgbClr val="FF0000"/>
                </a:solidFill>
                <a:latin typeface="Arial" pitchFamily="34" charset="0"/>
                <a:cs typeface="Arial" pitchFamily="34" charset="0"/>
              </a:rPr>
              <a:t>extra neutron</a:t>
            </a:r>
            <a:r>
              <a:rPr lang="en-TT" sz="2800" dirty="0" smtClean="0">
                <a:solidFill>
                  <a:schemeClr val="tx1"/>
                </a:solidFill>
                <a:latin typeface="Arial" pitchFamily="34" charset="0"/>
                <a:cs typeface="Arial" pitchFamily="34" charset="0"/>
              </a:rPr>
              <a:t>.</a:t>
            </a:r>
          </a:p>
          <a:p>
            <a:pPr algn="l"/>
            <a:r>
              <a:rPr lang="en-TT" sz="2800" dirty="0" smtClean="0">
                <a:solidFill>
                  <a:schemeClr val="tx1"/>
                </a:solidFill>
                <a:latin typeface="Arial" pitchFamily="34" charset="0"/>
                <a:cs typeface="Arial" pitchFamily="34" charset="0"/>
              </a:rPr>
              <a:t>Water produced from this isotope is known as </a:t>
            </a:r>
            <a:r>
              <a:rPr lang="en-TT" sz="2800" dirty="0" smtClean="0">
                <a:solidFill>
                  <a:srgbClr val="FF0000"/>
                </a:solidFill>
                <a:latin typeface="Arial" pitchFamily="34" charset="0"/>
                <a:cs typeface="Arial" pitchFamily="34" charset="0"/>
              </a:rPr>
              <a:t>“heavy” water</a:t>
            </a:r>
            <a:r>
              <a:rPr lang="en-TT" sz="2800" dirty="0" smtClean="0">
                <a:solidFill>
                  <a:schemeClr val="tx1"/>
                </a:solidFill>
                <a:latin typeface="Arial" pitchFamily="34" charset="0"/>
                <a:cs typeface="Arial" pitchFamily="34" charset="0"/>
              </a:rPr>
              <a:t>, which is used in nuclear reactors to absorb neutrons.</a:t>
            </a:r>
            <a:endParaRPr lang="en-TT" sz="2800" dirty="0">
              <a:solidFill>
                <a:schemeClr val="tx1"/>
              </a:solidFill>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60388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79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21" y="116632"/>
            <a:ext cx="8928992" cy="1152128"/>
          </a:xfrm>
        </p:spPr>
        <p:txBody>
          <a:bodyPr/>
          <a:lstStyle/>
          <a:p>
            <a:r>
              <a:rPr lang="en-TT" sz="4000" b="1" dirty="0">
                <a:ln w="12700">
                  <a:solidFill>
                    <a:sysClr val="windowText" lastClr="000000"/>
                  </a:solidFill>
                  <a:prstDash val="solid"/>
                </a:ln>
                <a:solidFill>
                  <a:srgbClr val="4F81BD"/>
                </a:solidFill>
                <a:effectLst>
                  <a:outerShdw blurRad="41275" dist="20320" dir="1800000" algn="tl" rotWithShape="0">
                    <a:srgbClr val="000000">
                      <a:alpha val="40000"/>
                    </a:srgbClr>
                  </a:outerShdw>
                </a:effectLst>
                <a:latin typeface="Arial" pitchFamily="34" charset="0"/>
                <a:cs typeface="Arial" pitchFamily="34" charset="0"/>
              </a:rPr>
              <a:t>Example </a:t>
            </a:r>
            <a:r>
              <a:rPr lang="en-TT" sz="4000" b="1" dirty="0" smtClean="0">
                <a:ln w="12700">
                  <a:solidFill>
                    <a:sysClr val="windowText" lastClr="000000"/>
                  </a:solidFill>
                  <a:prstDash val="solid"/>
                </a:ln>
                <a:solidFill>
                  <a:srgbClr val="4F81BD"/>
                </a:solidFill>
                <a:effectLst>
                  <a:outerShdw blurRad="41275" dist="20320" dir="1800000" algn="tl" rotWithShape="0">
                    <a:srgbClr val="000000">
                      <a:alpha val="40000"/>
                    </a:srgbClr>
                  </a:outerShdw>
                </a:effectLst>
                <a:latin typeface="Arial" pitchFamily="34" charset="0"/>
                <a:cs typeface="Arial" pitchFamily="34" charset="0"/>
              </a:rPr>
              <a:t>3: </a:t>
            </a:r>
            <a:r>
              <a:rPr lang="en-TT" sz="4000" b="1" dirty="0">
                <a:ln w="12700">
                  <a:solidFill>
                    <a:sysClr val="windowText" lastClr="000000"/>
                  </a:solidFill>
                  <a:prstDash val="solid"/>
                </a:ln>
                <a:solidFill>
                  <a:srgbClr val="4F81BD"/>
                </a:solidFill>
                <a:effectLst>
                  <a:outerShdw blurRad="41275" dist="20320" dir="1800000" algn="tl" rotWithShape="0">
                    <a:srgbClr val="000000">
                      <a:alpha val="40000"/>
                    </a:srgbClr>
                  </a:outerShdw>
                </a:effectLst>
                <a:latin typeface="Arial" pitchFamily="34" charset="0"/>
                <a:cs typeface="Arial" pitchFamily="34" charset="0"/>
              </a:rPr>
              <a:t>Isotopes of </a:t>
            </a:r>
            <a:r>
              <a:rPr lang="en-TT" sz="4000" b="1" dirty="0" smtClean="0">
                <a:ln w="12700">
                  <a:solidFill>
                    <a:sysClr val="windowText" lastClr="000000"/>
                  </a:solidFill>
                  <a:prstDash val="solid"/>
                </a:ln>
                <a:solidFill>
                  <a:srgbClr val="4F81BD"/>
                </a:solidFill>
                <a:effectLst>
                  <a:outerShdw blurRad="41275" dist="20320" dir="1800000" algn="tl" rotWithShape="0">
                    <a:srgbClr val="000000">
                      <a:alpha val="40000"/>
                    </a:srgbClr>
                  </a:outerShdw>
                </a:effectLst>
                <a:latin typeface="Arial" pitchFamily="34" charset="0"/>
                <a:cs typeface="Arial" pitchFamily="34" charset="0"/>
              </a:rPr>
              <a:t>Oxygen</a:t>
            </a:r>
            <a:endParaRPr lang="en-TT" dirty="0"/>
          </a:p>
        </p:txBody>
      </p:sp>
      <p:sp>
        <p:nvSpPr>
          <p:cNvPr id="3" name="Subtitle 2"/>
          <p:cNvSpPr>
            <a:spLocks noGrp="1"/>
          </p:cNvSpPr>
          <p:nvPr>
            <p:ph type="subTitle" idx="1"/>
          </p:nvPr>
        </p:nvSpPr>
        <p:spPr>
          <a:xfrm>
            <a:off x="539552" y="1124744"/>
            <a:ext cx="8208912" cy="5472608"/>
          </a:xfrm>
        </p:spPr>
        <p:txBody>
          <a:bodyPr>
            <a:normAutofit/>
          </a:bodyPr>
          <a:lstStyle/>
          <a:p>
            <a:pPr algn="l"/>
            <a:r>
              <a:rPr lang="en-TT" sz="2800" dirty="0">
                <a:solidFill>
                  <a:schemeClr val="tx1"/>
                </a:solidFill>
                <a:latin typeface="Arial" pitchFamily="34" charset="0"/>
                <a:cs typeface="Arial" pitchFamily="34" charset="0"/>
              </a:rPr>
              <a:t>Naturally occurring oxygen is composed of </a:t>
            </a:r>
            <a:r>
              <a:rPr lang="en-TT" sz="2800" dirty="0">
                <a:solidFill>
                  <a:srgbClr val="FF0000"/>
                </a:solidFill>
                <a:latin typeface="Arial" pitchFamily="34" charset="0"/>
                <a:cs typeface="Arial" pitchFamily="34" charset="0"/>
              </a:rPr>
              <a:t>three</a:t>
            </a:r>
            <a:r>
              <a:rPr lang="en-TT" sz="2800" dirty="0">
                <a:solidFill>
                  <a:schemeClr val="tx1"/>
                </a:solidFill>
                <a:latin typeface="Arial" pitchFamily="34" charset="0"/>
                <a:cs typeface="Arial" pitchFamily="34" charset="0"/>
              </a:rPr>
              <a:t> stable isotopes, </a:t>
            </a:r>
            <a:r>
              <a:rPr lang="en-TT" sz="2800" baseline="30000" dirty="0" smtClean="0">
                <a:solidFill>
                  <a:srgbClr val="FF0000"/>
                </a:solidFill>
                <a:latin typeface="Arial" pitchFamily="34" charset="0"/>
                <a:cs typeface="Arial" pitchFamily="34" charset="0"/>
              </a:rPr>
              <a:t>16</a:t>
            </a:r>
            <a:r>
              <a:rPr lang="en-TT" sz="2800" baseline="-25000" dirty="0" smtClean="0">
                <a:solidFill>
                  <a:srgbClr val="FF0000"/>
                </a:solidFill>
                <a:latin typeface="Arial" pitchFamily="34" charset="0"/>
                <a:cs typeface="Arial" pitchFamily="34" charset="0"/>
              </a:rPr>
              <a:t>8</a:t>
            </a:r>
            <a:r>
              <a:rPr lang="en-TT" sz="2800" dirty="0" smtClean="0">
                <a:solidFill>
                  <a:srgbClr val="FF0000"/>
                </a:solidFill>
                <a:latin typeface="Arial" pitchFamily="34" charset="0"/>
                <a:cs typeface="Arial" pitchFamily="34" charset="0"/>
              </a:rPr>
              <a:t>O</a:t>
            </a:r>
            <a:r>
              <a:rPr lang="en-TT" sz="2800" dirty="0">
                <a:solidFill>
                  <a:srgbClr val="FF0000"/>
                </a:solidFill>
                <a:latin typeface="Arial" pitchFamily="34" charset="0"/>
                <a:cs typeface="Arial" pitchFamily="34" charset="0"/>
              </a:rPr>
              <a:t>, </a:t>
            </a:r>
            <a:r>
              <a:rPr lang="en-TT" sz="2800" baseline="30000" dirty="0" smtClean="0">
                <a:solidFill>
                  <a:srgbClr val="FF0000"/>
                </a:solidFill>
                <a:latin typeface="Arial" pitchFamily="34" charset="0"/>
                <a:cs typeface="Arial" pitchFamily="34" charset="0"/>
              </a:rPr>
              <a:t>17</a:t>
            </a:r>
            <a:r>
              <a:rPr lang="en-TT" sz="2800" baseline="-25000" dirty="0" smtClean="0">
                <a:solidFill>
                  <a:srgbClr val="FF0000"/>
                </a:solidFill>
                <a:latin typeface="Arial" pitchFamily="34" charset="0"/>
                <a:cs typeface="Arial" pitchFamily="34" charset="0"/>
              </a:rPr>
              <a:t>8</a:t>
            </a:r>
            <a:r>
              <a:rPr lang="en-TT" sz="2800" dirty="0" smtClean="0">
                <a:solidFill>
                  <a:srgbClr val="FF0000"/>
                </a:solidFill>
                <a:latin typeface="Arial" pitchFamily="34" charset="0"/>
                <a:cs typeface="Arial" pitchFamily="34" charset="0"/>
              </a:rPr>
              <a:t>O</a:t>
            </a:r>
            <a:r>
              <a:rPr lang="en-TT" sz="2800" dirty="0">
                <a:solidFill>
                  <a:srgbClr val="FF0000"/>
                </a:solidFill>
                <a:latin typeface="Arial" pitchFamily="34" charset="0"/>
                <a:cs typeface="Arial" pitchFamily="34" charset="0"/>
              </a:rPr>
              <a:t>, and </a:t>
            </a:r>
            <a:r>
              <a:rPr lang="en-TT" sz="2800" baseline="30000" dirty="0" smtClean="0">
                <a:solidFill>
                  <a:srgbClr val="FF0000"/>
                </a:solidFill>
                <a:latin typeface="Arial" pitchFamily="34" charset="0"/>
                <a:cs typeface="Arial" pitchFamily="34" charset="0"/>
              </a:rPr>
              <a:t>18</a:t>
            </a:r>
            <a:r>
              <a:rPr lang="en-TT" sz="2800" baseline="-25000" dirty="0" smtClean="0">
                <a:solidFill>
                  <a:srgbClr val="FF0000"/>
                </a:solidFill>
                <a:latin typeface="Arial" pitchFamily="34" charset="0"/>
                <a:cs typeface="Arial" pitchFamily="34" charset="0"/>
              </a:rPr>
              <a:t>8</a:t>
            </a:r>
            <a:r>
              <a:rPr lang="en-TT" sz="2800" dirty="0" smtClean="0">
                <a:solidFill>
                  <a:srgbClr val="FF0000"/>
                </a:solidFill>
                <a:latin typeface="Arial" pitchFamily="34" charset="0"/>
                <a:cs typeface="Arial" pitchFamily="34" charset="0"/>
              </a:rPr>
              <a:t>O</a:t>
            </a:r>
            <a:r>
              <a:rPr lang="en-TT" sz="2800" dirty="0">
                <a:solidFill>
                  <a:schemeClr val="tx1"/>
                </a:solidFill>
                <a:latin typeface="Arial" pitchFamily="34" charset="0"/>
                <a:cs typeface="Arial" pitchFamily="34" charset="0"/>
              </a:rPr>
              <a:t>, with </a:t>
            </a:r>
            <a:r>
              <a:rPr lang="en-TT" sz="2800" baseline="30000" dirty="0" smtClean="0">
                <a:solidFill>
                  <a:srgbClr val="FF0000"/>
                </a:solidFill>
                <a:latin typeface="Arial" pitchFamily="34" charset="0"/>
                <a:cs typeface="Arial" pitchFamily="34" charset="0"/>
              </a:rPr>
              <a:t>16</a:t>
            </a:r>
            <a:r>
              <a:rPr lang="en-TT" sz="2800" baseline="-25000" dirty="0" smtClean="0">
                <a:solidFill>
                  <a:srgbClr val="FF0000"/>
                </a:solidFill>
                <a:latin typeface="Arial" pitchFamily="34" charset="0"/>
                <a:cs typeface="Arial" pitchFamily="34" charset="0"/>
              </a:rPr>
              <a:t>8</a:t>
            </a:r>
            <a:r>
              <a:rPr lang="en-TT" sz="2800" dirty="0" smtClean="0">
                <a:solidFill>
                  <a:srgbClr val="FF0000"/>
                </a:solidFill>
                <a:latin typeface="Arial" pitchFamily="34" charset="0"/>
                <a:cs typeface="Arial" pitchFamily="34" charset="0"/>
              </a:rPr>
              <a:t>O </a:t>
            </a:r>
            <a:r>
              <a:rPr lang="en-TT" sz="2800" dirty="0">
                <a:solidFill>
                  <a:srgbClr val="FF0000"/>
                </a:solidFill>
                <a:latin typeface="Arial" pitchFamily="34" charset="0"/>
                <a:cs typeface="Arial" pitchFamily="34" charset="0"/>
              </a:rPr>
              <a:t>being the most </a:t>
            </a:r>
            <a:r>
              <a:rPr lang="en-TT" sz="2800" dirty="0" smtClean="0">
                <a:solidFill>
                  <a:srgbClr val="FF0000"/>
                </a:solidFill>
                <a:latin typeface="Arial" pitchFamily="34" charset="0"/>
                <a:cs typeface="Arial" pitchFamily="34" charset="0"/>
              </a:rPr>
              <a:t>abundant.</a:t>
            </a:r>
          </a:p>
          <a:p>
            <a:pPr algn="l"/>
            <a:endParaRPr lang="en-TT" sz="2800" dirty="0">
              <a:solidFill>
                <a:srgbClr val="FF0000"/>
              </a:solidFill>
              <a:latin typeface="Arial" pitchFamily="34" charset="0"/>
              <a:cs typeface="Arial" pitchFamily="34" charset="0"/>
            </a:endParaRPr>
          </a:p>
          <a:p>
            <a:pPr algn="l"/>
            <a:endParaRPr lang="en-TT" sz="2800" dirty="0" smtClean="0">
              <a:solidFill>
                <a:srgbClr val="FF0000"/>
              </a:solidFill>
              <a:latin typeface="Arial" pitchFamily="34" charset="0"/>
              <a:cs typeface="Arial" pitchFamily="34" charset="0"/>
            </a:endParaRPr>
          </a:p>
          <a:p>
            <a:pPr algn="l"/>
            <a:endParaRPr lang="en-TT" sz="2800" dirty="0">
              <a:solidFill>
                <a:srgbClr val="FF0000"/>
              </a:solidFill>
              <a:latin typeface="Arial" pitchFamily="34" charset="0"/>
              <a:cs typeface="Arial" pitchFamily="34" charset="0"/>
            </a:endParaRPr>
          </a:p>
          <a:p>
            <a:pPr algn="l"/>
            <a:endParaRPr lang="en-TT" sz="2800" dirty="0" smtClean="0">
              <a:solidFill>
                <a:srgbClr val="FF0000"/>
              </a:solidFill>
              <a:latin typeface="Arial" pitchFamily="34" charset="0"/>
              <a:cs typeface="Arial" pitchFamily="34" charset="0"/>
            </a:endParaRPr>
          </a:p>
          <a:p>
            <a:pPr algn="l"/>
            <a:endParaRPr lang="en-TT" sz="2800" dirty="0">
              <a:solidFill>
                <a:srgbClr val="FF0000"/>
              </a:solidFill>
              <a:latin typeface="Arial" pitchFamily="34" charset="0"/>
              <a:cs typeface="Arial" pitchFamily="34" charset="0"/>
            </a:endParaRPr>
          </a:p>
          <a:p>
            <a:pPr algn="l"/>
            <a:endParaRPr lang="en-TT" sz="2800" dirty="0" smtClean="0">
              <a:solidFill>
                <a:srgbClr val="FF0000"/>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36912"/>
            <a:ext cx="756084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01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21" y="116632"/>
            <a:ext cx="8928992" cy="1152128"/>
          </a:xfrm>
        </p:spPr>
        <p:txBody>
          <a:bodyPr/>
          <a:lstStyle/>
          <a:p>
            <a:r>
              <a:rPr lang="en-TT" sz="40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Activity: Complete the table below.</a:t>
            </a:r>
            <a:endParaRPr lang="en-TT"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96100929"/>
              </p:ext>
            </p:extLst>
          </p:nvPr>
        </p:nvGraphicFramePr>
        <p:xfrm>
          <a:off x="323528" y="1268761"/>
          <a:ext cx="8496944" cy="5256583"/>
        </p:xfrm>
        <a:graphic>
          <a:graphicData uri="http://schemas.openxmlformats.org/drawingml/2006/table">
            <a:tbl>
              <a:tblPr firstRow="1" bandRow="1">
                <a:tableStyleId>{5C22544A-7EE6-4342-B048-85BDC9FD1C3A}</a:tableStyleId>
              </a:tblPr>
              <a:tblGrid>
                <a:gridCol w="2124236"/>
                <a:gridCol w="2124236"/>
                <a:gridCol w="2124236"/>
                <a:gridCol w="2124236"/>
              </a:tblGrid>
              <a:tr h="1046194">
                <a:tc>
                  <a:txBody>
                    <a:bodyPr/>
                    <a:lstStyle/>
                    <a:p>
                      <a:r>
                        <a:rPr lang="en-TT" sz="2800" dirty="0" smtClean="0">
                          <a:latin typeface="Arial" pitchFamily="34" charset="0"/>
                          <a:cs typeface="Arial" pitchFamily="34" charset="0"/>
                        </a:rPr>
                        <a:t>Isotope</a:t>
                      </a:r>
                      <a:r>
                        <a:rPr lang="en-TT" sz="2800" baseline="0" dirty="0" smtClean="0">
                          <a:latin typeface="Arial" pitchFamily="34" charset="0"/>
                          <a:cs typeface="Arial" pitchFamily="34" charset="0"/>
                        </a:rPr>
                        <a:t> of Oxygen</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Number of Protons</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Number of Neutrons</a:t>
                      </a:r>
                      <a:endParaRPr lang="en-TT" sz="2800" dirty="0">
                        <a:latin typeface="Arial" pitchFamily="34" charset="0"/>
                        <a:cs typeface="Arial" pitchFamily="34" charset="0"/>
                      </a:endParaRPr>
                    </a:p>
                  </a:txBody>
                  <a:tcPr/>
                </a:tc>
                <a:tc>
                  <a:txBody>
                    <a:bodyPr/>
                    <a:lstStyle/>
                    <a:p>
                      <a:r>
                        <a:rPr lang="en-TT" sz="2800" dirty="0" smtClean="0">
                          <a:latin typeface="Arial" pitchFamily="34" charset="0"/>
                          <a:cs typeface="Arial" pitchFamily="34" charset="0"/>
                        </a:rPr>
                        <a:t>Number of Electrons</a:t>
                      </a:r>
                      <a:endParaRPr lang="en-TT" sz="2800" dirty="0">
                        <a:latin typeface="Arial" pitchFamily="34" charset="0"/>
                        <a:cs typeface="Arial" pitchFamily="34" charset="0"/>
                      </a:endParaRPr>
                    </a:p>
                  </a:txBody>
                  <a:tcPr/>
                </a:tc>
              </a:tr>
              <a:tr h="1403463">
                <a:tc>
                  <a:txBody>
                    <a:bodyPr/>
                    <a:lstStyle/>
                    <a:p>
                      <a:endParaRPr kumimoji="0" lang="en-TT" sz="28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endParaRPr>
                    </a:p>
                    <a:p>
                      <a:r>
                        <a:rPr kumimoji="0" lang="en-TT" sz="28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16</a:t>
                      </a:r>
                      <a:r>
                        <a:rPr kumimoji="0" lang="en-TT" sz="2800" b="0" i="0" u="none" strike="noStrike" kern="1200" cap="none" spc="0" normalizeH="0" baseline="-25000" noProof="0" dirty="0" smtClean="0">
                          <a:ln>
                            <a:noFill/>
                          </a:ln>
                          <a:solidFill>
                            <a:schemeClr val="tx1"/>
                          </a:solidFill>
                          <a:effectLst/>
                          <a:uLnTx/>
                          <a:uFillTx/>
                          <a:latin typeface="Arial" pitchFamily="34" charset="0"/>
                          <a:ea typeface="+mn-ea"/>
                          <a:cs typeface="Arial" pitchFamily="34" charset="0"/>
                        </a:rPr>
                        <a:t>8</a:t>
                      </a:r>
                      <a:r>
                        <a:rPr kumimoji="0" lang="en-TT"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a:t>
                      </a:r>
                      <a:endParaRPr lang="en-TT" dirty="0">
                        <a:solidFill>
                          <a:schemeClr val="tx1"/>
                        </a:solidFill>
                      </a:endParaRPr>
                    </a:p>
                  </a:txBody>
                  <a:tcPr/>
                </a:tc>
                <a:tc>
                  <a:txBody>
                    <a:bodyPr/>
                    <a:lstStyle/>
                    <a:p>
                      <a:endParaRPr lang="en-TT"/>
                    </a:p>
                  </a:txBody>
                  <a:tcPr/>
                </a:tc>
                <a:tc>
                  <a:txBody>
                    <a:bodyPr/>
                    <a:lstStyle/>
                    <a:p>
                      <a:endParaRPr lang="en-TT" dirty="0"/>
                    </a:p>
                  </a:txBody>
                  <a:tcPr/>
                </a:tc>
                <a:tc>
                  <a:txBody>
                    <a:bodyPr/>
                    <a:lstStyle/>
                    <a:p>
                      <a:endParaRPr lang="en-TT"/>
                    </a:p>
                  </a:txBody>
                  <a:tcPr/>
                </a:tc>
              </a:tr>
              <a:tr h="1403463">
                <a:tc>
                  <a:txBody>
                    <a:bodyPr/>
                    <a:lstStyle/>
                    <a:p>
                      <a:endParaRPr kumimoji="0" lang="en-TT" sz="28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endParaRPr>
                    </a:p>
                    <a:p>
                      <a:r>
                        <a:rPr kumimoji="0" lang="en-TT" sz="28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17</a:t>
                      </a:r>
                      <a:r>
                        <a:rPr kumimoji="0" lang="en-TT" sz="2800" b="0" i="0" u="none" strike="noStrike" kern="1200" cap="none" spc="0" normalizeH="0" baseline="-25000" noProof="0" dirty="0" smtClean="0">
                          <a:ln>
                            <a:noFill/>
                          </a:ln>
                          <a:solidFill>
                            <a:schemeClr val="tx1"/>
                          </a:solidFill>
                          <a:effectLst/>
                          <a:uLnTx/>
                          <a:uFillTx/>
                          <a:latin typeface="Arial" pitchFamily="34" charset="0"/>
                          <a:ea typeface="+mn-ea"/>
                          <a:cs typeface="Arial" pitchFamily="34" charset="0"/>
                        </a:rPr>
                        <a:t>8</a:t>
                      </a:r>
                      <a:r>
                        <a:rPr kumimoji="0" lang="en-TT"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a:t>
                      </a:r>
                      <a:endParaRPr lang="en-TT" dirty="0">
                        <a:solidFill>
                          <a:schemeClr val="tx1"/>
                        </a:solidFill>
                      </a:endParaRPr>
                    </a:p>
                  </a:txBody>
                  <a:tcPr/>
                </a:tc>
                <a:tc>
                  <a:txBody>
                    <a:bodyPr/>
                    <a:lstStyle/>
                    <a:p>
                      <a:endParaRPr lang="en-TT"/>
                    </a:p>
                  </a:txBody>
                  <a:tcPr/>
                </a:tc>
                <a:tc>
                  <a:txBody>
                    <a:bodyPr/>
                    <a:lstStyle/>
                    <a:p>
                      <a:endParaRPr lang="en-TT"/>
                    </a:p>
                  </a:txBody>
                  <a:tcPr/>
                </a:tc>
                <a:tc>
                  <a:txBody>
                    <a:bodyPr/>
                    <a:lstStyle/>
                    <a:p>
                      <a:endParaRPr lang="en-TT"/>
                    </a:p>
                  </a:txBody>
                  <a:tcPr/>
                </a:tc>
              </a:tr>
              <a:tr h="1403463">
                <a:tc>
                  <a:txBody>
                    <a:bodyPr/>
                    <a:lstStyle/>
                    <a:p>
                      <a:endParaRPr kumimoji="0" lang="en-TT" sz="28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endParaRPr>
                    </a:p>
                    <a:p>
                      <a:r>
                        <a:rPr kumimoji="0" lang="en-TT" sz="28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18</a:t>
                      </a:r>
                      <a:r>
                        <a:rPr kumimoji="0" lang="en-TT" sz="2800" b="0" i="0" u="none" strike="noStrike" kern="1200" cap="none" spc="0" normalizeH="0" baseline="-25000" noProof="0" dirty="0" smtClean="0">
                          <a:ln>
                            <a:noFill/>
                          </a:ln>
                          <a:solidFill>
                            <a:schemeClr val="tx1"/>
                          </a:solidFill>
                          <a:effectLst/>
                          <a:uLnTx/>
                          <a:uFillTx/>
                          <a:latin typeface="Arial" pitchFamily="34" charset="0"/>
                          <a:ea typeface="+mn-ea"/>
                          <a:cs typeface="Arial" pitchFamily="34" charset="0"/>
                        </a:rPr>
                        <a:t>8</a:t>
                      </a:r>
                      <a:r>
                        <a:rPr kumimoji="0" lang="en-TT"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a:t>
                      </a:r>
                      <a:endParaRPr lang="en-TT" dirty="0">
                        <a:solidFill>
                          <a:schemeClr val="tx1"/>
                        </a:solidFill>
                      </a:endParaRPr>
                    </a:p>
                  </a:txBody>
                  <a:tcPr/>
                </a:tc>
                <a:tc>
                  <a:txBody>
                    <a:bodyPr/>
                    <a:lstStyle/>
                    <a:p>
                      <a:endParaRPr lang="en-TT"/>
                    </a:p>
                  </a:txBody>
                  <a:tcPr/>
                </a:tc>
                <a:tc>
                  <a:txBody>
                    <a:bodyPr/>
                    <a:lstStyle/>
                    <a:p>
                      <a:endParaRPr lang="en-TT"/>
                    </a:p>
                  </a:txBody>
                  <a:tcPr/>
                </a:tc>
                <a:tc>
                  <a:txBody>
                    <a:bodyPr/>
                    <a:lstStyle/>
                    <a:p>
                      <a:endParaRPr lang="en-TT" dirty="0"/>
                    </a:p>
                  </a:txBody>
                  <a:tcPr/>
                </a:tc>
              </a:tr>
            </a:tbl>
          </a:graphicData>
        </a:graphic>
      </p:graphicFrame>
    </p:spTree>
    <p:extLst>
      <p:ext uri="{BB962C8B-B14F-4D97-AF65-F5344CB8AC3E}">
        <p14:creationId xmlns:p14="http://schemas.microsoft.com/office/powerpoint/2010/main" val="2367332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856984" cy="1470025"/>
          </a:xfrm>
        </p:spPr>
        <p:txBody>
          <a:bodyPr>
            <a:normAutofit/>
          </a:bodyPr>
          <a:lstStyle/>
          <a:p>
            <a:pPr algn="l"/>
            <a:r>
              <a:rPr lang="en-TT" sz="2800" b="1" u="sng"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Activity:</a:t>
            </a:r>
            <a:r>
              <a:rPr lang="en-TT" sz="2800" u="sng" dirty="0" smtClean="0">
                <a:solidFill>
                  <a:srgbClr val="FF0000"/>
                </a:solidFill>
                <a:latin typeface="Arial" pitchFamily="34" charset="0"/>
                <a:cs typeface="Arial" pitchFamily="34" charset="0"/>
              </a:rPr>
              <a:t> </a:t>
            </a:r>
            <a:r>
              <a:rPr lang="en-TT" sz="2800" dirty="0" smtClean="0">
                <a:latin typeface="Arial" pitchFamily="34" charset="0"/>
                <a:cs typeface="Arial" pitchFamily="34" charset="0"/>
              </a:rPr>
              <a:t>Locate the following elements on the periodic table and write their atomic symbol</a:t>
            </a:r>
            <a:endParaRPr lang="en-TT" sz="2800" dirty="0">
              <a:latin typeface="Arial" pitchFamily="34" charset="0"/>
              <a:cs typeface="Arial" pitchFamily="34" charset="0"/>
            </a:endParaRPr>
          </a:p>
        </p:txBody>
      </p:sp>
      <p:sp>
        <p:nvSpPr>
          <p:cNvPr id="3" name="Subtitle 2"/>
          <p:cNvSpPr>
            <a:spLocks noGrp="1"/>
          </p:cNvSpPr>
          <p:nvPr>
            <p:ph type="subTitle" idx="1"/>
          </p:nvPr>
        </p:nvSpPr>
        <p:spPr>
          <a:xfrm>
            <a:off x="395536" y="1700808"/>
            <a:ext cx="8496944" cy="4896544"/>
          </a:xfrm>
        </p:spPr>
        <p:txBody>
          <a:bodyPr>
            <a:normAutofit/>
          </a:bodyPr>
          <a:lstStyle/>
          <a:p>
            <a:pPr marL="514350" indent="-514350" algn="l">
              <a:buAutoNum type="arabicPeriod"/>
            </a:pPr>
            <a:r>
              <a:rPr lang="en-TT" sz="2800" dirty="0" smtClean="0">
                <a:solidFill>
                  <a:schemeClr val="tx1"/>
                </a:solidFill>
                <a:latin typeface="Arial" pitchFamily="34" charset="0"/>
                <a:cs typeface="Arial" pitchFamily="34" charset="0"/>
              </a:rPr>
              <a:t>Barium –			6. Bromine - </a:t>
            </a:r>
          </a:p>
          <a:p>
            <a:pPr marL="514350" indent="-514350" algn="l">
              <a:buAutoNum type="arabicPeriod"/>
            </a:pPr>
            <a:endParaRPr lang="en-TT" sz="2800" dirty="0">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Copper - 			7. Carbon -</a:t>
            </a:r>
          </a:p>
          <a:p>
            <a:pPr marL="514350" indent="-514350" algn="l">
              <a:buAutoNum type="arabicPeriod"/>
            </a:pPr>
            <a:endParaRPr lang="en-TT" sz="2800" dirty="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Lead – 				8. Phosphorous - </a:t>
            </a:r>
          </a:p>
          <a:p>
            <a:pPr marL="514350" indent="-514350" algn="l">
              <a:buAutoNum type="arabicPeriod"/>
            </a:pPr>
            <a:endParaRPr lang="en-TT" sz="2800" dirty="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Mercury -			9. Silicon -</a:t>
            </a:r>
          </a:p>
          <a:p>
            <a:pPr marL="514350" indent="-514350" algn="l">
              <a:buAutoNum type="arabicPeriod"/>
            </a:pPr>
            <a:endParaRPr lang="en-TT" sz="2800" dirty="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Silver -				10. Sulphur -</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75004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7384"/>
            <a:ext cx="8928992" cy="936103"/>
          </a:xfrm>
        </p:spPr>
        <p:txBody>
          <a:bodyPr>
            <a:normAutofit/>
          </a:bodyPr>
          <a:lstStyle/>
          <a:p>
            <a:r>
              <a:rPr lang="en-TT" sz="5400" b="1" dirty="0" smtClean="0">
                <a:ln w="12700">
                  <a:solidFill>
                    <a:sysClr val="windowText" lastClr="000000"/>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Radioactivity</a:t>
            </a:r>
            <a:endParaRPr lang="en-TT" sz="5400" dirty="0">
              <a:solidFill>
                <a:srgbClr val="C0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049621"/>
            <a:ext cx="5256583" cy="580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4523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1"/>
            <a:ext cx="8928992" cy="1152128"/>
          </a:xfrm>
        </p:spPr>
        <p:txBody>
          <a:bodyPr/>
          <a:lstStyle/>
          <a:p>
            <a:r>
              <a:rPr lang="en-TT" sz="4000" b="1" dirty="0" smtClean="0">
                <a:ln w="12700">
                  <a:solidFill>
                    <a:sysClr val="windowText" lastClr="000000"/>
                  </a:solidFill>
                  <a:prstDash val="solid"/>
                </a:ln>
                <a:solidFill>
                  <a:srgbClr val="4F81BD"/>
                </a:solidFill>
                <a:effectLst>
                  <a:outerShdw blurRad="41275" dist="20320" dir="1800000" algn="tl" rotWithShape="0">
                    <a:srgbClr val="000000">
                      <a:alpha val="40000"/>
                    </a:srgbClr>
                  </a:outerShdw>
                </a:effectLst>
                <a:latin typeface="Arial" pitchFamily="34" charset="0"/>
                <a:cs typeface="Arial" pitchFamily="34" charset="0"/>
              </a:rPr>
              <a:t>Radioactivity</a:t>
            </a:r>
            <a:endParaRPr lang="en-TT" dirty="0"/>
          </a:p>
        </p:txBody>
      </p:sp>
      <p:sp>
        <p:nvSpPr>
          <p:cNvPr id="3" name="Subtitle 2"/>
          <p:cNvSpPr>
            <a:spLocks noGrp="1"/>
          </p:cNvSpPr>
          <p:nvPr>
            <p:ph type="subTitle" idx="1"/>
          </p:nvPr>
        </p:nvSpPr>
        <p:spPr>
          <a:xfrm>
            <a:off x="539552" y="3861048"/>
            <a:ext cx="8208912" cy="2808312"/>
          </a:xfrm>
        </p:spPr>
        <p:txBody>
          <a:bodyPr>
            <a:normAutofit/>
          </a:bodyPr>
          <a:lstStyle/>
          <a:p>
            <a:pPr algn="l"/>
            <a:r>
              <a:rPr lang="en-TT" sz="2800" dirty="0" smtClean="0">
                <a:solidFill>
                  <a:schemeClr val="tx1"/>
                </a:solidFill>
                <a:latin typeface="Arial" pitchFamily="34" charset="0"/>
                <a:cs typeface="Arial" pitchFamily="34" charset="0"/>
              </a:rPr>
              <a:t>Some isotopes have </a:t>
            </a:r>
            <a:r>
              <a:rPr lang="en-TT" sz="2800" dirty="0" smtClean="0">
                <a:solidFill>
                  <a:srgbClr val="FF0000"/>
                </a:solidFill>
                <a:latin typeface="Arial" pitchFamily="34" charset="0"/>
                <a:cs typeface="Arial" pitchFamily="34" charset="0"/>
              </a:rPr>
              <a:t>unstable nuclei</a:t>
            </a:r>
            <a:r>
              <a:rPr lang="en-TT" sz="2800" dirty="0" smtClean="0">
                <a:solidFill>
                  <a:schemeClr val="tx1"/>
                </a:solidFill>
                <a:latin typeface="Arial" pitchFamily="34" charset="0"/>
                <a:cs typeface="Arial" pitchFamily="34" charset="0"/>
              </a:rPr>
              <a:t>. These are known as </a:t>
            </a:r>
            <a:r>
              <a:rPr lang="en-TT" sz="2800" dirty="0" smtClean="0">
                <a:solidFill>
                  <a:srgbClr val="FF0000"/>
                </a:solidFill>
                <a:latin typeface="Arial" pitchFamily="34" charset="0"/>
                <a:cs typeface="Arial" pitchFamily="34" charset="0"/>
              </a:rPr>
              <a:t>radioactive isotopes</a:t>
            </a:r>
            <a:r>
              <a:rPr lang="en-TT" sz="2800" dirty="0" smtClean="0">
                <a:solidFill>
                  <a:schemeClr val="tx1"/>
                </a:solidFill>
                <a:latin typeface="Arial" pitchFamily="34" charset="0"/>
                <a:cs typeface="Arial" pitchFamily="34" charset="0"/>
              </a:rPr>
              <a:t>. They </a:t>
            </a:r>
            <a:r>
              <a:rPr lang="en-TT" sz="2800" dirty="0" smtClean="0">
                <a:solidFill>
                  <a:srgbClr val="FF0000"/>
                </a:solidFill>
                <a:latin typeface="Arial" pitchFamily="34" charset="0"/>
                <a:cs typeface="Arial" pitchFamily="34" charset="0"/>
              </a:rPr>
              <a:t>eject particles </a:t>
            </a:r>
            <a:r>
              <a:rPr lang="en-TT" sz="2800" dirty="0" smtClean="0">
                <a:solidFill>
                  <a:schemeClr val="tx1"/>
                </a:solidFill>
                <a:latin typeface="Arial" pitchFamily="34" charset="0"/>
                <a:cs typeface="Arial" pitchFamily="34" charset="0"/>
              </a:rPr>
              <a:t>and </a:t>
            </a:r>
            <a:r>
              <a:rPr lang="en-TT" sz="2800" dirty="0" smtClean="0">
                <a:solidFill>
                  <a:srgbClr val="FF0000"/>
                </a:solidFill>
                <a:latin typeface="Arial" pitchFamily="34" charset="0"/>
                <a:cs typeface="Arial" pitchFamily="34" charset="0"/>
              </a:rPr>
              <a:t>radiation</a:t>
            </a:r>
            <a:r>
              <a:rPr lang="en-TT" sz="2800" dirty="0" smtClean="0">
                <a:solidFill>
                  <a:schemeClr val="tx1"/>
                </a:solidFill>
                <a:latin typeface="Arial" pitchFamily="34" charset="0"/>
                <a:cs typeface="Arial" pitchFamily="34" charset="0"/>
              </a:rPr>
              <a:t> from their nuclei.</a:t>
            </a:r>
          </a:p>
          <a:p>
            <a:pPr algn="l"/>
            <a:r>
              <a:rPr lang="en-TT" sz="2800" dirty="0" smtClean="0">
                <a:solidFill>
                  <a:schemeClr val="tx1"/>
                </a:solidFill>
                <a:latin typeface="Arial" pitchFamily="34" charset="0"/>
                <a:cs typeface="Arial" pitchFamily="34" charset="0"/>
              </a:rPr>
              <a:t>Radioactive isotopes eject these particles to become </a:t>
            </a:r>
            <a:r>
              <a:rPr lang="en-TT" sz="2800" dirty="0" smtClean="0">
                <a:solidFill>
                  <a:srgbClr val="FF0000"/>
                </a:solidFill>
                <a:latin typeface="Arial" pitchFamily="34" charset="0"/>
                <a:cs typeface="Arial" pitchFamily="34" charset="0"/>
              </a:rPr>
              <a:t>more stable</a:t>
            </a:r>
            <a:r>
              <a:rPr lang="en-TT" sz="2800" dirty="0" smtClean="0">
                <a:solidFill>
                  <a:schemeClr val="tx1"/>
                </a:solidFill>
                <a:latin typeface="Arial" pitchFamily="34" charset="0"/>
                <a:cs typeface="Arial" pitchFamily="34" charset="0"/>
              </a:rPr>
              <a:t>, but in the process they may produce an atom of a </a:t>
            </a:r>
            <a:r>
              <a:rPr lang="en-TT" sz="2800" dirty="0" smtClean="0">
                <a:solidFill>
                  <a:srgbClr val="FF0000"/>
                </a:solidFill>
                <a:latin typeface="Arial" pitchFamily="34" charset="0"/>
                <a:cs typeface="Arial" pitchFamily="34" charset="0"/>
              </a:rPr>
              <a:t>different element</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73780"/>
            <a:ext cx="3146557" cy="262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55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1"/>
            <a:ext cx="8928992" cy="1152128"/>
          </a:xfrm>
        </p:spPr>
        <p:txBody>
          <a:bodyPr/>
          <a:lstStyle/>
          <a:p>
            <a:r>
              <a:rPr lang="en-TT" sz="4000" b="1" dirty="0" smtClean="0">
                <a:ln w="12700">
                  <a:solidFill>
                    <a:sysClr val="windowText" lastClr="000000"/>
                  </a:solidFill>
                  <a:prstDash val="solid"/>
                </a:ln>
                <a:solidFill>
                  <a:srgbClr val="4F81BD"/>
                </a:solidFill>
                <a:effectLst>
                  <a:outerShdw blurRad="41275" dist="20320" dir="1800000" algn="tl" rotWithShape="0">
                    <a:srgbClr val="000000">
                      <a:alpha val="40000"/>
                    </a:srgbClr>
                  </a:outerShdw>
                </a:effectLst>
                <a:latin typeface="Arial" pitchFamily="34" charset="0"/>
                <a:cs typeface="Arial" pitchFamily="34" charset="0"/>
              </a:rPr>
              <a:t>Uses of Radioactive Isotopes</a:t>
            </a:r>
            <a:endParaRPr lang="en-TT" dirty="0"/>
          </a:p>
        </p:txBody>
      </p:sp>
      <p:sp>
        <p:nvSpPr>
          <p:cNvPr id="3" name="Subtitle 2"/>
          <p:cNvSpPr>
            <a:spLocks noGrp="1"/>
          </p:cNvSpPr>
          <p:nvPr>
            <p:ph type="subTitle" idx="1"/>
          </p:nvPr>
        </p:nvSpPr>
        <p:spPr>
          <a:xfrm>
            <a:off x="539552" y="1484784"/>
            <a:ext cx="8208912" cy="5184576"/>
          </a:xfrm>
        </p:spPr>
        <p:txBody>
          <a:bodyPr>
            <a:normAutofit/>
          </a:bodyPr>
          <a:lstStyle/>
          <a:p>
            <a:pPr marL="514350" indent="-514350" algn="l">
              <a:buAutoNum type="arabicPeriod"/>
            </a:pPr>
            <a:r>
              <a:rPr lang="en-TT" sz="2800" dirty="0" smtClean="0">
                <a:solidFill>
                  <a:schemeClr val="tx1"/>
                </a:solidFill>
                <a:latin typeface="Arial" pitchFamily="34" charset="0"/>
                <a:cs typeface="Arial" pitchFamily="34" charset="0"/>
              </a:rPr>
              <a:t>Carbon-14 dating</a:t>
            </a:r>
          </a:p>
          <a:p>
            <a:pPr marL="514350" indent="-514350" algn="l">
              <a:buAutoNum type="arabicPeriod"/>
            </a:pPr>
            <a:endParaRPr lang="en-TT" sz="2800" dirty="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Radiotherapy</a:t>
            </a:r>
          </a:p>
          <a:p>
            <a:pPr marL="514350" indent="-514350" algn="l">
              <a:buAutoNum type="arabicPeriod"/>
            </a:pPr>
            <a:endParaRPr lang="en-TT" sz="2800" dirty="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Tracers</a:t>
            </a:r>
          </a:p>
          <a:p>
            <a:pPr marL="514350" indent="-514350" algn="l">
              <a:buAutoNum type="arabicPeriod"/>
            </a:pPr>
            <a:endParaRPr lang="en-TT" sz="2800" dirty="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Energy Generation</a:t>
            </a:r>
          </a:p>
          <a:p>
            <a:pPr marL="514350" indent="-514350" algn="l">
              <a:buAutoNum type="arabicPeriod"/>
            </a:pPr>
            <a:endParaRPr lang="en-TT" sz="2800" dirty="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Pacemakers</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3664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outVertical)">
                                      <p:cBhvr>
                                        <p:cTn id="10" dur="500"/>
                                        <p:tgtEl>
                                          <p:spTgt spid="3">
                                            <p:txEl>
                                              <p:pRg st="2" end="2"/>
                                            </p:txEl>
                                          </p:spTgt>
                                        </p:tgtEl>
                                      </p:cBhvr>
                                    </p:animEffect>
                                  </p:childTnLst>
                                </p:cTn>
                              </p:par>
                              <p:par>
                                <p:cTn id="11" presetID="16" presetClass="entr" presetSubtype="37"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outVertical)">
                                      <p:cBhvr>
                                        <p:cTn id="13" dur="500"/>
                                        <p:tgtEl>
                                          <p:spTgt spid="3">
                                            <p:txEl>
                                              <p:pRg st="4" end="4"/>
                                            </p:txEl>
                                          </p:spTgt>
                                        </p:tgtEl>
                                      </p:cBhvr>
                                    </p:animEffect>
                                  </p:childTnLst>
                                </p:cTn>
                              </p:par>
                              <p:par>
                                <p:cTn id="14" presetID="16" presetClass="entr" presetSubtype="37"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outVertical)">
                                      <p:cBhvr>
                                        <p:cTn id="16" dur="500"/>
                                        <p:tgtEl>
                                          <p:spTgt spid="3">
                                            <p:txEl>
                                              <p:pRg st="6" end="6"/>
                                            </p:txEl>
                                          </p:spTgt>
                                        </p:tgtEl>
                                      </p:cBhvr>
                                    </p:animEffect>
                                  </p:childTnLst>
                                </p:cTn>
                              </p:par>
                              <p:par>
                                <p:cTn id="17" presetID="16" presetClass="entr" presetSubtype="37"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arn(outVertical)">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866527"/>
          </a:xfrm>
        </p:spPr>
        <p:txBody>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What is a Molecule?</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052736"/>
            <a:ext cx="8640960" cy="5616624"/>
          </a:xfrm>
        </p:spPr>
        <p:txBody>
          <a:bodyPr>
            <a:normAutofit/>
          </a:bodyPr>
          <a:lstStyle/>
          <a:p>
            <a:pPr algn="l"/>
            <a:r>
              <a:rPr lang="en-TT" sz="2800" dirty="0" smtClean="0">
                <a:solidFill>
                  <a:srgbClr val="000000"/>
                </a:solidFill>
                <a:latin typeface="Arial" pitchFamily="34" charset="0"/>
                <a:cs typeface="Arial" pitchFamily="34" charset="0"/>
              </a:rPr>
              <a:t>A </a:t>
            </a:r>
            <a:r>
              <a:rPr lang="en-TT" sz="2800" dirty="0" smtClean="0">
                <a:solidFill>
                  <a:srgbClr val="FF0000"/>
                </a:solidFill>
                <a:latin typeface="Arial" pitchFamily="34" charset="0"/>
                <a:cs typeface="Arial" pitchFamily="34" charset="0"/>
              </a:rPr>
              <a:t>molecule</a:t>
            </a:r>
            <a:r>
              <a:rPr lang="en-TT" sz="2800" dirty="0" smtClean="0">
                <a:solidFill>
                  <a:srgbClr val="000000"/>
                </a:solidFill>
                <a:latin typeface="Arial" pitchFamily="34" charset="0"/>
                <a:cs typeface="Arial" pitchFamily="34" charset="0"/>
              </a:rPr>
              <a:t> is </a:t>
            </a:r>
            <a:r>
              <a:rPr lang="en-TT" sz="2800" dirty="0">
                <a:solidFill>
                  <a:srgbClr val="000000"/>
                </a:solidFill>
                <a:latin typeface="Arial" pitchFamily="34" charset="0"/>
                <a:cs typeface="Arial" pitchFamily="34" charset="0"/>
              </a:rPr>
              <a:t>made up of </a:t>
            </a:r>
            <a:r>
              <a:rPr lang="en-TT" sz="2800" dirty="0">
                <a:solidFill>
                  <a:srgbClr val="FF0000"/>
                </a:solidFill>
                <a:latin typeface="Arial" pitchFamily="34" charset="0"/>
                <a:cs typeface="Arial" pitchFamily="34" charset="0"/>
              </a:rPr>
              <a:t>two or more atoms</a:t>
            </a:r>
            <a:r>
              <a:rPr lang="en-TT" sz="2800" dirty="0">
                <a:solidFill>
                  <a:srgbClr val="000000"/>
                </a:solidFill>
                <a:latin typeface="Arial" pitchFamily="34" charset="0"/>
                <a:cs typeface="Arial" pitchFamily="34" charset="0"/>
              </a:rPr>
              <a:t>, either of the </a:t>
            </a:r>
            <a:r>
              <a:rPr lang="en-TT" sz="2800" dirty="0">
                <a:solidFill>
                  <a:srgbClr val="FF0000"/>
                </a:solidFill>
                <a:latin typeface="Arial" pitchFamily="34" charset="0"/>
                <a:cs typeface="Arial" pitchFamily="34" charset="0"/>
              </a:rPr>
              <a:t>same element</a:t>
            </a:r>
            <a:r>
              <a:rPr lang="en-TT" sz="2800" dirty="0">
                <a:solidFill>
                  <a:srgbClr val="000000"/>
                </a:solidFill>
                <a:latin typeface="Arial" pitchFamily="34" charset="0"/>
                <a:cs typeface="Arial" pitchFamily="34" charset="0"/>
              </a:rPr>
              <a:t> or of two or more </a:t>
            </a:r>
            <a:r>
              <a:rPr lang="en-TT" sz="2800" dirty="0">
                <a:solidFill>
                  <a:srgbClr val="FF0000"/>
                </a:solidFill>
                <a:latin typeface="Arial" pitchFamily="34" charset="0"/>
                <a:cs typeface="Arial" pitchFamily="34" charset="0"/>
              </a:rPr>
              <a:t>different elements</a:t>
            </a:r>
            <a:r>
              <a:rPr lang="en-TT" sz="2800" dirty="0">
                <a:solidFill>
                  <a:srgbClr val="000000"/>
                </a:solidFill>
                <a:latin typeface="Arial" pitchFamily="34" charset="0"/>
                <a:cs typeface="Arial" pitchFamily="34" charset="0"/>
              </a:rPr>
              <a:t>.</a:t>
            </a:r>
            <a:br>
              <a:rPr lang="en-TT" sz="2800" dirty="0">
                <a:solidFill>
                  <a:srgbClr val="000000"/>
                </a:solidFill>
                <a:latin typeface="Arial" pitchFamily="34" charset="0"/>
                <a:cs typeface="Arial" pitchFamily="34" charset="0"/>
              </a:rPr>
            </a:br>
            <a:r>
              <a:rPr lang="en-TT" sz="2800" dirty="0">
                <a:solidFill>
                  <a:srgbClr val="000000"/>
                </a:solidFill>
                <a:latin typeface="Arial" pitchFamily="34" charset="0"/>
                <a:cs typeface="Arial" pitchFamily="34" charset="0"/>
              </a:rPr>
              <a:t/>
            </a:r>
            <a:br>
              <a:rPr lang="en-TT" sz="2800" dirty="0">
                <a:solidFill>
                  <a:srgbClr val="000000"/>
                </a:solidFill>
                <a:latin typeface="Arial" pitchFamily="34" charset="0"/>
                <a:cs typeface="Arial" pitchFamily="34" charset="0"/>
              </a:rPr>
            </a:br>
            <a:endParaRPr lang="en-TT" sz="2800" dirty="0" smtClean="0">
              <a:solidFill>
                <a:schemeClr val="tx1"/>
              </a:solidFill>
              <a:latin typeface="Arial" pitchFamily="34" charset="0"/>
              <a:cs typeface="Arial"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92896"/>
            <a:ext cx="806489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19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722511"/>
          </a:xfrm>
        </p:spPr>
        <p:txBody>
          <a:bodyPr>
            <a:normAutofit fontScale="90000"/>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What is a Compound?</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07504" y="836712"/>
            <a:ext cx="8928992" cy="5904656"/>
          </a:xfrm>
        </p:spPr>
        <p:txBody>
          <a:bodyPr>
            <a:normAutofit fontScale="92500"/>
          </a:bodyPr>
          <a:lstStyle/>
          <a:p>
            <a:pPr algn="l"/>
            <a:r>
              <a:rPr lang="en-TT" sz="2800" dirty="0" smtClean="0">
                <a:solidFill>
                  <a:srgbClr val="000000"/>
                </a:solidFill>
                <a:latin typeface="Arial" pitchFamily="34" charset="0"/>
                <a:cs typeface="Arial" pitchFamily="34" charset="0"/>
              </a:rPr>
              <a:t>A </a:t>
            </a:r>
            <a:r>
              <a:rPr lang="en-TT" sz="2800" dirty="0" smtClean="0">
                <a:solidFill>
                  <a:srgbClr val="FF0000"/>
                </a:solidFill>
                <a:latin typeface="Arial" pitchFamily="34" charset="0"/>
                <a:cs typeface="Arial" pitchFamily="34" charset="0"/>
              </a:rPr>
              <a:t>compound</a:t>
            </a:r>
            <a:r>
              <a:rPr lang="en-TT" sz="2800" dirty="0" smtClean="0">
                <a:solidFill>
                  <a:srgbClr val="000000"/>
                </a:solidFill>
                <a:latin typeface="Arial" pitchFamily="34" charset="0"/>
                <a:cs typeface="Arial" pitchFamily="34" charset="0"/>
              </a:rPr>
              <a:t> is a pure substance that contains </a:t>
            </a:r>
            <a:r>
              <a:rPr lang="en-TT" sz="2800" dirty="0" smtClean="0">
                <a:solidFill>
                  <a:srgbClr val="FF0000"/>
                </a:solidFill>
                <a:latin typeface="Arial" pitchFamily="34" charset="0"/>
                <a:cs typeface="Arial" pitchFamily="34" charset="0"/>
              </a:rPr>
              <a:t>two or more different types of element</a:t>
            </a:r>
            <a:r>
              <a:rPr lang="en-TT" sz="2800" dirty="0" smtClean="0">
                <a:solidFill>
                  <a:srgbClr val="000000"/>
                </a:solidFill>
                <a:latin typeface="Arial" pitchFamily="34" charset="0"/>
                <a:cs typeface="Arial" pitchFamily="34" charset="0"/>
              </a:rPr>
              <a:t> which are </a:t>
            </a:r>
            <a:r>
              <a:rPr lang="en-TT" sz="2800" dirty="0" smtClean="0">
                <a:solidFill>
                  <a:srgbClr val="FF0000"/>
                </a:solidFill>
                <a:latin typeface="Arial" pitchFamily="34" charset="0"/>
                <a:cs typeface="Arial" pitchFamily="34" charset="0"/>
              </a:rPr>
              <a:t>chemically combined</a:t>
            </a:r>
            <a:r>
              <a:rPr lang="en-TT" sz="2800" dirty="0" smtClean="0">
                <a:solidFill>
                  <a:srgbClr val="000000"/>
                </a:solidFill>
                <a:latin typeface="Arial" pitchFamily="34" charset="0"/>
                <a:cs typeface="Arial" pitchFamily="34" charset="0"/>
              </a:rPr>
              <a:t> in such a way that their </a:t>
            </a:r>
            <a:r>
              <a:rPr lang="en-TT" sz="2800" dirty="0" smtClean="0">
                <a:solidFill>
                  <a:srgbClr val="FF0000"/>
                </a:solidFill>
                <a:latin typeface="Arial" pitchFamily="34" charset="0"/>
                <a:cs typeface="Arial" pitchFamily="34" charset="0"/>
              </a:rPr>
              <a:t>properties change</a:t>
            </a:r>
            <a:r>
              <a:rPr lang="en-TT" sz="2800" dirty="0" smtClean="0">
                <a:solidFill>
                  <a:srgbClr val="000000"/>
                </a:solidFill>
                <a:latin typeface="Arial" pitchFamily="34" charset="0"/>
                <a:cs typeface="Arial" pitchFamily="34" charset="0"/>
              </a:rPr>
              <a:t>.</a:t>
            </a:r>
          </a:p>
          <a:p>
            <a:pPr algn="l"/>
            <a:endParaRPr lang="en-TT" sz="2800" dirty="0">
              <a:solidFill>
                <a:srgbClr val="000000"/>
              </a:solidFill>
              <a:latin typeface="Arial" pitchFamily="34" charset="0"/>
              <a:cs typeface="Arial" pitchFamily="34" charset="0"/>
            </a:endParaRPr>
          </a:p>
          <a:p>
            <a:pPr algn="l"/>
            <a:r>
              <a:rPr lang="en-TT" sz="2800" dirty="0" smtClean="0">
                <a:solidFill>
                  <a:srgbClr val="000000"/>
                </a:solidFill>
                <a:latin typeface="Arial" pitchFamily="34" charset="0"/>
                <a:cs typeface="Arial" pitchFamily="34" charset="0"/>
              </a:rPr>
              <a:t>Compounds are composed of </a:t>
            </a:r>
            <a:r>
              <a:rPr lang="en-TT" sz="2800" dirty="0" smtClean="0">
                <a:solidFill>
                  <a:srgbClr val="FF0000"/>
                </a:solidFill>
                <a:latin typeface="Arial" pitchFamily="34" charset="0"/>
                <a:cs typeface="Arial" pitchFamily="34" charset="0"/>
              </a:rPr>
              <a:t>more than one kind of atom</a:t>
            </a:r>
            <a:r>
              <a:rPr lang="en-TT" sz="2800" dirty="0" smtClean="0">
                <a:solidFill>
                  <a:srgbClr val="000000"/>
                </a:solidFill>
                <a:latin typeface="Arial" pitchFamily="34" charset="0"/>
                <a:cs typeface="Arial" pitchFamily="34" charset="0"/>
              </a:rPr>
              <a:t>, which will always be in the same proportion by mass.</a:t>
            </a:r>
          </a:p>
          <a:p>
            <a:pPr algn="l"/>
            <a:endParaRPr lang="en-TT" sz="2800" dirty="0">
              <a:solidFill>
                <a:srgbClr val="000000"/>
              </a:solidFill>
              <a:latin typeface="Arial" pitchFamily="34" charset="0"/>
              <a:cs typeface="Arial" pitchFamily="34" charset="0"/>
            </a:endParaRPr>
          </a:p>
          <a:p>
            <a:pPr algn="l"/>
            <a:r>
              <a:rPr lang="en-TT" sz="2800" dirty="0" smtClean="0">
                <a:solidFill>
                  <a:srgbClr val="000000"/>
                </a:solidFill>
                <a:latin typeface="Arial" pitchFamily="34" charset="0"/>
                <a:cs typeface="Arial" pitchFamily="34" charset="0"/>
              </a:rPr>
              <a:t>A compound can be represented by a </a:t>
            </a:r>
            <a:r>
              <a:rPr lang="en-TT" sz="2800" dirty="0" smtClean="0">
                <a:solidFill>
                  <a:srgbClr val="FF0000"/>
                </a:solidFill>
                <a:latin typeface="Arial" pitchFamily="34" charset="0"/>
                <a:cs typeface="Arial" pitchFamily="34" charset="0"/>
              </a:rPr>
              <a:t>formula </a:t>
            </a:r>
            <a:r>
              <a:rPr lang="en-TT" sz="2800" dirty="0" smtClean="0">
                <a:solidFill>
                  <a:srgbClr val="000000"/>
                </a:solidFill>
                <a:latin typeface="Arial" pitchFamily="34" charset="0"/>
                <a:cs typeface="Arial" pitchFamily="34" charset="0"/>
              </a:rPr>
              <a:t>which indicates the elements that the compound is made up of, and the ratio in which they have combined.</a:t>
            </a:r>
          </a:p>
          <a:p>
            <a:pPr algn="l"/>
            <a:endParaRPr lang="en-TT" sz="2800" dirty="0" smtClean="0">
              <a:solidFill>
                <a:srgbClr val="000000"/>
              </a:solidFill>
              <a:latin typeface="Arial" pitchFamily="34" charset="0"/>
              <a:cs typeface="Arial" pitchFamily="34" charset="0"/>
            </a:endParaRPr>
          </a:p>
          <a:p>
            <a:pPr algn="l"/>
            <a:r>
              <a:rPr lang="en-TT" sz="2600" b="1" u="sng" dirty="0" smtClean="0">
                <a:solidFill>
                  <a:srgbClr val="FF0000"/>
                </a:solidFill>
                <a:latin typeface="Arial" pitchFamily="34" charset="0"/>
                <a:cs typeface="Arial" pitchFamily="34" charset="0"/>
              </a:rPr>
              <a:t>Question:</a:t>
            </a:r>
            <a:r>
              <a:rPr lang="en-TT" sz="2600" dirty="0" smtClean="0">
                <a:solidFill>
                  <a:srgbClr val="000000"/>
                </a:solidFill>
                <a:latin typeface="Arial" pitchFamily="34" charset="0"/>
                <a:cs typeface="Arial" pitchFamily="34" charset="0"/>
              </a:rPr>
              <a:t> What is the difference between a compound and a molecule?</a:t>
            </a:r>
            <a:endParaRPr lang="en-TT" sz="2600" dirty="0">
              <a:solidFill>
                <a:srgbClr val="000000"/>
              </a:solidFill>
              <a:latin typeface="Arial" pitchFamily="34" charset="0"/>
              <a:cs typeface="Arial" pitchFamily="34" charset="0"/>
            </a:endParaRPr>
          </a:p>
          <a:p>
            <a:pPr algn="l"/>
            <a:endParaRPr lang="en-TT" sz="2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85240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722511"/>
          </a:xfrm>
        </p:spPr>
        <p:txBody>
          <a:bodyPr>
            <a:noAutofit/>
          </a:bodyPr>
          <a:lstStyle/>
          <a:p>
            <a:r>
              <a:rPr lang="en-TT" sz="48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Examples of Compounds</a:t>
            </a:r>
            <a:endParaRPr lang="en-TT" sz="48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6752"/>
            <a:ext cx="6192688" cy="531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913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856984" cy="1010543"/>
          </a:xfrm>
        </p:spPr>
        <p:txBody>
          <a:bodyPr>
            <a:noAutofit/>
          </a:bodyPr>
          <a:lstStyle/>
          <a:p>
            <a:r>
              <a:rPr lang="en-TT" sz="54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Dalton’s Atomic Theory</a:t>
            </a:r>
            <a:endParaRPr lang="en-TT" sz="54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340768"/>
            <a:ext cx="3663280" cy="486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25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TotalTime>
  <Words>2437</Words>
  <Application>Microsoft Office PowerPoint</Application>
  <PresentationFormat>On-screen Show (4:3)</PresentationFormat>
  <Paragraphs>340</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Atoms, Molecules &amp; Bonding</vt:lpstr>
      <vt:lpstr>The Structure of the Atom</vt:lpstr>
      <vt:lpstr>What is an Atom?</vt:lpstr>
      <vt:lpstr>Atomic Symbols of Common Elements (Refer to Periodic Table)</vt:lpstr>
      <vt:lpstr>Activity: Locate the following elements on the periodic table and write their atomic symbol</vt:lpstr>
      <vt:lpstr>What is a Molecule?</vt:lpstr>
      <vt:lpstr>What is a Compound?</vt:lpstr>
      <vt:lpstr>Examples of Compounds</vt:lpstr>
      <vt:lpstr>Dalton’s Atomic Theory</vt:lpstr>
      <vt:lpstr>Dalton’s Atomic Theory</vt:lpstr>
      <vt:lpstr>Dalton’s Atomic Theory</vt:lpstr>
      <vt:lpstr>J.J. Thompson</vt:lpstr>
      <vt:lpstr>PowerPoint Presentation</vt:lpstr>
      <vt:lpstr>PowerPoint Presentation</vt:lpstr>
      <vt:lpstr>PowerPoint Presentation</vt:lpstr>
      <vt:lpstr>PowerPoint Presentation</vt:lpstr>
      <vt:lpstr>Ernest Rutherford</vt:lpstr>
      <vt:lpstr>PowerPoint Presentation</vt:lpstr>
      <vt:lpstr>PowerPoint Presentation</vt:lpstr>
      <vt:lpstr>PowerPoint Presentation</vt:lpstr>
      <vt:lpstr>PowerPoint Presentation</vt:lpstr>
      <vt:lpstr>H.G.J. Moseley</vt:lpstr>
      <vt:lpstr>PowerPoint Presentation</vt:lpstr>
      <vt:lpstr>PowerPoint Presentation</vt:lpstr>
      <vt:lpstr>PowerPoint Presentation</vt:lpstr>
      <vt:lpstr>James Chadwick</vt:lpstr>
      <vt:lpstr>PowerPoint Presentation</vt:lpstr>
      <vt:lpstr>PowerPoint Presentation</vt:lpstr>
      <vt:lpstr>Subatomic Particles</vt:lpstr>
      <vt:lpstr>Subatomic Particles</vt:lpstr>
      <vt:lpstr>Subatomic Particles</vt:lpstr>
      <vt:lpstr>Charge of Subatomic Particles</vt:lpstr>
      <vt:lpstr>Mass of Subatomic Particles</vt:lpstr>
      <vt:lpstr>Activity – Complete the Table Below Showing The Masses and Charges of Subatomic Particles</vt:lpstr>
      <vt:lpstr>Summary - Mass and Charge of Subatomic Particles</vt:lpstr>
      <vt:lpstr>Atomic Number</vt:lpstr>
      <vt:lpstr>Atomic Number</vt:lpstr>
      <vt:lpstr>Mass Number</vt:lpstr>
      <vt:lpstr>Nuclear Notation</vt:lpstr>
      <vt:lpstr>Using Nuclear Notation</vt:lpstr>
      <vt:lpstr>Isotopes &amp; Radioactivity</vt:lpstr>
      <vt:lpstr>Isotopes &amp; Radioactivity</vt:lpstr>
      <vt:lpstr>What are isotopes?</vt:lpstr>
      <vt:lpstr>Properties of Isotopes</vt:lpstr>
      <vt:lpstr>Example 1: Isotopes of Carbon</vt:lpstr>
      <vt:lpstr>PowerPoint Presentation</vt:lpstr>
      <vt:lpstr>Example 2: Isotopes of Hydrogen</vt:lpstr>
      <vt:lpstr>Example 3: Isotopes of Oxygen</vt:lpstr>
      <vt:lpstr>Activity: Complete the table below.</vt:lpstr>
      <vt:lpstr>Radioactivity</vt:lpstr>
      <vt:lpstr>Radioactivity</vt:lpstr>
      <vt:lpstr>Uses of Radioactive Isotopes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Romona</dc:creator>
  <cp:lastModifiedBy>Romona</cp:lastModifiedBy>
  <cp:revision>78</cp:revision>
  <dcterms:created xsi:type="dcterms:W3CDTF">2011-08-23T22:27:33Z</dcterms:created>
  <dcterms:modified xsi:type="dcterms:W3CDTF">2012-01-30T15:49:37Z</dcterms:modified>
</cp:coreProperties>
</file>