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75" r:id="rId4"/>
    <p:sldId id="260" r:id="rId5"/>
    <p:sldId id="261" r:id="rId6"/>
    <p:sldId id="257" r:id="rId7"/>
    <p:sldId id="262" r:id="rId8"/>
    <p:sldId id="276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77" r:id="rId17"/>
    <p:sldId id="259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4" r:id="rId28"/>
    <p:sldId id="286" r:id="rId29"/>
    <p:sldId id="290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ED20-3B08-42B4-89B3-C9945561E3F3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BE42-24D1-4B8D-A1E1-8FADB741F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ED20-3B08-42B4-89B3-C9945561E3F3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BE42-24D1-4B8D-A1E1-8FADB741F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ED20-3B08-42B4-89B3-C9945561E3F3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BE42-24D1-4B8D-A1E1-8FADB741F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ED20-3B08-42B4-89B3-C9945561E3F3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BE42-24D1-4B8D-A1E1-8FADB741F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ED20-3B08-42B4-89B3-C9945561E3F3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BE42-24D1-4B8D-A1E1-8FADB741F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ED20-3B08-42B4-89B3-C9945561E3F3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BE42-24D1-4B8D-A1E1-8FADB741F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ED20-3B08-42B4-89B3-C9945561E3F3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BE42-24D1-4B8D-A1E1-8FADB741F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ED20-3B08-42B4-89B3-C9945561E3F3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BE42-24D1-4B8D-A1E1-8FADB741F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ED20-3B08-42B4-89B3-C9945561E3F3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BE42-24D1-4B8D-A1E1-8FADB741F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ED20-3B08-42B4-89B3-C9945561E3F3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BE42-24D1-4B8D-A1E1-8FADB741F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ED20-3B08-42B4-89B3-C9945561E3F3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BE42-24D1-4B8D-A1E1-8FADB741F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FED20-3B08-42B4-89B3-C9945561E3F3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CBE42-24D1-4B8D-A1E1-8FADB741F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../CHEM210%20YouTube%20Science%20Videos/Lesson%201/Lisa's%20job%20as%20an%20analytical%20scientist_small_wmv2.av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The%20Process%20of%20Chemical%20Analysis.doc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tt/url?sa=i&amp;rct=j&amp;q=&amp;esrc=s&amp;frm=1&amp;source=images&amp;cd=&amp;cad=rja&amp;docid=ne5bWNN74b31cM&amp;tbnid=_Tdhv3xI81sSmM:&amp;ved=0CAUQjRw&amp;url=http%3A%2F%2Fmpsl.mlml.calstate.edu%2Fmpsl-mlml-photo-gallery&amp;ei=q_qlUaGtIYTS9QTp9YCoDA&amp;bvm=bv.47008514,d.dmQ&amp;psig=AFQjCNFFJC1JNUq58Ag00mAruR8vUT4Z8Q&amp;ust=136991845113631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Lisa's%20job%20as%20an%20analytical%20scientist_small_wmv2.avi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 to Analytical Chemistry</a:t>
            </a:r>
            <a:endParaRPr lang="en-US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images.wisegeek.com/chemistry-beakers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8077200" cy="4953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5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Replicate Samples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5562600"/>
            <a:ext cx="8839200" cy="1295400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smtClean="0">
                <a:latin typeface="Arial" pitchFamily="34" charset="0"/>
                <a:cs typeface="Arial" pitchFamily="34" charset="0"/>
              </a:rPr>
              <a:t>Portions of a material, of approximately the same size, that are carried through an analysis at the same time and in the same way.</a:t>
            </a:r>
            <a:br>
              <a:rPr lang="en-US" sz="11200" dirty="0" smtClean="0">
                <a:latin typeface="Arial" pitchFamily="34" charset="0"/>
                <a:cs typeface="Arial" pitchFamily="34" charset="0"/>
              </a:rPr>
            </a:br>
            <a:r>
              <a:rPr lang="en-US" sz="1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1200" dirty="0" smtClean="0">
                <a:latin typeface="Arial" pitchFamily="34" charset="0"/>
                <a:cs typeface="Arial" pitchFamily="34" charset="0"/>
              </a:rPr>
            </a:br>
            <a:r>
              <a:rPr lang="en-US" sz="112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36866" name="Picture 2" descr="http://www.co.washington.or.us/HHS/EnvironmentalHealth/images/Test-tub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650" y="1181099"/>
            <a:ext cx="6457950" cy="43053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5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Interferences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5867400"/>
            <a:ext cx="8839200" cy="914400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smtClean="0">
                <a:latin typeface="Arial" pitchFamily="34" charset="0"/>
                <a:cs typeface="Arial" pitchFamily="34" charset="0"/>
              </a:rPr>
              <a:t>Species that affect the signal on which an analysis is based.</a:t>
            </a:r>
            <a:br>
              <a:rPr lang="en-US" sz="11200" dirty="0" smtClean="0">
                <a:latin typeface="Arial" pitchFamily="34" charset="0"/>
                <a:cs typeface="Arial" pitchFamily="34" charset="0"/>
              </a:rPr>
            </a:br>
            <a:r>
              <a:rPr lang="en-US" sz="1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1200" dirty="0" smtClean="0">
                <a:latin typeface="Arial" pitchFamily="34" charset="0"/>
                <a:cs typeface="Arial" pitchFamily="34" charset="0"/>
              </a:rPr>
            </a:br>
            <a:r>
              <a:rPr lang="en-US" sz="112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37890" name="Picture 2" descr="http://www.deviantart.com/download/137003561/Interferences_by_MurdocSno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7924800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5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Specificity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5867400"/>
            <a:ext cx="8839200" cy="914400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smtClean="0">
                <a:latin typeface="Arial" pitchFamily="34" charset="0"/>
                <a:cs typeface="Arial" pitchFamily="34" charset="0"/>
              </a:rPr>
              <a:t>Refers to methods or reagents that respond or react with one and only one analyte.</a:t>
            </a:r>
            <a:br>
              <a:rPr lang="en-US" sz="11200" dirty="0" smtClean="0">
                <a:latin typeface="Arial" pitchFamily="34" charset="0"/>
                <a:cs typeface="Arial" pitchFamily="34" charset="0"/>
              </a:rPr>
            </a:br>
            <a:r>
              <a:rPr lang="en-US" sz="1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1200" dirty="0" smtClean="0">
                <a:latin typeface="Arial" pitchFamily="34" charset="0"/>
                <a:cs typeface="Arial" pitchFamily="34" charset="0"/>
              </a:rPr>
            </a:br>
            <a:r>
              <a:rPr lang="en-US" sz="112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38914" name="Picture 2" descr="http://www.adcet.edu.au/Admin/UploadedFiles/Images/Photos/jigsaw%20peopl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66800"/>
            <a:ext cx="6172200" cy="4495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5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Selectivity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5715000"/>
            <a:ext cx="8839200" cy="914400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smtClean="0">
                <a:latin typeface="Arial" pitchFamily="34" charset="0"/>
                <a:cs typeface="Arial" pitchFamily="34" charset="0"/>
              </a:rPr>
              <a:t>The tendency for a reagent or an instrumental method to react with or respond similarly to only a few species.</a:t>
            </a:r>
            <a:br>
              <a:rPr lang="en-US" sz="11200" dirty="0" smtClean="0">
                <a:latin typeface="Arial" pitchFamily="34" charset="0"/>
                <a:cs typeface="Arial" pitchFamily="34" charset="0"/>
              </a:rPr>
            </a:br>
            <a:r>
              <a:rPr lang="en-US" sz="1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1200" dirty="0" smtClean="0">
                <a:latin typeface="Arial" pitchFamily="34" charset="0"/>
                <a:cs typeface="Arial" pitchFamily="34" charset="0"/>
              </a:rPr>
            </a:br>
            <a:r>
              <a:rPr lang="en-US" sz="112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39938" name="Picture 2" descr="http://www.goughrecruitment.com/uploads/39214/ufiles/new-images/selective-sea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6629400" cy="4191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5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Sample Matrix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6096000"/>
            <a:ext cx="8839200" cy="609600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smtClean="0">
                <a:latin typeface="Arial" pitchFamily="34" charset="0"/>
                <a:cs typeface="Arial" pitchFamily="34" charset="0"/>
              </a:rPr>
              <a:t>The medium that contains an analyte.</a:t>
            </a:r>
            <a:br>
              <a:rPr lang="en-US" sz="11200" dirty="0" smtClean="0">
                <a:latin typeface="Arial" pitchFamily="34" charset="0"/>
                <a:cs typeface="Arial" pitchFamily="34" charset="0"/>
              </a:rPr>
            </a:br>
            <a:r>
              <a:rPr lang="en-US" sz="1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1200" dirty="0" smtClean="0">
                <a:latin typeface="Arial" pitchFamily="34" charset="0"/>
                <a:cs typeface="Arial" pitchFamily="34" charset="0"/>
              </a:rPr>
            </a:br>
            <a:r>
              <a:rPr lang="en-US" sz="112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40962" name="Picture 2" descr="http://www.npsg.uwaterloo.ca/people/daniel/rendering/TestTube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5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Calibration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5486400"/>
            <a:ext cx="8839200" cy="1295400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smtClean="0">
                <a:latin typeface="Arial" pitchFamily="34" charset="0"/>
                <a:cs typeface="Arial" pitchFamily="34" charset="0"/>
              </a:rPr>
              <a:t>The empirical determination of the relationship between a measured quantity and a known reference or standard value.</a:t>
            </a:r>
            <a:br>
              <a:rPr lang="en-US" sz="11200" dirty="0" smtClean="0">
                <a:latin typeface="Arial" pitchFamily="34" charset="0"/>
                <a:cs typeface="Arial" pitchFamily="34" charset="0"/>
              </a:rPr>
            </a:br>
            <a:r>
              <a:rPr lang="en-US" sz="112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41986" name="Picture 2" descr="http://2.bp.blogspot.com/-zg3JuBr5paU/Td7bcWHlJNI/AAAAAAAAJN0/2Wp0Y6w17Gg/s1600/iron+quantifi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4343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Analyte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5715000"/>
            <a:ext cx="88392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The analyte is the sample being analysed.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://www.caslab.com/Explosives-Chemical-Analysis/Explosive-Chemical-Analy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6858000" cy="411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the difference between qualitative and quantitative analysis?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715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Two main types of chemical analysis:</a:t>
            </a:r>
          </a:p>
          <a:p>
            <a:pPr eaLnBrk="1" hangingPunct="1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1097280" lvl="3" eaLnBrk="1" hangingPunct="1"/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Qualitative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 branch of chemistry that deals with the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identification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of elements or</a:t>
            </a:r>
            <a:br>
              <a:rPr lang="en-US" sz="2600" dirty="0" smtClean="0">
                <a:latin typeface="Arial" pitchFamily="34" charset="0"/>
                <a:cs typeface="Arial" pitchFamily="34" charset="0"/>
              </a:rPr>
            </a:br>
            <a:r>
              <a:rPr lang="en-US" sz="2600" dirty="0" smtClean="0">
                <a:latin typeface="Arial" pitchFamily="34" charset="0"/>
                <a:cs typeface="Arial" pitchFamily="34" charset="0"/>
              </a:rPr>
              <a:t>grouping of elements present in a sample</a:t>
            </a:r>
          </a:p>
          <a:p>
            <a:pPr marL="1097280" lvl="3" eaLnBrk="1" hangingPunct="1"/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1097280" lvl="3" eaLnBrk="1" hangingPunct="1"/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Quantitative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 branch of chemistry that deals with the determination of the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amount or percentage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of one or more constituents of a sample.</a:t>
            </a:r>
          </a:p>
        </p:txBody>
      </p:sp>
      <p:sp>
        <p:nvSpPr>
          <p:cNvPr id="4" name="Comment 4"/>
          <p:cNvSpPr>
            <a:spLocks noChangeArrowheads="1"/>
          </p:cNvSpPr>
          <p:nvPr/>
        </p:nvSpPr>
        <p:spPr bwMode="auto">
          <a:xfrm>
            <a:off x="1295400" y="5473005"/>
            <a:ext cx="7162800" cy="1015663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marL="137160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Qualitative analysis is what.</a:t>
            </a:r>
          </a:p>
          <a:p>
            <a:pPr marL="137160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Quantitative analysis is how much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4" descr="animated exclamation point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5486400"/>
            <a:ext cx="914400" cy="990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 of qualitative and quantitative analysis</a:t>
            </a:r>
            <a:endParaRPr lang="en-US" sz="4800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Qualitative Analysis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qualitative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inorganic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analysis 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qualitative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analysis</a:t>
            </a:r>
          </a:p>
          <a:p>
            <a:pPr lvl="1" eaLnBrk="1" hangingPunct="1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Quantitative Analysis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Chemical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Physical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Qualitative Inorganic Analysis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4953000"/>
            <a:ext cx="8534400" cy="1905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A solution is treated with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various reagents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to test for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reactions characteristic of certain ions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which may cause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color change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solid forming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and other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obviously visible changes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22530" name="Picture 2" descr="http://www.unilab.no/Portals/81/Images/Web/Biomedical-Chemical(t27jx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467475" cy="36195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94320"/>
            <a:ext cx="8640960" cy="720080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Lesson 1 Objectives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908720"/>
            <a:ext cx="8856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214021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Students should be able to: </a:t>
            </a:r>
          </a:p>
          <a:p>
            <a:endParaRPr lang="en-US" sz="2400" dirty="0" smtClean="0"/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1. Define and differentiate the following terms: Qualitative analysis, Quantitative analysis &amp;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Analytes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2. Define the role of analytical chemistry.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3. Define quantitative analytical methods.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4. Define the following terms: Heterogeneous materials, an assay, Replicate samples, Interference, Specific and Selective techniques and reactions, sample matrices and calibration.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5. Discuss the process of quantitative analysis. 	</a:t>
            </a:r>
          </a:p>
        </p:txBody>
      </p:sp>
    </p:spTree>
    <p:extLst>
      <p:ext uri="{BB962C8B-B14F-4D97-AF65-F5344CB8AC3E}">
        <p14:creationId xmlns="" xmlns:p14="http://schemas.microsoft.com/office/powerpoint/2010/main" val="4269494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04800" y="427038"/>
            <a:ext cx="8686800" cy="868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Qualitative Organic Analysis</a:t>
            </a:r>
            <a:b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48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3276600"/>
            <a:ext cx="8686800" cy="3505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Organic compounds are analysed using all or some of the following methods: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(1) Analysis of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physical properties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(2) Classification by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solubility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(3)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Spectroscopic analysis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(4) Classification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tests for functional groups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(5) Synthesis of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solid derivatives</a:t>
            </a:r>
          </a:p>
        </p:txBody>
      </p:sp>
      <p:pic>
        <p:nvPicPr>
          <p:cNvPr id="2" name="Picture 2" descr="http://www.camo.com/images/spectorscopy_analy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14400"/>
            <a:ext cx="4800600" cy="228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Quantitative Chemical Analysis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91600" cy="61722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Main methods:</a:t>
            </a:r>
          </a:p>
          <a:p>
            <a:pPr eaLnBrk="1" hangingPunct="1"/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Gravimetric: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includes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 methods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analysis in which the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final stage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the analysis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involves weighing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Titrimetric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volumetrically measures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amount of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reagent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often called 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titrant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required to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complete a chemical reaction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with the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analyte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Electroanalytical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involves the measurement of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electrical properties in relation to the concentration of analyte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 the sample.</a:t>
            </a:r>
          </a:p>
          <a:p>
            <a:pPr eaLnBrk="1" hangingPunct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Spectroscopic: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based on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measurement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interaction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between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electromagnetic radiation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and the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analyte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91440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The analytical process begins with a question such as "Is this water safe to drink? </a:t>
            </a:r>
          </a:p>
          <a:p>
            <a:pPr>
              <a:buFont typeface="Arial" pitchFamily="34" charset="0"/>
              <a:buChar char="•"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A scientist translates such questions into the need for particular measurements. </a:t>
            </a: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An analytical chemist then must choose or invent a procedure to carry out those measurements.</a:t>
            </a:r>
          </a:p>
          <a:p>
            <a:pPr>
              <a:buFont typeface="Arial" pitchFamily="34" charset="0"/>
              <a:buChar char="•"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The analyst must translate the results of the completed analysis into terms that can be understood  preferably by the general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public.</a:t>
            </a:r>
          </a:p>
          <a:p>
            <a:pPr>
              <a:buFont typeface="Arial" pitchFamily="34" charset="0"/>
              <a:buChar char="•"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most important feature of any results is its limitations- which  reflect the reliability of the results. </a:t>
            </a:r>
          </a:p>
          <a:p>
            <a:pPr lvl="2"/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The results and their limitations are used to draw conclusions and reach decisions.</a:t>
            </a:r>
            <a:br>
              <a:rPr lang="en-US" sz="2200" dirty="0">
                <a:latin typeface="Arial" pitchFamily="34" charset="0"/>
                <a:cs typeface="Arial" pitchFamily="34" charset="0"/>
              </a:rPr>
            </a:b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Process of Quantitative Analysis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Process of Chemical Analysis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6096000"/>
            <a:ext cx="86868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Let us look at this </a:t>
            </a:r>
            <a:r>
              <a:rPr lang="en-US" sz="2800" dirty="0" smtClean="0">
                <a:latin typeface="Arial" pitchFamily="34" charset="0"/>
                <a:cs typeface="Arial" pitchFamily="34" charset="0"/>
                <a:hlinkClick r:id="rId2" action="ppaction://hlinkfile"/>
              </a:rPr>
              <a:t>process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in a bit more detail…</a:t>
            </a:r>
          </a:p>
        </p:txBody>
      </p:sp>
      <p:pic>
        <p:nvPicPr>
          <p:cNvPr id="30722" name="Picture 2" descr="http://www.anuaenv.ie/sites/all/filemanager/images/wet-chemist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371600"/>
            <a:ext cx="7086600" cy="4419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Data Analysis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495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Since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analytical chemistry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 the science of making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quantitative measurements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understanding the difference between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accuracy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precision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is vital. </a:t>
            </a:r>
          </a:p>
          <a:p>
            <a:pPr eaLnBrk="1" hangingPunct="1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Also, it is important that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raw data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manipulated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reported correctly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to give a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realistic estimate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of the uncertainty in a result. </a:t>
            </a:r>
          </a:p>
          <a:p>
            <a:pPr eaLnBrk="1" hangingPunct="1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Presentation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of data in the form of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graphs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extremely useful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4" name="Picture 3" descr="graph_explaination_single_PA_md_w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4800600"/>
            <a:ext cx="2895600" cy="2667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Accuracy and precision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019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Accuracy is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 close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 measured value is to the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actual (true) value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eaLnBrk="1" hangingPunct="1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Precision is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 close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measured values are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each other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Study the diagrams below. The target is the centre. Which diagram(s) show high accuracy? Which show high precision?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733800"/>
            <a:ext cx="5220429" cy="1295400"/>
          </a:xfrm>
          <a:prstGeom prst="rect">
            <a:avLst/>
          </a:prstGeom>
        </p:spPr>
      </p:pic>
      <p:pic>
        <p:nvPicPr>
          <p:cNvPr id="6" name="Picture 5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029200"/>
            <a:ext cx="7696200" cy="167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Bias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91600" cy="5943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Bias (don't let precision fool you!)</a:t>
            </a:r>
          </a:p>
          <a:p>
            <a:pPr eaLnBrk="1" hangingPunct="1"/>
            <a:r>
              <a:rPr lang="en-US" sz="3000" dirty="0" smtClean="0">
                <a:latin typeface="Arial" pitchFamily="34" charset="0"/>
                <a:cs typeface="Arial" pitchFamily="34" charset="0"/>
              </a:rPr>
              <a:t>So, if you measure something several times and </a:t>
            </a: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 values are close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they </a:t>
            </a: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may</a:t>
            </a: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still all be wrong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if there is </a:t>
            </a: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"Bias"</a:t>
            </a:r>
          </a:p>
          <a:p>
            <a:pPr eaLnBrk="1" hangingPunct="1"/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Bias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is a </a:t>
            </a: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systematic (built in) error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which makes </a:t>
            </a: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 measurements wrong by a certain amount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sz="33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Examples of Bias</a:t>
            </a:r>
          </a:p>
          <a:p>
            <a:pPr eaLnBrk="1" hangingPunct="1"/>
            <a:r>
              <a:rPr lang="en-US" sz="3000" dirty="0" smtClean="0">
                <a:latin typeface="Arial" pitchFamily="34" charset="0"/>
                <a:cs typeface="Arial" pitchFamily="34" charset="0"/>
              </a:rPr>
              <a:t>The scales read "1 kg" when there is no weight on them </a:t>
            </a:r>
          </a:p>
          <a:p>
            <a:pPr eaLnBrk="1" hangingPunct="1"/>
            <a:r>
              <a:rPr lang="en-US" sz="3000" dirty="0" smtClean="0">
                <a:latin typeface="Arial" pitchFamily="34" charset="0"/>
                <a:cs typeface="Arial" pitchFamily="34" charset="0"/>
              </a:rPr>
              <a:t>You always measure your height wearing shoes with thick soles. </a:t>
            </a:r>
          </a:p>
          <a:p>
            <a:pPr eaLnBrk="1" hangingPunct="1"/>
            <a:r>
              <a:rPr lang="en-US" sz="3000" dirty="0" smtClean="0">
                <a:latin typeface="Arial" pitchFamily="34" charset="0"/>
                <a:cs typeface="Arial" pitchFamily="34" charset="0"/>
              </a:rPr>
              <a:t>A stopwatch that takes half a second to stop when clicked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604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Laboratory Notebook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5715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Your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Critical Record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Why must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 data be recorded in ink when they are collected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Saving Time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don’t have to reorganize and rewrite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more organized and prepared to carry out the analysis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Immediate record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detect possible errors in measurements and calculations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data will not be lost or transferred incorrectly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960438"/>
          </a:xfrm>
        </p:spPr>
        <p:txBody>
          <a:bodyPr>
            <a:noAutofit/>
          </a:bodyPr>
          <a:lstStyle/>
          <a:p>
            <a:pPr eaLnBrk="1" hangingPunct="1"/>
            <a:r>
              <a:rPr lang="en-US" sz="4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Typical Quantitative Analysis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648200"/>
            <a:ext cx="8763000" cy="220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Group Discussion &amp; Presentation.</a:t>
            </a:r>
          </a:p>
          <a:p>
            <a:pPr algn="just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Construct a flow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diagram to show the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steps</a:t>
            </a:r>
          </a:p>
          <a:p>
            <a:pPr algn="just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involved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in a typical quantitative analysis.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Include considerations for each step.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838200"/>
            <a:ext cx="5080000" cy="381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960438"/>
          </a:xfrm>
        </p:spPr>
        <p:txBody>
          <a:bodyPr>
            <a:noAutofit/>
          </a:bodyPr>
          <a:lstStyle/>
          <a:p>
            <a:pPr eaLnBrk="1" hangingPunct="1"/>
            <a:r>
              <a:rPr lang="en-US" sz="4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Sampling</a:t>
            </a:r>
            <a:endParaRPr lang="en-US" sz="46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86200"/>
            <a:ext cx="8763000" cy="2971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T" sz="24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Individual Activity: </a:t>
            </a:r>
            <a:r>
              <a:rPr lang="en-TT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Read Chapter 8 &amp; the article on Environmental Sampling and make short notes on the following questions.</a:t>
            </a:r>
          </a:p>
          <a:p>
            <a:pPr lvl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1. Describe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steps in a well-designed sampling plan.</a:t>
            </a:r>
          </a:p>
          <a:p>
            <a:pPr lvl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2. What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is the importance of a good sample?</a:t>
            </a:r>
          </a:p>
          <a:p>
            <a:pPr lvl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3. What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factors must be considered when obtaining a sample?</a:t>
            </a:r>
          </a:p>
          <a:p>
            <a:pPr lvl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4. What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factors must be considered when storing and transporting a sample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mpsl.mlml.calstate.edu/sites/default/files/scoop_bent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762000"/>
            <a:ext cx="5029200" cy="3124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Analytical </a:t>
            </a:r>
            <a: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Chemistry Laboratory</a:t>
            </a:r>
            <a:endParaRPr lang="en-US" sz="60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6" name="Picture 2" descr="http://cmsprod.bgu.ac.il/NR/rdonlyres/92B703DF-81C3-408C-8BAC-59B5E0B54970/0/AnalyticalLab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" y="1600200"/>
            <a:ext cx="79756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Assignment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505200"/>
            <a:ext cx="878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Arial" pitchFamily="34" charset="0"/>
                <a:cs typeface="Arial" pitchFamily="34" charset="0"/>
              </a:rPr>
              <a:t>READ: 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Fundamentals </a:t>
            </a: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 Analytical Chemistry (8th Edition) </a:t>
            </a:r>
            <a:endParaRPr lang="en-U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Chapter 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The Nature of Analytical Chemistry, pages 2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 16, </a:t>
            </a: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Chapter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Chemicals, Apparatus, and Unit Operations in Analytical Chemistry, pages 20 – 53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Chapter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Calculations Used in Analytical Chemistry, pages 71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89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Chapter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Sampling, Standardization and Calibration,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pages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175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191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2400" dirty="0" smtClean="0"/>
          </a:p>
        </p:txBody>
      </p:sp>
      <p:pic>
        <p:nvPicPr>
          <p:cNvPr id="6" name="Picture 5" descr="3d_animasi_parrot_reading_bo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685801"/>
            <a:ext cx="3657600" cy="283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992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256" y="260647"/>
            <a:ext cx="9036496" cy="576065"/>
          </a:xfrm>
        </p:spPr>
        <p:txBody>
          <a:bodyPr>
            <a:noAutofit/>
          </a:bodyPr>
          <a:lstStyle/>
          <a:p>
            <a:r>
              <a:rPr lang="en-TT" sz="3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References</a:t>
            </a:r>
            <a:endParaRPr lang="en-TT" sz="3800" b="1" spc="-100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196752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1. Fundamentals of Analytical Chemistry (8th Edition)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Douglas A.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Skoog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Donald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M.West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F. James Holler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Stanley R. Crouch </a:t>
            </a:r>
          </a:p>
        </p:txBody>
      </p:sp>
    </p:spTree>
    <p:extLst>
      <p:ext uri="{BB962C8B-B14F-4D97-AF65-F5344CB8AC3E}">
        <p14:creationId xmlns:p14="http://schemas.microsoft.com/office/powerpoint/2010/main" xmlns="" val="640863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60438"/>
          </a:xfrm>
        </p:spPr>
        <p:txBody>
          <a:bodyPr/>
          <a:lstStyle/>
          <a:p>
            <a:pPr eaLnBrk="1" hangingPunct="1"/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Analytical Chemistry?</a:t>
            </a:r>
          </a:p>
        </p:txBody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541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Analytical Chemistry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provides the methods and tools needed for insight into our material world…for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answering four basic questions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about a material sample: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What?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Where?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How much?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What arrangement, structure or form?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Areas of Chemical Analysis and Questions They Answer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Detection: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Does the sample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contain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substance X?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Separation: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How can the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species of interest be separated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from the sample matrix for better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quantitation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identification?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Quantitation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 much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substance X is in the sample?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Identification: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the identity of the substance in the sample?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1"/>
            <a:ext cx="9144000" cy="914400"/>
          </a:xfrm>
        </p:spPr>
        <p:txBody>
          <a:bodyPr>
            <a:noAutofit/>
          </a:bodyPr>
          <a:lstStyle/>
          <a:p>
            <a:r>
              <a:rPr lang="en-US" sz="3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the Role of Analytical Chemistry?</a:t>
            </a:r>
            <a:endParaRPr lang="en-US" sz="35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8991600" cy="571500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Analytical chemistry is applied throughout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industry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medicine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and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 the sciences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>
              <a:buFont typeface="Arial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Examples: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determine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concentration of oxygen and carbon dioxide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blood samples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diagnose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treat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illnesses.</a:t>
            </a: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Determination of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nitrogen in foods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establishes their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protein content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thus their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nutritional value.</a:t>
            </a: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Home Work: 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What are three (3) other examples?</a:t>
            </a:r>
            <a:endParaRPr lang="en-US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350838"/>
            <a:ext cx="9144000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8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Definitions</a:t>
            </a:r>
          </a:p>
        </p:txBody>
      </p:sp>
      <p:pic>
        <p:nvPicPr>
          <p:cNvPr id="8" name="Picture 7" descr="animated bo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371600"/>
            <a:ext cx="5943600" cy="52720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5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Heterogeneous Materials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5562600"/>
            <a:ext cx="8839200" cy="1295400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heterogeneous mixture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 is a mixture where the </a:t>
            </a:r>
            <a:r>
              <a:rPr lang="en-US" sz="1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components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 of the mixture are </a:t>
            </a:r>
            <a:r>
              <a:rPr lang="en-US" sz="1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 uniform 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or have </a:t>
            </a:r>
            <a:r>
              <a:rPr lang="en-US" sz="1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localized regions 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1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 properties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11200" dirty="0" smtClean="0">
                <a:latin typeface="Arial" pitchFamily="34" charset="0"/>
                <a:cs typeface="Arial" pitchFamily="34" charset="0"/>
              </a:rPr>
            </a:br>
            <a:r>
              <a:rPr lang="en-US" sz="1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1200" dirty="0" smtClean="0">
                <a:latin typeface="Arial" pitchFamily="34" charset="0"/>
                <a:cs typeface="Arial" pitchFamily="34" charset="0"/>
              </a:rPr>
            </a:br>
            <a:r>
              <a:rPr lang="en-US" sz="112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33794" name="Picture 2" descr="http://3.bp.blogspot.com/-qe6-555yTTo/TuMM4219snI/AAAAAAAAIZw/fCBJj_76JEk/s1600/Sediment+settling+in+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143000"/>
            <a:ext cx="4419600" cy="4038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5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Assay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5562600"/>
            <a:ext cx="8839200" cy="1295400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smtClean="0">
                <a:latin typeface="Arial" pitchFamily="34" charset="0"/>
                <a:cs typeface="Arial" pitchFamily="34" charset="0"/>
              </a:rPr>
              <a:t>The process of determining how much of a given sample is the material indicated by its name.</a:t>
            </a:r>
            <a:br>
              <a:rPr lang="en-US" sz="11200" dirty="0" smtClean="0">
                <a:latin typeface="Arial" pitchFamily="34" charset="0"/>
                <a:cs typeface="Arial" pitchFamily="34" charset="0"/>
              </a:rPr>
            </a:br>
            <a:r>
              <a:rPr lang="en-US" sz="1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1200" dirty="0" smtClean="0">
                <a:latin typeface="Arial" pitchFamily="34" charset="0"/>
                <a:cs typeface="Arial" pitchFamily="34" charset="0"/>
              </a:rPr>
            </a:br>
            <a:r>
              <a:rPr lang="en-US" sz="112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35842" name="Picture 2" descr="http://commonfund.nih.gov/images/lab_metho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848600" cy="4191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5579</TotalTime>
  <Words>1234</Words>
  <Application>Microsoft Office PowerPoint</Application>
  <PresentationFormat>On-screen Show (4:3)</PresentationFormat>
  <Paragraphs>169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Introduction to Analytical Chemistry</vt:lpstr>
      <vt:lpstr>Lesson 1 Objectives</vt:lpstr>
      <vt:lpstr>The Analytical Chemistry Laboratory</vt:lpstr>
      <vt:lpstr>What is Analytical Chemistry?</vt:lpstr>
      <vt:lpstr>Areas of Chemical Analysis and Questions They Answer</vt:lpstr>
      <vt:lpstr>What is the Role of Analytical Chemistry?</vt:lpstr>
      <vt:lpstr>Definitions</vt:lpstr>
      <vt:lpstr>Heterogeneous Materials</vt:lpstr>
      <vt:lpstr>Assay</vt:lpstr>
      <vt:lpstr>Replicate Samples</vt:lpstr>
      <vt:lpstr>Interferences</vt:lpstr>
      <vt:lpstr>Specificity</vt:lpstr>
      <vt:lpstr>Selectivity</vt:lpstr>
      <vt:lpstr>Sample Matrix</vt:lpstr>
      <vt:lpstr>Calibration</vt:lpstr>
      <vt:lpstr>Analyte</vt:lpstr>
      <vt:lpstr>What is the difference between qualitative and quantitative analysis?</vt:lpstr>
      <vt:lpstr>Types of qualitative and quantitative analysis</vt:lpstr>
      <vt:lpstr>Qualitative Inorganic Analysis</vt:lpstr>
      <vt:lpstr>Qualitative Organic Analysis </vt:lpstr>
      <vt:lpstr>Quantitative Chemical Analysis</vt:lpstr>
      <vt:lpstr>Slide 22</vt:lpstr>
      <vt:lpstr>The Process of Chemical Analysis</vt:lpstr>
      <vt:lpstr>Data Analysis</vt:lpstr>
      <vt:lpstr>Accuracy and precision</vt:lpstr>
      <vt:lpstr>Bias</vt:lpstr>
      <vt:lpstr>The Laboratory Notebook</vt:lpstr>
      <vt:lpstr>A Typical Quantitative Analysis</vt:lpstr>
      <vt:lpstr>Sampling</vt:lpstr>
      <vt:lpstr>   Assignment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rolton</dc:creator>
  <cp:lastModifiedBy>rolton</cp:lastModifiedBy>
  <cp:revision>132</cp:revision>
  <dcterms:created xsi:type="dcterms:W3CDTF">2013-01-14T17:34:52Z</dcterms:created>
  <dcterms:modified xsi:type="dcterms:W3CDTF">2013-05-29T13:27:29Z</dcterms:modified>
</cp:coreProperties>
</file>