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407" r:id="rId4"/>
    <p:sldId id="405" r:id="rId5"/>
    <p:sldId id="348" r:id="rId6"/>
    <p:sldId id="364" r:id="rId7"/>
    <p:sldId id="365" r:id="rId8"/>
    <p:sldId id="354" r:id="rId9"/>
    <p:sldId id="367" r:id="rId10"/>
    <p:sldId id="358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8" r:id="rId29"/>
    <p:sldId id="389" r:id="rId30"/>
    <p:sldId id="390" r:id="rId31"/>
    <p:sldId id="391" r:id="rId32"/>
    <p:sldId id="392" r:id="rId33"/>
    <p:sldId id="393" r:id="rId34"/>
    <p:sldId id="394" r:id="rId35"/>
    <p:sldId id="395" r:id="rId36"/>
    <p:sldId id="387" r:id="rId37"/>
    <p:sldId id="398" r:id="rId38"/>
    <p:sldId id="397" r:id="rId39"/>
    <p:sldId id="399" r:id="rId40"/>
    <p:sldId id="400" r:id="rId41"/>
    <p:sldId id="401" r:id="rId42"/>
    <p:sldId id="402" r:id="rId43"/>
    <p:sldId id="403" r:id="rId44"/>
    <p:sldId id="404" r:id="rId45"/>
    <p:sldId id="408" r:id="rId46"/>
    <p:sldId id="39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37C2C-6AED-4025-8473-F2E5D486A9A9}" type="datetimeFigureOut">
              <a:rPr lang="en-TT" smtClean="0"/>
              <a:pPr/>
              <a:t>21/01/2013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89CD2-3AC9-41D4-8D01-32F9DB593635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="" xmlns:p14="http://schemas.microsoft.com/office/powerpoint/2010/main" val="197607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89CD2-3AC9-41D4-8D01-32F9DB593635}" type="slidenum">
              <a:rPr lang="en-TT" smtClean="0"/>
              <a:pPr/>
              <a:t>18</a:t>
            </a:fld>
            <a:endParaRPr lang="en-T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89CD2-3AC9-41D4-8D01-32F9DB593635}" type="slidenum">
              <a:rPr lang="en-TT" smtClean="0"/>
              <a:pPr/>
              <a:t>21</a:t>
            </a:fld>
            <a:endParaRPr lang="en-T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89CD2-3AC9-41D4-8D01-32F9DB593635}" type="slidenum">
              <a:rPr lang="en-TT" smtClean="0"/>
              <a:pPr/>
              <a:t>23</a:t>
            </a:fld>
            <a:endParaRPr lang="en-T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89CD2-3AC9-41D4-8D01-32F9DB593635}" type="slidenum">
              <a:rPr lang="en-TT" smtClean="0"/>
              <a:pPr/>
              <a:t>24</a:t>
            </a:fld>
            <a:endParaRPr lang="en-T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3BD-15E2-4806-A0B0-67E16BF5574C}" type="datetimeFigureOut">
              <a:rPr lang="en-TT" smtClean="0"/>
              <a:pPr/>
              <a:t>21/01/2013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9B84-EB51-4D24-95CD-4D317FA0D959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="" xmlns:p14="http://schemas.microsoft.com/office/powerpoint/2010/main" val="413700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3BD-15E2-4806-A0B0-67E16BF5574C}" type="datetimeFigureOut">
              <a:rPr lang="en-TT" smtClean="0"/>
              <a:pPr/>
              <a:t>21/01/2013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9B84-EB51-4D24-95CD-4D317FA0D959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="" xmlns:p14="http://schemas.microsoft.com/office/powerpoint/2010/main" val="146799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3BD-15E2-4806-A0B0-67E16BF5574C}" type="datetimeFigureOut">
              <a:rPr lang="en-TT" smtClean="0"/>
              <a:pPr/>
              <a:t>21/01/2013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9B84-EB51-4D24-95CD-4D317FA0D959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="" xmlns:p14="http://schemas.microsoft.com/office/powerpoint/2010/main" val="4269434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3BD-15E2-4806-A0B0-67E16BF5574C}" type="datetimeFigureOut">
              <a:rPr lang="en-TT" smtClean="0"/>
              <a:pPr/>
              <a:t>21/01/2013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9B84-EB51-4D24-95CD-4D317FA0D959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="" xmlns:p14="http://schemas.microsoft.com/office/powerpoint/2010/main" val="284211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3BD-15E2-4806-A0B0-67E16BF5574C}" type="datetimeFigureOut">
              <a:rPr lang="en-TT" smtClean="0"/>
              <a:pPr/>
              <a:t>21/01/2013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9B84-EB51-4D24-95CD-4D317FA0D959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="" xmlns:p14="http://schemas.microsoft.com/office/powerpoint/2010/main" val="120410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3BD-15E2-4806-A0B0-67E16BF5574C}" type="datetimeFigureOut">
              <a:rPr lang="en-TT" smtClean="0"/>
              <a:pPr/>
              <a:t>21/01/2013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9B84-EB51-4D24-95CD-4D317FA0D959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="" xmlns:p14="http://schemas.microsoft.com/office/powerpoint/2010/main" val="95077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3BD-15E2-4806-A0B0-67E16BF5574C}" type="datetimeFigureOut">
              <a:rPr lang="en-TT" smtClean="0"/>
              <a:pPr/>
              <a:t>21/01/2013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9B84-EB51-4D24-95CD-4D317FA0D959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="" xmlns:p14="http://schemas.microsoft.com/office/powerpoint/2010/main" val="37893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3BD-15E2-4806-A0B0-67E16BF5574C}" type="datetimeFigureOut">
              <a:rPr lang="en-TT" smtClean="0"/>
              <a:pPr/>
              <a:t>21/01/2013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9B84-EB51-4D24-95CD-4D317FA0D959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="" xmlns:p14="http://schemas.microsoft.com/office/powerpoint/2010/main" val="155133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3BD-15E2-4806-A0B0-67E16BF5574C}" type="datetimeFigureOut">
              <a:rPr lang="en-TT" smtClean="0"/>
              <a:pPr/>
              <a:t>21/01/2013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9B84-EB51-4D24-95CD-4D317FA0D959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="" xmlns:p14="http://schemas.microsoft.com/office/powerpoint/2010/main" val="4136162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3BD-15E2-4806-A0B0-67E16BF5574C}" type="datetimeFigureOut">
              <a:rPr lang="en-TT" smtClean="0"/>
              <a:pPr/>
              <a:t>21/01/2013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9B84-EB51-4D24-95CD-4D317FA0D959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="" xmlns:p14="http://schemas.microsoft.com/office/powerpoint/2010/main" val="895721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3BD-15E2-4806-A0B0-67E16BF5574C}" type="datetimeFigureOut">
              <a:rPr lang="en-TT" smtClean="0"/>
              <a:pPr/>
              <a:t>21/01/2013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9B84-EB51-4D24-95CD-4D317FA0D959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="" xmlns:p14="http://schemas.microsoft.com/office/powerpoint/2010/main" val="53862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513BD-15E2-4806-A0B0-67E16BF5574C}" type="datetimeFigureOut">
              <a:rPr lang="en-TT" smtClean="0"/>
              <a:pPr/>
              <a:t>21/01/2013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49B84-EB51-4D24-95CD-4D317FA0D959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="" xmlns:p14="http://schemas.microsoft.com/office/powerpoint/2010/main" val="348856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../CHEM133%20YouTube%20Science%20Videos/Lesson%201/Cycle%202_%20Science%201st%20Law%20of%20Thermodynamics%20Song_small_wmv2.av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Chemical Thermodynamics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352928" cy="466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407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256" y="116632"/>
            <a:ext cx="9036496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Limitation of Bond Energies</a:t>
            </a:r>
            <a:endParaRPr lang="en-TT" sz="3800" b="1" spc="-100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4109793"/>
            <a:ext cx="90259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definition of bond energies is limited to the bond-breaking process only, and does not include any provision for changes of state.</a:t>
            </a:r>
          </a:p>
          <a:p>
            <a:pPr lvl="0"/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Thus it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valid only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calculations in the gaseous state.</a:t>
            </a:r>
            <a:endParaRPr lang="en-TT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45071"/>
            <a:ext cx="3096910" cy="3087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23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76672"/>
            <a:ext cx="9036496" cy="1470025"/>
          </a:xfrm>
        </p:spPr>
        <p:txBody>
          <a:bodyPr>
            <a:noAutofit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Changes in Internal Energy, </a:t>
            </a:r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D</a:t>
            </a:r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3812"/>
            <a:ext cx="5652459" cy="423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856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9036496" cy="792088"/>
          </a:xfrm>
        </p:spPr>
        <p:txBody>
          <a:bodyPr>
            <a:no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Changes in Internal Energy, </a:t>
            </a:r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D</a:t>
            </a:r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764704"/>
            <a:ext cx="885698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internal energy, 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of a specific amount of substance represents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 the energy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contained within the substance.</a:t>
            </a:r>
          </a:p>
          <a:p>
            <a:pPr marL="457200" indent="-457200"/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difference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between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internal energy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of the</a:t>
            </a:r>
          </a:p>
          <a:p>
            <a:pPr indent="-457200"/>
            <a:r>
              <a:rPr lang="en-TT" sz="2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products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the internal energy 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reactants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of</a:t>
            </a:r>
          </a:p>
          <a:p>
            <a:pPr indent="-457200"/>
            <a:r>
              <a:rPr lang="en-TT" sz="2800" dirty="0" smtClean="0">
                <a:latin typeface="Arial" pitchFamily="34" charset="0"/>
                <a:cs typeface="Arial" pitchFamily="34" charset="0"/>
              </a:rPr>
              <a:t>      a chemical reaction or physical change, </a:t>
            </a:r>
            <a:r>
              <a:rPr lang="en-TT" sz="28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is </a:t>
            </a:r>
          </a:p>
          <a:p>
            <a:pPr indent="-457200"/>
            <a:r>
              <a:rPr lang="en-TT" sz="2800" dirty="0" smtClean="0">
                <a:latin typeface="Arial" pitchFamily="34" charset="0"/>
                <a:cs typeface="Arial" pitchFamily="34" charset="0"/>
              </a:rPr>
              <a:t>      given by the equation:</a:t>
            </a:r>
          </a:p>
          <a:p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TT" sz="2800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E = </a:t>
            </a:r>
            <a:r>
              <a:rPr lang="en-TT" sz="28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TT" sz="2800" baseline="-25000" dirty="0" err="1" smtClean="0">
                <a:latin typeface="Arial" pitchFamily="34" charset="0"/>
                <a:cs typeface="Arial" pitchFamily="34" charset="0"/>
              </a:rPr>
              <a:t>final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TT" sz="28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TT" sz="2800" baseline="-25000" dirty="0" err="1" smtClean="0">
                <a:latin typeface="Arial" pitchFamily="34" charset="0"/>
                <a:cs typeface="Arial" pitchFamily="34" charset="0"/>
              </a:rPr>
              <a:t>initial</a:t>
            </a:r>
            <a:endParaRPr lang="en-TT" sz="2800" baseline="-25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TT" sz="28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algn="ctr"/>
            <a:r>
              <a:rPr lang="en-TT" sz="2800" dirty="0" smtClean="0">
                <a:latin typeface="Arial" pitchFamily="34" charset="0"/>
                <a:cs typeface="Arial" pitchFamily="34" charset="0"/>
              </a:rPr>
              <a:t>               = </a:t>
            </a:r>
            <a:r>
              <a:rPr lang="en-TT" sz="28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TT" sz="2800" baseline="-25000" dirty="0" err="1" smtClean="0">
                <a:latin typeface="Arial" pitchFamily="34" charset="0"/>
                <a:cs typeface="Arial" pitchFamily="34" charset="0"/>
              </a:rPr>
              <a:t>products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TT" sz="28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TT" sz="2800" baseline="-25000" dirty="0" err="1" smtClean="0">
                <a:latin typeface="Arial" pitchFamily="34" charset="0"/>
                <a:cs typeface="Arial" pitchFamily="34" charset="0"/>
              </a:rPr>
              <a:t>reactants</a:t>
            </a:r>
            <a:endParaRPr lang="en-TT" sz="2800" baseline="-25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                                     = q + w</a:t>
            </a: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71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9036496" cy="792088"/>
          </a:xfrm>
        </p:spPr>
        <p:txBody>
          <a:bodyPr>
            <a:no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Changes in Internal Energy, </a:t>
            </a:r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D</a:t>
            </a:r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206" y="1052736"/>
            <a:ext cx="88569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2800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E = </a:t>
            </a:r>
            <a:r>
              <a:rPr lang="en-TT" sz="28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TT" sz="2800" baseline="-25000" dirty="0" err="1" smtClean="0">
                <a:latin typeface="Arial" pitchFamily="34" charset="0"/>
                <a:cs typeface="Arial" pitchFamily="34" charset="0"/>
              </a:rPr>
              <a:t>final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TT" sz="28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TT" sz="2800" baseline="-25000" dirty="0" err="1" smtClean="0">
                <a:latin typeface="Arial" pitchFamily="34" charset="0"/>
                <a:cs typeface="Arial" pitchFamily="34" charset="0"/>
              </a:rPr>
              <a:t>initial</a:t>
            </a:r>
            <a:endParaRPr lang="en-TT" sz="2800" baseline="-25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TT" sz="2800" dirty="0" smtClean="0">
                <a:latin typeface="Arial" pitchFamily="34" charset="0"/>
                <a:cs typeface="Arial" pitchFamily="34" charset="0"/>
              </a:rPr>
              <a:t>               = </a:t>
            </a:r>
            <a:r>
              <a:rPr lang="en-TT" sz="28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TT" sz="2800" baseline="-25000" dirty="0" err="1" smtClean="0">
                <a:latin typeface="Arial" pitchFamily="34" charset="0"/>
                <a:cs typeface="Arial" pitchFamily="34" charset="0"/>
              </a:rPr>
              <a:t>products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TT" sz="28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TT" sz="2800" baseline="-25000" dirty="0" err="1" smtClean="0">
                <a:latin typeface="Arial" pitchFamily="34" charset="0"/>
                <a:cs typeface="Arial" pitchFamily="34" charset="0"/>
              </a:rPr>
              <a:t>reactants</a:t>
            </a:r>
            <a:endParaRPr lang="en-TT" sz="2800" baseline="-250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                                    = q + w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400" dirty="0" smtClean="0">
                <a:latin typeface="Arial" pitchFamily="34" charset="0"/>
                <a:cs typeface="Arial" pitchFamily="34" charset="0"/>
              </a:rPr>
              <a:t>The terms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 and w represent heat and work</a:t>
            </a:r>
            <a:r>
              <a:rPr lang="en-TT" sz="2400" dirty="0" smtClean="0">
                <a:latin typeface="Arial" pitchFamily="34" charset="0"/>
                <a:cs typeface="Arial" pitchFamily="34" charset="0"/>
              </a:rPr>
              <a:t>, respectively.</a:t>
            </a:r>
          </a:p>
          <a:p>
            <a:endParaRPr lang="en-TT" sz="2400" dirty="0">
              <a:latin typeface="Arial" pitchFamily="34" charset="0"/>
              <a:cs typeface="Arial" pitchFamily="34" charset="0"/>
            </a:endParaRPr>
          </a:p>
          <a:p>
            <a:r>
              <a:rPr lang="en-TT" sz="2400" dirty="0" smtClean="0">
                <a:latin typeface="Arial" pitchFamily="34" charset="0"/>
                <a:cs typeface="Arial" pitchFamily="34" charset="0"/>
              </a:rPr>
              <a:t>Therefore,</a:t>
            </a:r>
          </a:p>
          <a:p>
            <a:endParaRPr lang="en-TT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TT" sz="2400" dirty="0" smtClean="0">
                <a:latin typeface="Symbol" pitchFamily="18" charset="2"/>
                <a:cs typeface="Arial" pitchFamily="34" charset="0"/>
              </a:rPr>
              <a:t>                                   D</a:t>
            </a:r>
            <a:r>
              <a:rPr lang="en-TT" sz="2400" dirty="0" smtClean="0">
                <a:latin typeface="Arial" pitchFamily="34" charset="0"/>
                <a:cs typeface="Arial" pitchFamily="34" charset="0"/>
              </a:rPr>
              <a:t>E = (amount of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heat absorbed </a:t>
            </a:r>
            <a:r>
              <a:rPr lang="en-TT" sz="2400" dirty="0" smtClean="0">
                <a:latin typeface="Arial" pitchFamily="34" charset="0"/>
                <a:cs typeface="Arial" pitchFamily="34" charset="0"/>
              </a:rPr>
              <a:t>by system)     +</a:t>
            </a:r>
          </a:p>
          <a:p>
            <a:pPr algn="ctr"/>
            <a:r>
              <a:rPr lang="en-TT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TT" sz="2400" dirty="0" smtClean="0">
                <a:latin typeface="Arial" pitchFamily="34" charset="0"/>
                <a:cs typeface="Arial" pitchFamily="34" charset="0"/>
              </a:rPr>
              <a:t>                                    (amount of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work done </a:t>
            </a:r>
            <a:r>
              <a:rPr lang="en-TT" sz="2400" dirty="0" smtClean="0">
                <a:latin typeface="Arial" pitchFamily="34" charset="0"/>
                <a:cs typeface="Arial" pitchFamily="34" charset="0"/>
              </a:rPr>
              <a:t>on system)</a:t>
            </a:r>
            <a:endParaRPr lang="en-TT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764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9036496" cy="792088"/>
          </a:xfrm>
        </p:spPr>
        <p:txBody>
          <a:bodyPr>
            <a:no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Sign Conventions for q and w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908720"/>
            <a:ext cx="8961437" cy="552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4780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9036496" cy="792088"/>
          </a:xfrm>
        </p:spPr>
        <p:txBody>
          <a:bodyPr>
            <a:no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Sign Conventions for q and w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206" y="1052736"/>
            <a:ext cx="88569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 is positive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: Heat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absorbed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by the system from the surroundings (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endothermic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 is negative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: Heat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released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by the system to the surroundings (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exothermic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 is positive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: Work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done 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the system by the surroundings.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 is negative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: Work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done by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the system on the surroundings.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66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256" y="260647"/>
            <a:ext cx="9036496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Group Calculations – Predicting the Sign of Work</a:t>
            </a:r>
            <a:endParaRPr lang="en-TT" sz="3800" b="1" spc="-100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5541039"/>
            <a:ext cx="9025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TT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400" dirty="0" smtClean="0">
                <a:latin typeface="Arial" pitchFamily="34" charset="0"/>
                <a:cs typeface="Arial" pitchFamily="34" charset="0"/>
              </a:rPr>
              <a:t>Review Examples 15-13 &amp; 15-14</a:t>
            </a:r>
          </a:p>
          <a:p>
            <a:pPr lvl="0">
              <a:buFont typeface="Arial" pitchFamily="34" charset="0"/>
              <a:buChar char="•"/>
            </a:pPr>
            <a:endParaRPr lang="en-TT" sz="24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TT" sz="2400" dirty="0" smtClean="0">
                <a:latin typeface="Arial" pitchFamily="34" charset="0"/>
                <a:cs typeface="Arial" pitchFamily="34" charset="0"/>
              </a:rPr>
              <a:t> Work on Exercises 77, 78, 66 &amp; 67</a:t>
            </a:r>
            <a:endParaRPr lang="en-T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nimated calculat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9046" y="1196752"/>
            <a:ext cx="3141106" cy="4104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08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823" y="548680"/>
            <a:ext cx="9036496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Relationship between 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 and 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3141638" cy="537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696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036496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Relationship between 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 and 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026" y="548680"/>
            <a:ext cx="878497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fundamental definition of enthalpy, H, is</a:t>
            </a:r>
          </a:p>
          <a:p>
            <a:endParaRPr lang="en-TT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 = E + PV</a:t>
            </a:r>
          </a:p>
          <a:p>
            <a:endParaRPr lang="en-TT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a process at constant temperature and pressure,</a:t>
            </a:r>
          </a:p>
          <a:p>
            <a:endParaRPr lang="en-TT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TT" sz="24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 = </a:t>
            </a:r>
            <a:r>
              <a:rPr lang="en-TT" sz="24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+ P </a:t>
            </a:r>
            <a:r>
              <a:rPr lang="en-TT" sz="24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(constant T and P)</a:t>
            </a:r>
          </a:p>
          <a:p>
            <a:pPr algn="ctr"/>
            <a:endParaRPr lang="en-TT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 know that </a:t>
            </a:r>
            <a:r>
              <a:rPr lang="en-TT" sz="2400" dirty="0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 = q + w, so</a:t>
            </a:r>
          </a:p>
          <a:p>
            <a:r>
              <a:rPr lang="en-TT" sz="2400" dirty="0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 </a:t>
            </a:r>
          </a:p>
          <a:p>
            <a:pPr algn="ctr"/>
            <a:r>
              <a:rPr lang="en-TT" sz="24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 = q + w + P </a:t>
            </a:r>
            <a:r>
              <a:rPr lang="en-TT" sz="24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(constant T and P)</a:t>
            </a:r>
          </a:p>
          <a:p>
            <a:pPr algn="ctr"/>
            <a:endParaRPr lang="en-TT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 constant pressure, w = - P </a:t>
            </a:r>
            <a:r>
              <a:rPr lang="en-TT" sz="2400" dirty="0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V, so</a:t>
            </a:r>
          </a:p>
          <a:p>
            <a:endParaRPr lang="en-TT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4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 = q + (- P </a:t>
            </a:r>
            <a:r>
              <a:rPr lang="en-TT" sz="24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V) + P </a:t>
            </a:r>
            <a:r>
              <a:rPr lang="en-TT" sz="24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(constant T and P)</a:t>
            </a:r>
          </a:p>
          <a:p>
            <a:pPr lvl="0" algn="ctr"/>
            <a:endParaRPr lang="en-TT" sz="2400" dirty="0" smtClean="0">
              <a:solidFill>
                <a:prstClr val="black"/>
              </a:solidFill>
              <a:latin typeface="Symbol" pitchFamily="18" charset="2"/>
              <a:cs typeface="Arial" pitchFamily="34" charset="0"/>
            </a:endParaRPr>
          </a:p>
          <a:p>
            <a:pPr lvl="0" algn="ctr"/>
            <a:r>
              <a:rPr lang="en-TT" sz="24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 = </a:t>
            </a:r>
            <a:r>
              <a:rPr lang="en-T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TT" sz="24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(constant T and P)</a:t>
            </a:r>
            <a:endParaRPr lang="en-TT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030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036496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Difference between 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 and 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026" y="548680"/>
            <a:ext cx="87849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difference between </a:t>
            </a:r>
            <a:r>
              <a:rPr lang="en-TT" sz="2800" dirty="0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 and </a:t>
            </a:r>
            <a:r>
              <a:rPr lang="en-TT" sz="2800" dirty="0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 is the amount of expansion work (P </a:t>
            </a:r>
            <a:r>
              <a:rPr lang="en-TT" sz="2800" dirty="0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 work) that the system can do.</a:t>
            </a:r>
          </a:p>
          <a:p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Unless there is a change in the number of moles of gas present, this difference is extremely small and can usually be neglected.</a:t>
            </a:r>
          </a:p>
          <a:p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an ideal gas, PV = </a:t>
            </a:r>
            <a:r>
              <a:rPr lang="en-TT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nRT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At constant temperature and pressure, P </a:t>
            </a:r>
            <a:r>
              <a:rPr lang="en-TT" sz="2800" dirty="0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 = (</a:t>
            </a:r>
            <a:r>
              <a:rPr lang="en-TT" sz="2800" dirty="0" err="1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)RT, a work term. Substituting gives:</a:t>
            </a:r>
          </a:p>
          <a:p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TT" sz="28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 = </a:t>
            </a:r>
            <a:r>
              <a:rPr lang="en-TT" sz="28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+ (</a:t>
            </a:r>
            <a:r>
              <a:rPr lang="en-TT" sz="2800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)RT</a:t>
            </a:r>
          </a:p>
          <a:p>
            <a:pPr algn="ctr"/>
            <a:r>
              <a:rPr lang="en-TT" sz="28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</a:t>
            </a:r>
          </a:p>
          <a:p>
            <a:pPr algn="ctr"/>
            <a:r>
              <a:rPr lang="en-TT" sz="28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= </a:t>
            </a:r>
            <a:r>
              <a:rPr lang="en-TT" sz="28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 – (</a:t>
            </a:r>
            <a:r>
              <a:rPr lang="en-TT" sz="2800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)RT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(constant T and P)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9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-27383"/>
            <a:ext cx="8640960" cy="72008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Lesson 1 Objectives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08720"/>
            <a:ext cx="8856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620689"/>
            <a:ext cx="8964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Students should be able to: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1. Use the First Law of Thermodynamics to relate heat, work and energy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changes.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2. Use bond energies to estimate heats of reaction for gas phase reactions; use ΔH values for gas phase reactions to find bond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energies.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3. Discuss changes in Internal Energy, </a:t>
            </a:r>
            <a:r>
              <a:rPr lang="en-US" sz="2400" dirty="0" smtClean="0">
                <a:latin typeface="Symbol" pitchFamily="18" charset="2"/>
                <a:cs typeface="Arial" pitchFamily="34" charset="0"/>
              </a:rPr>
              <a:t>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E, and its relationship to heat 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work.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4. Discuss the relationship between ΔH and ΔE at constant temperature 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pressure.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5602014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5. Distinguish between product-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favoured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(spontaneous) processes and reactant-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favoured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nonspontaneous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processes.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94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2655"/>
            <a:ext cx="9036496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Spontaneity of Physical &amp; Chemical Changes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679265"/>
            <a:ext cx="8784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Group Discussion &amp; Presentation.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Summarize the two aspects of spontaneity.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What are the two factors which affect the spontaneity of any physical or chemical change?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Support your answer with relevant examples.</a:t>
            </a:r>
            <a:endParaRPr lang="en-TT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group 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268760"/>
            <a:ext cx="5976664" cy="3384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9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2655"/>
            <a:ext cx="9036496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Summary - Spontaneity of Physical &amp; Chemical Changes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694380"/>
            <a:ext cx="8784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Two factors affect the spontaneity of any physical or chemical change:</a:t>
            </a:r>
          </a:p>
          <a:p>
            <a:endParaRPr lang="en-TT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Spontaneity is </a:t>
            </a:r>
            <a:r>
              <a:rPr lang="en-T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favored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when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heat is released 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during the change (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exothermic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514350" indent="-514350">
              <a:buAutoNum type="arabicPeriod"/>
            </a:pPr>
            <a:endParaRPr lang="en-TT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Spontaneity is </a:t>
            </a:r>
            <a:r>
              <a:rPr lang="en-T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favored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when the change causes an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increase in the dispersal of energy and matter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 descr="ANIMATED exclamation_mark_boing_md_wh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152550"/>
            <a:ext cx="1102221" cy="24924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9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2655"/>
            <a:ext cx="9144000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The Dispersal of Energy and Matter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861049"/>
            <a:ext cx="87849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Group Discussion &amp; Presentation.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Summarize the dispersal of energy and matter.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How does the dispersal of energy in a system affect the distribution of energy in that system?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What factors affect the dispersal of energy in a system?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What factors influence the dispersal of matter in a system? </a:t>
            </a:r>
          </a:p>
          <a:p>
            <a:r>
              <a:rPr lang="en-US" sz="2400" dirty="0" smtClean="0"/>
              <a:t>	</a:t>
            </a:r>
          </a:p>
        </p:txBody>
      </p:sp>
      <p:pic>
        <p:nvPicPr>
          <p:cNvPr id="4" name="Picture 3" descr="group 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268760"/>
            <a:ext cx="5976664" cy="2592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9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6671"/>
            <a:ext cx="9036496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Summary – The Dispersal of Energy &amp; Matter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284365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dispersal of energy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a system results in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 being spread over many particles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rather than being concentrated in just a few.</a:t>
            </a:r>
          </a:p>
        </p:txBody>
      </p:sp>
      <p:pic>
        <p:nvPicPr>
          <p:cNvPr id="4" name="Picture 3" descr="ANIMATED exclamation_mark_boing_md_wh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700808"/>
            <a:ext cx="1440160" cy="3312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9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88640"/>
            <a:ext cx="878497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If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 can be dispersed 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over a larger number of particles,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 will be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greater the number of molecules 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the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higher the total energy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the system, the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less likely 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 will be concentrated 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a few molecules. Therefore, the energy will be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dispersed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TT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So, the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final state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a system can be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probable than 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its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state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 either or both of two ways:</a:t>
            </a:r>
          </a:p>
          <a:p>
            <a:pPr>
              <a:buFont typeface="Arial" pitchFamily="34" charset="0"/>
              <a:buChar char="•"/>
            </a:pPr>
            <a:endParaRPr lang="en-TT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can be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dispersed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over a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greater number and variety of molecules</a:t>
            </a:r>
          </a:p>
          <a:p>
            <a:pPr marL="514350" indent="-514350">
              <a:buAutoNum type="arabicPeriod"/>
            </a:pPr>
            <a:endParaRPr lang="en-TT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particles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the system can be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dispersed 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(more disordered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259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9036496" cy="576065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Entropy, S, and Entropy Change, </a:t>
            </a:r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64136"/>
            <a:ext cx="6912768" cy="45131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9036496" cy="576065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Entropy, S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075" y="5589240"/>
            <a:ext cx="8966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dispersal of energy and matter is described by the thermodynamic state function entropy, S.</a:t>
            </a: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28240"/>
            <a:ext cx="7416823" cy="456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231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9036496" cy="576065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Entropy, S, and Entropy Change, </a:t>
            </a:r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41" y="908720"/>
            <a:ext cx="89666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Third Law of Thermodynamics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establishes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zero of the entropy scale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The entropy of a pure, perfect crystalline substance (perfectly ordered) is zero at absolute zero (0 K).</a:t>
            </a:r>
          </a:p>
          <a:p>
            <a:endParaRPr lang="en-TT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standard entropy change, </a:t>
            </a:r>
            <a:r>
              <a:rPr lang="en-TT" sz="2800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TT" sz="2800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of a reaction can be determined from the absolute entropies of reactants and products.</a:t>
            </a:r>
          </a:p>
          <a:p>
            <a:pPr>
              <a:buFont typeface="Arial" pitchFamily="34" charset="0"/>
              <a:buChar char="•"/>
            </a:pPr>
            <a:endParaRPr lang="en-TT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TT" sz="2800" b="1" dirty="0" err="1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TT" sz="2800" b="1" baseline="30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TT" sz="2800" b="1" baseline="-25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rxn</a:t>
            </a:r>
            <a:r>
              <a:rPr lang="en-TT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TT" sz="2800" b="1" dirty="0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en-TT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 </a:t>
            </a:r>
            <a:r>
              <a:rPr lang="en-TT" sz="2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TT" sz="2800" b="1" baseline="30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TT" sz="2800" b="1" baseline="-25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products</a:t>
            </a:r>
            <a:r>
              <a:rPr lang="en-TT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TT" sz="2800" b="1" dirty="0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en-TT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 </a:t>
            </a:r>
            <a:r>
              <a:rPr lang="en-TT" sz="2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TT" sz="2800" b="1" baseline="30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TT" sz="2800" b="1" baseline="-25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reactants</a:t>
            </a:r>
            <a:endParaRPr lang="en-TT" sz="2800" b="1" baseline="-25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59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9036496" cy="576065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Entropy, S, and Entropy Change, </a:t>
            </a:r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41" y="908720"/>
            <a:ext cx="89666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Third Law of Thermodynamics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establishes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zero of the entropy scale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The entropy of a pure, perfect crystalline substance (perfectly ordered) is zero at absolute zero (0 K).</a:t>
            </a:r>
          </a:p>
          <a:p>
            <a:endParaRPr lang="en-TT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standard entropy change, </a:t>
            </a:r>
            <a:r>
              <a:rPr lang="en-TT" sz="2800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TT" sz="2800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of a reaction can be determined from the absolute entropies of reactants and products.</a:t>
            </a:r>
          </a:p>
          <a:p>
            <a:pPr>
              <a:buFont typeface="Arial" pitchFamily="34" charset="0"/>
              <a:buChar char="•"/>
            </a:pPr>
            <a:endParaRPr lang="en-TT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TT" sz="2800" b="1" dirty="0" err="1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TT" sz="2800" b="1" baseline="30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TT" sz="2800" b="1" baseline="-25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rxn</a:t>
            </a:r>
            <a:r>
              <a:rPr lang="en-TT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TT" sz="2800" b="1" dirty="0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en-TT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 </a:t>
            </a:r>
            <a:r>
              <a:rPr lang="en-TT" sz="2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TT" sz="2800" b="1" baseline="30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TT" sz="2800" b="1" baseline="-25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products</a:t>
            </a:r>
            <a:r>
              <a:rPr lang="en-TT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TT" sz="2800" b="1" dirty="0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en-TT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 </a:t>
            </a:r>
            <a:r>
              <a:rPr lang="en-TT" sz="2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TT" sz="2800" b="1" baseline="30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TT" sz="2800" b="1" baseline="-25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reactants</a:t>
            </a:r>
            <a:endParaRPr lang="en-TT" sz="2800" b="1" baseline="-25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59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76671"/>
            <a:ext cx="9036496" cy="576065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Factors Affecting Entropy, S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6738" name="Picture 2" descr="http://imperfectspirituality.com/wp-content/uploads/2011/12/Energy-you-bring-ball-of-ligh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5238750" cy="5124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259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908720"/>
            <a:ext cx="8856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016" y="1181065"/>
            <a:ext cx="8964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Outline the relationship of entropy to the dispersal of energy and matter (disorder) in 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system.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7. Use tabulated values of absolute entropies to calculate the entropy changes,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ΔS.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8. Explain how the spontaneity of a process is related to entropy changes – the Second Law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Thermodynamics.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9. Calculate changes in Gibbs free energy, ΔG, by two methods: (a) from values of ΔH and ΔS and (b) from tabulated values of standard molar free energies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formation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and know when to use each type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calculation.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/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10. Discuss the temperature dependence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spontaneity.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6" name="Picture 5" descr="animted lights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6629" y="116632"/>
            <a:ext cx="5439667" cy="10471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94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9036496" cy="576065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1. Effect of Phase Changes on Entropy</a:t>
            </a:r>
            <a:endParaRPr lang="en-TT" sz="3600" b="1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41" y="908720"/>
            <a:ext cx="8966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any substance, entropy increases in the order </a:t>
            </a:r>
          </a:p>
          <a:p>
            <a:endParaRPr lang="en-TT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Solid </a:t>
            </a:r>
            <a:r>
              <a:rPr lang="en-TT" sz="2400" dirty="0" smtClean="0">
                <a:latin typeface="Symbol"/>
              </a:rPr>
              <a:t>&lt; 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Liquid </a:t>
            </a:r>
            <a:r>
              <a:rPr lang="en-TT" sz="2400" dirty="0" smtClean="0">
                <a:latin typeface="Symbol"/>
              </a:rPr>
              <a:t>&lt; 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Gas</a:t>
            </a:r>
          </a:p>
          <a:p>
            <a:pPr algn="ctr"/>
            <a:endParaRPr lang="en-TT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Melting, vaporization, and sublimation always have </a:t>
            </a:r>
            <a:r>
              <a:rPr lang="en-TT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TT" sz="2400" baseline="-25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system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400" dirty="0" smtClean="0">
                <a:latin typeface="Symbol"/>
              </a:rPr>
              <a:t>&gt; 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0.</a:t>
            </a:r>
          </a:p>
          <a:p>
            <a:endParaRPr lang="en-TT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Freezing, condensation, and deposition always have </a:t>
            </a:r>
            <a:r>
              <a:rPr lang="en-TT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TT" sz="2400" baseline="-25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system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400" dirty="0" smtClean="0">
                <a:latin typeface="Symbol"/>
              </a:rPr>
              <a:t>&lt; 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0.</a:t>
            </a:r>
            <a:endParaRPr lang="en-T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67" y="3677081"/>
            <a:ext cx="8613969" cy="318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213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9036496" cy="576065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2. Effect of Temperature on Entropy</a:t>
            </a:r>
            <a:endParaRPr lang="en-TT" sz="3600" b="1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41" y="908720"/>
            <a:ext cx="8966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entropy of any sample increases as its temperature increases.</a:t>
            </a: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08" y="2204864"/>
            <a:ext cx="6859364" cy="433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814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9036496" cy="576065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3. Effect of Volume on Entropy</a:t>
            </a:r>
            <a:endParaRPr lang="en-TT" sz="3600" b="1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41" y="908720"/>
            <a:ext cx="89666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entropy of a gas increases as its volume increases.</a:t>
            </a:r>
          </a:p>
          <a:p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an increase in gas volume, </a:t>
            </a:r>
            <a:r>
              <a:rPr lang="en-TT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TT" sz="2800" baseline="-25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system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latin typeface="Symbol"/>
              </a:rPr>
              <a:t>&gt;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0.</a:t>
            </a: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924944"/>
            <a:ext cx="5175526" cy="3441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56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9036496" cy="576065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4. Effect of Mixing on Entropy</a:t>
            </a:r>
            <a:endParaRPr lang="en-TT" sz="3600" b="1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41" y="908720"/>
            <a:ext cx="8966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Mixing of substances or dissolving a solid in a liquid causes an increase in entropy, </a:t>
            </a:r>
            <a:r>
              <a:rPr lang="en-TT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TT" sz="2800" baseline="-25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system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>
                <a:solidFill>
                  <a:prstClr val="black"/>
                </a:solidFill>
                <a:latin typeface="Symbol"/>
              </a:rPr>
              <a:t>&gt;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15" y="2132856"/>
            <a:ext cx="8296349" cy="456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321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9036496" cy="576065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 Effect of Increasing Number of Particles on Entropy</a:t>
            </a:r>
            <a:endParaRPr lang="en-TT" sz="3600" b="1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55" y="1052736"/>
            <a:ext cx="8966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Increasing the number of particles causes an increase in entropy, </a:t>
            </a:r>
            <a:r>
              <a:rPr lang="en-TT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TT" sz="2800" baseline="-25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system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>
                <a:solidFill>
                  <a:prstClr val="black"/>
                </a:solidFill>
                <a:latin typeface="Symbol"/>
              </a:rPr>
              <a:t>&gt;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15" y="2132856"/>
            <a:ext cx="8296349" cy="456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737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9036496" cy="576065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6. Effect of Increasing Number of Moles of Gaseous Substances</a:t>
            </a:r>
            <a:endParaRPr lang="en-TT" sz="3600" b="1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55" y="1052736"/>
            <a:ext cx="8966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Increasing the number of moles of gaseous substances causes an increase in entropy, </a:t>
            </a:r>
            <a:r>
              <a:rPr lang="en-TT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TT" sz="2800" baseline="-25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system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>
                <a:solidFill>
                  <a:prstClr val="black"/>
                </a:solidFill>
                <a:latin typeface="Symbol"/>
              </a:rPr>
              <a:t>&gt;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64904"/>
            <a:ext cx="5500374" cy="36577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959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256" y="260647"/>
            <a:ext cx="9036496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Group Calculations – 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 &amp; </a:t>
            </a:r>
            <a:r>
              <a:rPr lang="en-TT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TT" sz="4000" b="1" baseline="30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TT" sz="4000" b="1" baseline="-25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rxn</a:t>
            </a:r>
            <a:endParaRPr lang="en-TT" sz="3800" b="1" spc="-100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5541039"/>
            <a:ext cx="9025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TT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400" dirty="0" smtClean="0">
                <a:latin typeface="Arial" pitchFamily="34" charset="0"/>
                <a:cs typeface="Arial" pitchFamily="34" charset="0"/>
              </a:rPr>
              <a:t>Review Examples 15-15 15-16, 15-17 &amp; 15-18</a:t>
            </a:r>
          </a:p>
          <a:p>
            <a:pPr lvl="0">
              <a:buFont typeface="Arial" pitchFamily="34" charset="0"/>
              <a:buChar char="•"/>
            </a:pPr>
            <a:endParaRPr lang="en-TT" sz="24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TT" sz="2400" dirty="0" smtClean="0">
                <a:latin typeface="Arial" pitchFamily="34" charset="0"/>
                <a:cs typeface="Arial" pitchFamily="34" charset="0"/>
              </a:rPr>
              <a:t> Work on Exercises 104, 100 &amp; 98</a:t>
            </a:r>
            <a:endParaRPr lang="en-T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nimated calculat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9046" y="1196752"/>
            <a:ext cx="3141106" cy="4104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08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52" y="620688"/>
            <a:ext cx="9036496" cy="576065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 Second Law of Thermodynamics</a:t>
            </a:r>
            <a:endParaRPr lang="en-TT" sz="4800" b="1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06842"/>
            <a:ext cx="3168352" cy="477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236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9036496" cy="576065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 Second Law of Thermodynamics</a:t>
            </a:r>
            <a:endParaRPr lang="en-TT" sz="3600" b="1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55" y="1052736"/>
            <a:ext cx="8966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any spontaneous change, the universe tends towards a state of increasing entropy, </a:t>
            </a:r>
            <a:r>
              <a:rPr lang="en-TT" sz="2800" dirty="0" err="1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TT" sz="2800" baseline="-25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universe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latin typeface="Symbol"/>
              </a:rPr>
              <a:t>&gt;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0.</a:t>
            </a: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06842"/>
            <a:ext cx="3168352" cy="477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801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76672"/>
            <a:ext cx="9036496" cy="576065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Free Energy Change, </a:t>
            </a:r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G, and </a:t>
            </a:r>
            <a:r>
              <a:rPr lang="en-TT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Spontaneitiy</a:t>
            </a:r>
            <a:endParaRPr lang="en-TT" sz="3600" b="1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844824"/>
            <a:ext cx="7151687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085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864097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 First Law of Thermodynamics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3501008"/>
            <a:ext cx="8856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combined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amount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matter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in the universe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constant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Law of Conservation of Energy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just another statement 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First Law of Thermodynamics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i.e.,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 is neither created nor destroyed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 chemical reactions and physical changes.</a:t>
            </a:r>
          </a:p>
        </p:txBody>
      </p:sp>
      <p:pic>
        <p:nvPicPr>
          <p:cNvPr id="98306" name="Picture 2" descr="http://4.bp.blogspot.com/-cmtkXbwq7Bs/UOppJvmK7iI/AAAAAAAAAbU/poDX2VObJi4/s1600/thi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836713"/>
            <a:ext cx="2526117" cy="2530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694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76672"/>
            <a:ext cx="9036496" cy="576065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Free Energy Change, </a:t>
            </a:r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G, and </a:t>
            </a:r>
            <a:r>
              <a:rPr lang="en-TT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Spontaneitiy</a:t>
            </a:r>
            <a:endParaRPr lang="en-TT" sz="3600" b="1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556792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The Gibbs free energy change, </a:t>
            </a:r>
            <a:r>
              <a:rPr lang="en-TT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at constant temperature and pressure, is</a:t>
            </a:r>
          </a:p>
          <a:p>
            <a:endParaRPr lang="en-TT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TT" sz="2800" dirty="0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 = </a:t>
            </a:r>
            <a:r>
              <a:rPr lang="en-TT" sz="2800" dirty="0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 – T </a:t>
            </a:r>
            <a:r>
              <a:rPr lang="en-TT" sz="2800" dirty="0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</a:p>
          <a:p>
            <a:endParaRPr lang="en-TT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3261945"/>
            <a:ext cx="8640960" cy="290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TT" sz="2400" dirty="0" smtClean="0">
              <a:latin typeface="Symbol" pitchFamily="18" charset="2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 For a standard reaction, </a:t>
            </a:r>
            <a:r>
              <a:rPr lang="en-TT" sz="28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TT" sz="28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TT" sz="28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rxn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at constant temperature and pressure, is</a:t>
            </a: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TT" sz="2800" dirty="0" err="1" smtClean="0"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en-TT" sz="2800" baseline="30000" dirty="0" err="1" smtClean="0">
                <a:latin typeface="Arial" pitchFamily="34" charset="0"/>
                <a:cs typeface="Arial" pitchFamily="34" charset="0"/>
              </a:rPr>
              <a:t>o</a:t>
            </a:r>
            <a:r>
              <a:rPr lang="en-TT" sz="2800" baseline="-25000" dirty="0" err="1" smtClean="0">
                <a:latin typeface="Arial" pitchFamily="34" charset="0"/>
                <a:cs typeface="Arial" pitchFamily="34" charset="0"/>
              </a:rPr>
              <a:t>rxn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TT" sz="2800" dirty="0" smtClean="0">
                <a:latin typeface="Symbol" pitchFamily="18" charset="2"/>
                <a:cs typeface="Arial" pitchFamily="34" charset="0"/>
              </a:rPr>
              <a:t>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n </a:t>
            </a:r>
            <a:r>
              <a:rPr lang="en-TT" sz="2800" dirty="0" err="1" smtClean="0"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en-TT" sz="2800" baseline="30000" dirty="0" err="1" smtClean="0">
                <a:latin typeface="Arial" pitchFamily="34" charset="0"/>
                <a:cs typeface="Arial" pitchFamily="34" charset="0"/>
              </a:rPr>
              <a:t>o</a:t>
            </a:r>
            <a:r>
              <a:rPr lang="en-TT" sz="2800" baseline="-250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TT" sz="2800" baseline="-25000" dirty="0" smtClean="0">
                <a:latin typeface="Arial" pitchFamily="34" charset="0"/>
                <a:cs typeface="Arial" pitchFamily="34" charset="0"/>
              </a:rPr>
              <a:t> products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TT" sz="2800" dirty="0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 </a:t>
            </a:r>
            <a:r>
              <a:rPr lang="en-TT" sz="2800" dirty="0" err="1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TT" sz="2800" baseline="30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TT" sz="2800" baseline="-25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TT" sz="28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reactants </a:t>
            </a:r>
          </a:p>
          <a:p>
            <a:pPr algn="ctr"/>
            <a:endParaRPr lang="en-TT" sz="2800" baseline="-25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(1 </a:t>
            </a:r>
            <a:r>
              <a:rPr lang="en-TT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atm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298 K only)</a:t>
            </a:r>
          </a:p>
        </p:txBody>
      </p:sp>
    </p:spTree>
    <p:extLst>
      <p:ext uri="{BB962C8B-B14F-4D97-AF65-F5344CB8AC3E}">
        <p14:creationId xmlns="" xmlns:p14="http://schemas.microsoft.com/office/powerpoint/2010/main" val="40085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256" y="260647"/>
            <a:ext cx="9036496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Group Calculations – Spontaneity of Standard Reaction</a:t>
            </a:r>
            <a:endParaRPr lang="en-TT" sz="3800" b="1" spc="-100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5541039"/>
            <a:ext cx="9025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TT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400" dirty="0" smtClean="0">
                <a:latin typeface="Arial" pitchFamily="34" charset="0"/>
                <a:cs typeface="Arial" pitchFamily="34" charset="0"/>
              </a:rPr>
              <a:t>Review Examples 15-19 15-20</a:t>
            </a:r>
          </a:p>
          <a:p>
            <a:pPr lvl="0">
              <a:buFont typeface="Arial" pitchFamily="34" charset="0"/>
              <a:buChar char="•"/>
            </a:pPr>
            <a:endParaRPr lang="en-TT" sz="24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TT" sz="2400" dirty="0" smtClean="0">
                <a:latin typeface="Arial" pitchFamily="34" charset="0"/>
                <a:cs typeface="Arial" pitchFamily="34" charset="0"/>
              </a:rPr>
              <a:t> Work on Exercises 111 &amp; 113</a:t>
            </a:r>
            <a:endParaRPr lang="en-T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nimated calculat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9046" y="1196752"/>
            <a:ext cx="3141106" cy="4104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08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4704"/>
            <a:ext cx="9036496" cy="576065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 Temperature Dependence of Spontaneity</a:t>
            </a:r>
            <a:endParaRPr lang="en-TT" sz="4800" b="1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7704856" cy="4464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560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9036496" cy="576065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 Temperature Dependence of Spontaneity</a:t>
            </a:r>
            <a:endParaRPr lang="en-TT" sz="3600" b="1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96752"/>
            <a:ext cx="88569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When a system is at equilibrium, </a:t>
            </a:r>
            <a:r>
              <a:rPr lang="en-TT" sz="2800" dirty="0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 = 0, therefore:</a:t>
            </a:r>
          </a:p>
          <a:p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 err="1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TT" sz="2800" baseline="-25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rxn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TT" sz="2800" dirty="0" err="1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aseline="-25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rxn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T </a:t>
            </a:r>
            <a:r>
              <a:rPr lang="en-TT" sz="2800" dirty="0" err="1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TT" sz="2800" baseline="-25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rxn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TT" sz="28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0 = </a:t>
            </a:r>
            <a:r>
              <a:rPr lang="en-TT" sz="2800" dirty="0" err="1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aseline="-25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rxn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T </a:t>
            </a:r>
            <a:r>
              <a:rPr lang="en-TT" sz="2800" dirty="0" err="1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TT" sz="2800" baseline="-25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rxn</a:t>
            </a:r>
            <a:endParaRPr lang="en-TT" sz="2800" baseline="-25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So,</a:t>
            </a:r>
          </a:p>
          <a:p>
            <a:endParaRPr lang="en-TT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 err="1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aseline="-25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rxn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en-TT" sz="2800" dirty="0" err="1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TT" sz="2800" baseline="-25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rxn</a:t>
            </a:r>
            <a:r>
              <a:rPr lang="en-TT" sz="28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TT" sz="28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T = </a:t>
            </a:r>
            <a:r>
              <a:rPr lang="en-TT" sz="2800" u="sng" dirty="0" err="1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u="sng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u="sng" baseline="-25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rxn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(at equilibrium)</a:t>
            </a:r>
          </a:p>
          <a:p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</a:t>
            </a:r>
            <a:r>
              <a:rPr lang="en-TT" sz="2800" dirty="0" err="1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TT" sz="2800" baseline="-25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rxn</a:t>
            </a:r>
            <a:endParaRPr lang="en-TT" sz="2800" baseline="-25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570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256" y="260647"/>
            <a:ext cx="9036496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Group Calculations – Spontaneity of Standard Reaction</a:t>
            </a:r>
            <a:endParaRPr lang="en-TT" sz="3800" b="1" spc="-100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5541039"/>
            <a:ext cx="9025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TT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400" dirty="0" smtClean="0">
                <a:latin typeface="Arial" pitchFamily="34" charset="0"/>
                <a:cs typeface="Arial" pitchFamily="34" charset="0"/>
              </a:rPr>
              <a:t>Review Examples 15-21, 15-22 &amp; 15-23</a:t>
            </a:r>
          </a:p>
          <a:p>
            <a:pPr lvl="0">
              <a:buFont typeface="Arial" pitchFamily="34" charset="0"/>
              <a:buChar char="•"/>
            </a:pPr>
            <a:endParaRPr lang="en-TT" sz="24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TT" sz="2400" dirty="0" smtClean="0">
                <a:latin typeface="Arial" pitchFamily="34" charset="0"/>
                <a:cs typeface="Arial" pitchFamily="34" charset="0"/>
              </a:rPr>
              <a:t> Work on Exercises 111, 113, 116 &amp; 120</a:t>
            </a:r>
            <a:endParaRPr lang="en-T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nimated calculat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9046" y="1196752"/>
            <a:ext cx="3141106" cy="4104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08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Assignment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243716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Arial" pitchFamily="34" charset="0"/>
                <a:cs typeface="Arial" pitchFamily="34" charset="0"/>
              </a:rPr>
              <a:t>READ: 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General 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Chemistry (9th Edition)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Chapter 15: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Chemical Thermodynamics, pages 565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 605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Chapter 16: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Chemical Kinetics, pages 606 - 659</a:t>
            </a:r>
            <a:r>
              <a:rPr lang="en-US" sz="2400" dirty="0" smtClean="0"/>
              <a:t>	</a:t>
            </a:r>
          </a:p>
        </p:txBody>
      </p:sp>
      <p:pic>
        <p:nvPicPr>
          <p:cNvPr id="6" name="Picture 5" descr="3d_animasi_parrot_reading_bo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620688"/>
            <a:ext cx="727280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9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256" y="260647"/>
            <a:ext cx="9036496" cy="576065"/>
          </a:xfrm>
        </p:spPr>
        <p:txBody>
          <a:bodyPr>
            <a:noAutofit/>
          </a:bodyPr>
          <a:lstStyle/>
          <a:p>
            <a:r>
              <a:rPr lang="en-TT" sz="3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References</a:t>
            </a:r>
            <a:endParaRPr lang="en-TT" sz="3800" b="1" spc="-100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196752"/>
            <a:ext cx="85689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1. General Chemistry (9th Edition)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Kenneth W. Whitten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Raymond E. Davis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M. Larry Peck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George G. Stanley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ISBN-13:978-0-495-39163-0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ISBN-10:0-495-39163-8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6408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256" y="332656"/>
            <a:ext cx="9036496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Bond Energies</a:t>
            </a:r>
            <a:endParaRPr lang="en-TT" sz="3800" b="1" spc="-100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636" y="1124744"/>
            <a:ext cx="6873416" cy="531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507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864097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Bond Energies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3201938"/>
            <a:ext cx="88569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bond energy (B.E.)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the amount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necessary 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break one mole of bonds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 a gaseous covalent substance to form products in the gaseous state at constant temperature and pressure.</a:t>
            </a: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greater the bond energy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stable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(stronger)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bond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is, and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harder it is to break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Thus bond energy is a measure of bond strengths.</a:t>
            </a:r>
          </a:p>
        </p:txBody>
      </p:sp>
      <p:pic>
        <p:nvPicPr>
          <p:cNvPr id="6" name="Picture 5" descr="Break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980728"/>
            <a:ext cx="2307616" cy="20174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94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256" y="116632"/>
            <a:ext cx="9036496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Example - The Bond Energy</a:t>
            </a:r>
            <a:endParaRPr lang="en-TT" sz="3800" b="1" spc="-100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026" y="692696"/>
            <a:ext cx="87849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Consider the following reaction:</a:t>
            </a:r>
          </a:p>
          <a:p>
            <a:pPr lvl="0"/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TT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400" b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(g) </a:t>
            </a:r>
            <a:r>
              <a:rPr lang="en-TT" sz="2400" b="1" dirty="0" smtClean="0">
                <a:latin typeface="Symbol"/>
              </a:rPr>
              <a:t>® </a:t>
            </a:r>
            <a:r>
              <a:rPr lang="en-TT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2H(g)  </a:t>
            </a:r>
          </a:p>
          <a:p>
            <a:pPr algn="ctr"/>
            <a:r>
              <a:rPr lang="en-TT" sz="2400" b="1" dirty="0" err="1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400" b="1" baseline="30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TT" sz="2400" b="1" baseline="-25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rxn</a:t>
            </a:r>
            <a:r>
              <a:rPr lang="en-TT" sz="2400" b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TT" sz="2400" b="1" dirty="0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400" b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H-H</a:t>
            </a:r>
            <a:r>
              <a:rPr lang="en-TT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+436 kJ/mol H-H bonds</a:t>
            </a:r>
          </a:p>
          <a:p>
            <a:endParaRPr lang="en-TT" sz="2400" baseline="-25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bond energy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hydrogen-hydrogen bond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436 kJ/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bonds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other words,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436 kJ of energy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must be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absorbed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for every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mole of H-H bonds that are broken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endothermic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reaction (</a:t>
            </a:r>
            <a:r>
              <a:rPr lang="en-TT" sz="2800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TT" sz="28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rxn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 positive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can be written:</a:t>
            </a:r>
          </a:p>
          <a:p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TT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400" b="1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(g) </a:t>
            </a:r>
            <a:r>
              <a:rPr lang="en-TT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+ 436kJ </a:t>
            </a:r>
            <a:r>
              <a:rPr lang="en-TT" sz="2400" b="1" dirty="0" smtClean="0">
                <a:solidFill>
                  <a:prstClr val="black"/>
                </a:solidFill>
                <a:latin typeface="Symbol"/>
              </a:rPr>
              <a:t>® </a:t>
            </a:r>
            <a:r>
              <a:rPr lang="en-TT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2H(g</a:t>
            </a:r>
            <a:r>
              <a:rPr lang="en-TT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TT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524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256" y="116632"/>
            <a:ext cx="9036496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 Special Case of Hess’s Law</a:t>
            </a:r>
            <a:endParaRPr lang="en-TT" sz="3800" b="1" spc="-100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3212976"/>
            <a:ext cx="90259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special case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Hess’s Law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involves the use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bond energies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estimate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heats of reaction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general terms, </a:t>
            </a:r>
            <a:r>
              <a:rPr lang="en-TT" sz="2800" dirty="0" err="1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aseline="30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TT" sz="2800" baseline="-25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rxn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related to the bond energies of the reactants and products in gas phase reactions by the following version of Hess’s Law:</a:t>
            </a:r>
          </a:p>
          <a:p>
            <a:pPr lvl="0"/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TT" sz="2400" b="1" dirty="0" err="1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TT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400" b="1" baseline="30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TT" sz="2400" b="1" baseline="-25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rxn</a:t>
            </a:r>
            <a:r>
              <a:rPr lang="en-TT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TT" sz="2400" b="1" dirty="0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en-TT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B.E.</a:t>
            </a:r>
            <a:r>
              <a:rPr lang="en-TT" sz="2400" b="1" baseline="-25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reacatants</a:t>
            </a:r>
            <a:r>
              <a:rPr lang="en-TT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TT" sz="2400" b="1" dirty="0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en-TT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B.E.</a:t>
            </a:r>
            <a:r>
              <a:rPr lang="en-TT" sz="2400" b="1" baseline="-25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products</a:t>
            </a:r>
            <a:r>
              <a:rPr lang="en-TT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(in gas phase reactions only)</a:t>
            </a:r>
            <a:endParaRPr lang="en-TT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08720"/>
            <a:ext cx="352839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408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256" y="116632"/>
            <a:ext cx="9036496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Group Calculations – Bond Energies</a:t>
            </a:r>
            <a:endParaRPr lang="en-TT" sz="3800" b="1" spc="-100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5541039"/>
            <a:ext cx="9025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TT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400" dirty="0" smtClean="0">
                <a:latin typeface="Arial" pitchFamily="34" charset="0"/>
                <a:cs typeface="Arial" pitchFamily="34" charset="0"/>
              </a:rPr>
              <a:t>Review Examples 15-11 &amp; 15-12</a:t>
            </a:r>
          </a:p>
          <a:p>
            <a:pPr lvl="0">
              <a:buFont typeface="Arial" pitchFamily="34" charset="0"/>
              <a:buChar char="•"/>
            </a:pPr>
            <a:endParaRPr lang="en-TT" sz="24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TT" sz="2400" dirty="0" smtClean="0">
                <a:latin typeface="Arial" pitchFamily="34" charset="0"/>
                <a:cs typeface="Arial" pitchFamily="34" charset="0"/>
              </a:rPr>
              <a:t> Work on Exercises 48, 50 &amp; 52</a:t>
            </a:r>
            <a:endParaRPr lang="en-T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nimated calculat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9046" y="915513"/>
            <a:ext cx="3141106" cy="43856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08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3422</TotalTime>
  <Words>1942</Words>
  <Application>Microsoft Office PowerPoint</Application>
  <PresentationFormat>On-screen Show (4:3)</PresentationFormat>
  <Paragraphs>248</Paragraphs>
  <Slides>46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Chemical Thermodynamics</vt:lpstr>
      <vt:lpstr>Lesson 1 Objectives</vt:lpstr>
      <vt:lpstr>Slide 3</vt:lpstr>
      <vt:lpstr>The First Law of Thermodynamics</vt:lpstr>
      <vt:lpstr>   Bond Energies</vt:lpstr>
      <vt:lpstr>Bond Energies</vt:lpstr>
      <vt:lpstr>   Example - The Bond Energy</vt:lpstr>
      <vt:lpstr>A Special Case of Hess’s Law</vt:lpstr>
      <vt:lpstr>Group Calculations – Bond Energies</vt:lpstr>
      <vt:lpstr>Limitation of Bond Energies</vt:lpstr>
      <vt:lpstr>Changes in Internal Energy, DE</vt:lpstr>
      <vt:lpstr>Changes in Internal Energy, DE</vt:lpstr>
      <vt:lpstr>Changes in Internal Energy, DE</vt:lpstr>
      <vt:lpstr>Sign Conventions for q and w</vt:lpstr>
      <vt:lpstr>Sign Conventions for q and w</vt:lpstr>
      <vt:lpstr>Group Calculations – Predicting the Sign of Work</vt:lpstr>
      <vt:lpstr>   Relationship between DH and DE</vt:lpstr>
      <vt:lpstr>   Relationship between DH and DE</vt:lpstr>
      <vt:lpstr>   Difference between DH and DE</vt:lpstr>
      <vt:lpstr>   Spontaneity of Physical &amp; Chemical Changes</vt:lpstr>
      <vt:lpstr>   Summary - Spontaneity of Physical &amp; Chemical Changes</vt:lpstr>
      <vt:lpstr>   The Dispersal of Energy and Matter</vt:lpstr>
      <vt:lpstr>   Summary – The Dispersal of Energy &amp; Matter</vt:lpstr>
      <vt:lpstr>Slide 24</vt:lpstr>
      <vt:lpstr>Entropy, S, and Entropy Change, DS</vt:lpstr>
      <vt:lpstr>Entropy, S</vt:lpstr>
      <vt:lpstr>Entropy, S, and Entropy Change, DS</vt:lpstr>
      <vt:lpstr>Entropy, S, and Entropy Change, DS</vt:lpstr>
      <vt:lpstr>Factors Affecting Entropy, S</vt:lpstr>
      <vt:lpstr>1. Effect of Phase Changes on Entropy</vt:lpstr>
      <vt:lpstr>2. Effect of Temperature on Entropy</vt:lpstr>
      <vt:lpstr>3. Effect of Volume on Entropy</vt:lpstr>
      <vt:lpstr>4. Effect of Mixing on Entropy</vt:lpstr>
      <vt:lpstr>5. Effect of Increasing Number of Particles on Entropy</vt:lpstr>
      <vt:lpstr>6. Effect of Increasing Number of Moles of Gaseous Substances</vt:lpstr>
      <vt:lpstr>Group Calculations – DS &amp; DSorxn</vt:lpstr>
      <vt:lpstr>The Second Law of Thermodynamics</vt:lpstr>
      <vt:lpstr>The Second Law of Thermodynamics</vt:lpstr>
      <vt:lpstr>Free Energy Change, DG, and Spontaneitiy</vt:lpstr>
      <vt:lpstr>Free Energy Change, DG, and Spontaneitiy</vt:lpstr>
      <vt:lpstr>Group Calculations – Spontaneity of Standard Reaction</vt:lpstr>
      <vt:lpstr>The Temperature Dependence of Spontaneity</vt:lpstr>
      <vt:lpstr>The Temperature Dependence of Spontaneity</vt:lpstr>
      <vt:lpstr>Group Calculations – Spontaneity of Standard Reaction</vt:lpstr>
      <vt:lpstr>   Assignment</vt:lpstr>
      <vt:lpstr>References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Thermodynamics</dc:title>
  <dc:creator>Romona</dc:creator>
  <cp:lastModifiedBy>rolton</cp:lastModifiedBy>
  <cp:revision>123</cp:revision>
  <dcterms:created xsi:type="dcterms:W3CDTF">2012-01-17T23:35:00Z</dcterms:created>
  <dcterms:modified xsi:type="dcterms:W3CDTF">2013-01-21T16:53:00Z</dcterms:modified>
</cp:coreProperties>
</file>