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95" r:id="rId7"/>
    <p:sldId id="296" r:id="rId8"/>
    <p:sldId id="297" r:id="rId9"/>
    <p:sldId id="298" r:id="rId10"/>
    <p:sldId id="299" r:id="rId11"/>
    <p:sldId id="300" r:id="rId12"/>
    <p:sldId id="301" r:id="rId13"/>
    <p:sldId id="302" r:id="rId14"/>
    <p:sldId id="303" r:id="rId15"/>
    <p:sldId id="304" r:id="rId16"/>
    <p:sldId id="354" r:id="rId17"/>
    <p:sldId id="355"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1C5F"/>
    <a:srgbClr val="217123"/>
    <a:srgbClr val="A426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p:scale>
          <a:sx n="80" d="100"/>
          <a:sy n="80" d="100"/>
        </p:scale>
        <p:origin x="-10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F830F-83C7-4228-AD7E-33567E5F00E0}" type="datetimeFigureOut">
              <a:rPr lang="en-TT" smtClean="0"/>
              <a:t>28/01/2012</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C762A-9DC1-410E-809D-6621C9BF9B0A}" type="slidenum">
              <a:rPr lang="en-TT" smtClean="0"/>
              <a:t>‹#›</a:t>
            </a:fld>
            <a:endParaRPr lang="en-TT"/>
          </a:p>
        </p:txBody>
      </p:sp>
    </p:spTree>
    <p:extLst>
      <p:ext uri="{BB962C8B-B14F-4D97-AF65-F5344CB8AC3E}">
        <p14:creationId xmlns:p14="http://schemas.microsoft.com/office/powerpoint/2010/main" val="58138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42B225A8-82D9-44B7-9758-8803BF4105F8}" type="slidenum">
              <a:rPr lang="en-TT" smtClean="0">
                <a:solidFill>
                  <a:prstClr val="black"/>
                </a:solidFill>
              </a:rPr>
              <a:pPr/>
              <a:t>47</a:t>
            </a:fld>
            <a:endParaRPr lang="en-TT">
              <a:solidFill>
                <a:prstClr val="black"/>
              </a:solidFill>
            </a:endParaRPr>
          </a:p>
        </p:txBody>
      </p:sp>
    </p:spTree>
    <p:extLst>
      <p:ext uri="{BB962C8B-B14F-4D97-AF65-F5344CB8AC3E}">
        <p14:creationId xmlns:p14="http://schemas.microsoft.com/office/powerpoint/2010/main" val="163180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T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TT"/>
          </a:p>
        </p:txBody>
      </p:sp>
      <p:sp>
        <p:nvSpPr>
          <p:cNvPr id="4" name="Date Placeholder 3"/>
          <p:cNvSpPr>
            <a:spLocks noGrp="1"/>
          </p:cNvSpPr>
          <p:nvPr>
            <p:ph type="dt" sz="half" idx="10"/>
          </p:nvPr>
        </p:nvSpPr>
        <p:spPr/>
        <p:txBody>
          <a:bodyPr/>
          <a:lstStyle/>
          <a:p>
            <a:fld id="{BE4E92D0-038B-43A4-813F-E4C340DC75FC}" type="datetimeFigureOut">
              <a:rPr lang="en-TT" smtClean="0"/>
              <a:t>28/01/2012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147112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BE4E92D0-038B-43A4-813F-E4C340DC75FC}" type="datetimeFigureOut">
              <a:rPr lang="en-TT" smtClean="0"/>
              <a:t>28/01/2012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328079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T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BE4E92D0-038B-43A4-813F-E4C340DC75FC}" type="datetimeFigureOut">
              <a:rPr lang="en-TT" smtClean="0"/>
              <a:t>28/01/2012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19247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10"/>
          </p:nvPr>
        </p:nvSpPr>
        <p:spPr/>
        <p:txBody>
          <a:bodyPr/>
          <a:lstStyle/>
          <a:p>
            <a:fld id="{BE4E92D0-038B-43A4-813F-E4C340DC75FC}" type="datetimeFigureOut">
              <a:rPr lang="en-TT" smtClean="0"/>
              <a:t>28/01/2012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351607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T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E92D0-038B-43A4-813F-E4C340DC75FC}" type="datetimeFigureOut">
              <a:rPr lang="en-TT" smtClean="0"/>
              <a:t>28/01/2012</a:t>
            </a:fld>
            <a:endParaRPr lang="en-TT"/>
          </a:p>
        </p:txBody>
      </p:sp>
      <p:sp>
        <p:nvSpPr>
          <p:cNvPr id="5" name="Footer Placeholder 4"/>
          <p:cNvSpPr>
            <a:spLocks noGrp="1"/>
          </p:cNvSpPr>
          <p:nvPr>
            <p:ph type="ftr" sz="quarter" idx="11"/>
          </p:nvPr>
        </p:nvSpPr>
        <p:spPr/>
        <p:txBody>
          <a:bodyPr/>
          <a:lstStyle/>
          <a:p>
            <a:endParaRPr lang="en-TT"/>
          </a:p>
        </p:txBody>
      </p:sp>
      <p:sp>
        <p:nvSpPr>
          <p:cNvPr id="6" name="Slide Number Placeholder 5"/>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325640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Date Placeholder 4"/>
          <p:cNvSpPr>
            <a:spLocks noGrp="1"/>
          </p:cNvSpPr>
          <p:nvPr>
            <p:ph type="dt" sz="half" idx="10"/>
          </p:nvPr>
        </p:nvSpPr>
        <p:spPr/>
        <p:txBody>
          <a:bodyPr/>
          <a:lstStyle/>
          <a:p>
            <a:fld id="{BE4E92D0-038B-43A4-813F-E4C340DC75FC}" type="datetimeFigureOut">
              <a:rPr lang="en-TT" smtClean="0"/>
              <a:t>28/01/2012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256721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T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7" name="Date Placeholder 6"/>
          <p:cNvSpPr>
            <a:spLocks noGrp="1"/>
          </p:cNvSpPr>
          <p:nvPr>
            <p:ph type="dt" sz="half" idx="10"/>
          </p:nvPr>
        </p:nvSpPr>
        <p:spPr/>
        <p:txBody>
          <a:bodyPr/>
          <a:lstStyle/>
          <a:p>
            <a:fld id="{BE4E92D0-038B-43A4-813F-E4C340DC75FC}" type="datetimeFigureOut">
              <a:rPr lang="en-TT" smtClean="0"/>
              <a:t>28/01/2012</a:t>
            </a:fld>
            <a:endParaRPr lang="en-TT"/>
          </a:p>
        </p:txBody>
      </p:sp>
      <p:sp>
        <p:nvSpPr>
          <p:cNvPr id="8" name="Footer Placeholder 7"/>
          <p:cNvSpPr>
            <a:spLocks noGrp="1"/>
          </p:cNvSpPr>
          <p:nvPr>
            <p:ph type="ftr" sz="quarter" idx="11"/>
          </p:nvPr>
        </p:nvSpPr>
        <p:spPr/>
        <p:txBody>
          <a:bodyPr/>
          <a:lstStyle/>
          <a:p>
            <a:endParaRPr lang="en-TT"/>
          </a:p>
        </p:txBody>
      </p:sp>
      <p:sp>
        <p:nvSpPr>
          <p:cNvPr id="9" name="Slide Number Placeholder 8"/>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3278795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TT"/>
          </a:p>
        </p:txBody>
      </p:sp>
      <p:sp>
        <p:nvSpPr>
          <p:cNvPr id="3" name="Date Placeholder 2"/>
          <p:cNvSpPr>
            <a:spLocks noGrp="1"/>
          </p:cNvSpPr>
          <p:nvPr>
            <p:ph type="dt" sz="half" idx="10"/>
          </p:nvPr>
        </p:nvSpPr>
        <p:spPr/>
        <p:txBody>
          <a:bodyPr/>
          <a:lstStyle/>
          <a:p>
            <a:fld id="{BE4E92D0-038B-43A4-813F-E4C340DC75FC}" type="datetimeFigureOut">
              <a:rPr lang="en-TT" smtClean="0"/>
              <a:t>28/01/2012</a:t>
            </a:fld>
            <a:endParaRPr lang="en-TT"/>
          </a:p>
        </p:txBody>
      </p:sp>
      <p:sp>
        <p:nvSpPr>
          <p:cNvPr id="4" name="Footer Placeholder 3"/>
          <p:cNvSpPr>
            <a:spLocks noGrp="1"/>
          </p:cNvSpPr>
          <p:nvPr>
            <p:ph type="ftr" sz="quarter" idx="11"/>
          </p:nvPr>
        </p:nvSpPr>
        <p:spPr/>
        <p:txBody>
          <a:bodyPr/>
          <a:lstStyle/>
          <a:p>
            <a:endParaRPr lang="en-TT"/>
          </a:p>
        </p:txBody>
      </p:sp>
      <p:sp>
        <p:nvSpPr>
          <p:cNvPr id="5" name="Slide Number Placeholder 4"/>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398508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E92D0-038B-43A4-813F-E4C340DC75FC}" type="datetimeFigureOut">
              <a:rPr lang="en-TT" smtClean="0"/>
              <a:t>28/01/2012</a:t>
            </a:fld>
            <a:endParaRPr lang="en-TT"/>
          </a:p>
        </p:txBody>
      </p:sp>
      <p:sp>
        <p:nvSpPr>
          <p:cNvPr id="3" name="Footer Placeholder 2"/>
          <p:cNvSpPr>
            <a:spLocks noGrp="1"/>
          </p:cNvSpPr>
          <p:nvPr>
            <p:ph type="ftr" sz="quarter" idx="11"/>
          </p:nvPr>
        </p:nvSpPr>
        <p:spPr/>
        <p:txBody>
          <a:bodyPr/>
          <a:lstStyle/>
          <a:p>
            <a:endParaRPr lang="en-TT"/>
          </a:p>
        </p:txBody>
      </p:sp>
      <p:sp>
        <p:nvSpPr>
          <p:cNvPr id="4" name="Slide Number Placeholder 3"/>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69352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T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E92D0-038B-43A4-813F-E4C340DC75FC}" type="datetimeFigureOut">
              <a:rPr lang="en-TT" smtClean="0"/>
              <a:t>28/01/2012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373073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T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E92D0-038B-43A4-813F-E4C340DC75FC}" type="datetimeFigureOut">
              <a:rPr lang="en-TT" smtClean="0"/>
              <a:t>28/01/2012</a:t>
            </a:fld>
            <a:endParaRPr lang="en-TT"/>
          </a:p>
        </p:txBody>
      </p:sp>
      <p:sp>
        <p:nvSpPr>
          <p:cNvPr id="6" name="Footer Placeholder 5"/>
          <p:cNvSpPr>
            <a:spLocks noGrp="1"/>
          </p:cNvSpPr>
          <p:nvPr>
            <p:ph type="ftr" sz="quarter" idx="11"/>
          </p:nvPr>
        </p:nvSpPr>
        <p:spPr/>
        <p:txBody>
          <a:bodyPr/>
          <a:lstStyle/>
          <a:p>
            <a:endParaRPr lang="en-TT"/>
          </a:p>
        </p:txBody>
      </p:sp>
      <p:sp>
        <p:nvSpPr>
          <p:cNvPr id="7" name="Slide Number Placeholder 6"/>
          <p:cNvSpPr>
            <a:spLocks noGrp="1"/>
          </p:cNvSpPr>
          <p:nvPr>
            <p:ph type="sldNum" sz="quarter" idx="12"/>
          </p:nvPr>
        </p:nvSpPr>
        <p:spPr/>
        <p:txBody>
          <a:bodyPr/>
          <a:lstStyle/>
          <a:p>
            <a:fld id="{531E2090-CC02-4370-B1D1-15A4CAD7D158}" type="slidenum">
              <a:rPr lang="en-TT" smtClean="0"/>
              <a:t>‹#›</a:t>
            </a:fld>
            <a:endParaRPr lang="en-TT"/>
          </a:p>
        </p:txBody>
      </p:sp>
    </p:spTree>
    <p:extLst>
      <p:ext uri="{BB962C8B-B14F-4D97-AF65-F5344CB8AC3E}">
        <p14:creationId xmlns:p14="http://schemas.microsoft.com/office/powerpoint/2010/main" val="97940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T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E92D0-038B-43A4-813F-E4C340DC75FC}" type="datetimeFigureOut">
              <a:rPr lang="en-TT" smtClean="0"/>
              <a:t>28/01/2012</a:t>
            </a:fld>
            <a:endParaRPr lang="en-T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E2090-CC02-4370-B1D1-15A4CAD7D158}" type="slidenum">
              <a:rPr lang="en-TT" smtClean="0"/>
              <a:t>‹#›</a:t>
            </a:fld>
            <a:endParaRPr lang="en-TT"/>
          </a:p>
        </p:txBody>
      </p:sp>
    </p:spTree>
    <p:extLst>
      <p:ext uri="{BB962C8B-B14F-4D97-AF65-F5344CB8AC3E}">
        <p14:creationId xmlns:p14="http://schemas.microsoft.com/office/powerpoint/2010/main" val="188897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You%20Tube%20Science%20Videos/States%20of%20Matter/States%20of%20Matter_2_wmv2.avi"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You%20Tube%20Science%20Videos/States%20of%20Matter/States%20of%20Matter_1_wmv2.avi"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856984" cy="1440160"/>
          </a:xfrm>
        </p:spPr>
        <p:txBody>
          <a:bodyPr>
            <a:noAutofit/>
          </a:bodyPr>
          <a:lstStyle/>
          <a:p>
            <a:r>
              <a:rPr lang="en-TT" sz="6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The Nature of Matter</a:t>
            </a:r>
            <a:endParaRPr lang="en-TT" sz="6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42426"/>
            <a:ext cx="7992888" cy="501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6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16633"/>
            <a:ext cx="8856984" cy="1296144"/>
          </a:xfrm>
        </p:spPr>
        <p:txBody>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Temperature &amp; Kinetic Energy</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268760"/>
            <a:ext cx="8352928" cy="5400600"/>
          </a:xfrm>
        </p:spPr>
        <p:txBody>
          <a:bodyPr>
            <a:normAutofit/>
          </a:bodyPr>
          <a:lstStyle/>
          <a:p>
            <a:pPr algn="l"/>
            <a:r>
              <a:rPr lang="en-TT" sz="2800" dirty="0" smtClean="0">
                <a:solidFill>
                  <a:schemeClr val="tx1"/>
                </a:solidFill>
                <a:latin typeface="Arial" pitchFamily="34" charset="0"/>
                <a:cs typeface="Arial" pitchFamily="34" charset="0"/>
              </a:rPr>
              <a:t>Increasing the </a:t>
            </a:r>
            <a:r>
              <a:rPr lang="en-TT" sz="2800" dirty="0" smtClean="0">
                <a:solidFill>
                  <a:srgbClr val="FF0000"/>
                </a:solidFill>
                <a:latin typeface="Arial" pitchFamily="34" charset="0"/>
                <a:cs typeface="Arial" pitchFamily="34" charset="0"/>
              </a:rPr>
              <a:t>temperature</a:t>
            </a:r>
            <a:r>
              <a:rPr lang="en-TT" sz="2800" dirty="0" smtClean="0">
                <a:solidFill>
                  <a:schemeClr val="tx1"/>
                </a:solidFill>
                <a:latin typeface="Arial" pitchFamily="34" charset="0"/>
                <a:cs typeface="Arial" pitchFamily="34" charset="0"/>
              </a:rPr>
              <a:t> of a substance increases the </a:t>
            </a:r>
            <a:r>
              <a:rPr lang="en-TT" sz="2800" dirty="0" smtClean="0">
                <a:solidFill>
                  <a:srgbClr val="FF0000"/>
                </a:solidFill>
                <a:latin typeface="Arial" pitchFamily="34" charset="0"/>
                <a:cs typeface="Arial" pitchFamily="34" charset="0"/>
              </a:rPr>
              <a:t>kinetic energy</a:t>
            </a:r>
            <a:r>
              <a:rPr lang="en-TT" sz="2800" dirty="0" smtClean="0">
                <a:solidFill>
                  <a:schemeClr val="tx1"/>
                </a:solidFill>
                <a:latin typeface="Arial" pitchFamily="34" charset="0"/>
                <a:cs typeface="Arial" pitchFamily="34" charset="0"/>
              </a:rPr>
              <a:t> of the </a:t>
            </a:r>
            <a:r>
              <a:rPr lang="en-TT" sz="2800" dirty="0" smtClean="0">
                <a:solidFill>
                  <a:srgbClr val="FF0000"/>
                </a:solidFill>
                <a:latin typeface="Arial" pitchFamily="34" charset="0"/>
                <a:cs typeface="Arial" pitchFamily="34" charset="0"/>
              </a:rPr>
              <a:t>particles</a:t>
            </a:r>
            <a:r>
              <a:rPr lang="en-TT" sz="2800" dirty="0" smtClean="0">
                <a:solidFill>
                  <a:schemeClr val="tx1"/>
                </a:solidFill>
                <a:latin typeface="Arial" pitchFamily="34" charset="0"/>
                <a:cs typeface="Arial" pitchFamily="34" charset="0"/>
              </a:rPr>
              <a:t> in the substance.</a:t>
            </a:r>
          </a:p>
          <a:p>
            <a:pPr algn="l"/>
            <a:r>
              <a:rPr lang="en-TT" sz="2800" dirty="0" smtClean="0">
                <a:solidFill>
                  <a:schemeClr val="tx1"/>
                </a:solidFill>
                <a:latin typeface="Arial" pitchFamily="34" charset="0"/>
                <a:cs typeface="Arial" pitchFamily="34" charset="0"/>
              </a:rPr>
              <a:t>The </a:t>
            </a:r>
            <a:r>
              <a:rPr lang="en-TT" sz="2800" dirty="0" smtClean="0">
                <a:solidFill>
                  <a:srgbClr val="FF0000"/>
                </a:solidFill>
                <a:latin typeface="Arial" pitchFamily="34" charset="0"/>
                <a:cs typeface="Arial" pitchFamily="34" charset="0"/>
              </a:rPr>
              <a:t>greater the kinetic energy </a:t>
            </a:r>
            <a:r>
              <a:rPr lang="en-TT" sz="2800" dirty="0" smtClean="0">
                <a:solidFill>
                  <a:schemeClr val="tx1"/>
                </a:solidFill>
                <a:latin typeface="Arial" pitchFamily="34" charset="0"/>
                <a:cs typeface="Arial" pitchFamily="34" charset="0"/>
              </a:rPr>
              <a:t>of a particle, the </a:t>
            </a:r>
            <a:r>
              <a:rPr lang="en-TT" sz="2800" dirty="0" smtClean="0">
                <a:solidFill>
                  <a:srgbClr val="FF0000"/>
                </a:solidFill>
                <a:latin typeface="Arial" pitchFamily="34" charset="0"/>
                <a:cs typeface="Arial" pitchFamily="34" charset="0"/>
              </a:rPr>
              <a:t>greater the speed </a:t>
            </a:r>
            <a:r>
              <a:rPr lang="en-TT" sz="2800" dirty="0" smtClean="0">
                <a:solidFill>
                  <a:schemeClr val="tx1"/>
                </a:solidFill>
                <a:latin typeface="Arial" pitchFamily="34" charset="0"/>
                <a:cs typeface="Arial" pitchFamily="34" charset="0"/>
              </a:rPr>
              <a:t>at which the particle moves.</a:t>
            </a:r>
          </a:p>
          <a:p>
            <a:pPr algn="l"/>
            <a:endParaRPr lang="en-TT" sz="28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614074"/>
            <a:ext cx="5040560" cy="3225701"/>
          </a:xfrm>
          <a:prstGeom prst="rect">
            <a:avLst/>
          </a:prstGeom>
        </p:spPr>
      </p:pic>
    </p:spTree>
    <p:extLst>
      <p:ext uri="{BB962C8B-B14F-4D97-AF65-F5344CB8AC3E}">
        <p14:creationId xmlns:p14="http://schemas.microsoft.com/office/powerpoint/2010/main" val="28214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1298575"/>
          </a:xfrm>
        </p:spPr>
        <p:txBody>
          <a:bodyPr>
            <a:normAutofit/>
          </a:bodyPr>
          <a:lstStyle/>
          <a:p>
            <a:r>
              <a:rPr lang="en-TT" sz="6000" b="1" dirty="0" smtClean="0">
                <a:ln w="12700">
                  <a:solidFill>
                    <a:sysClr val="windowText" lastClr="000000"/>
                  </a:solidFill>
                  <a:prstDash val="solid"/>
                </a:ln>
                <a:solidFill>
                  <a:srgbClr val="801C5F"/>
                </a:solidFill>
                <a:effectLst>
                  <a:outerShdw blurRad="41275" dist="20320" dir="1800000" algn="tl" rotWithShape="0">
                    <a:srgbClr val="000000">
                      <a:alpha val="40000"/>
                    </a:srgbClr>
                  </a:outerShdw>
                </a:effectLst>
                <a:latin typeface="Arial" pitchFamily="34" charset="0"/>
                <a:cs typeface="Arial" pitchFamily="34" charset="0"/>
              </a:rPr>
              <a:t>States of Matter</a:t>
            </a:r>
            <a:endParaRPr lang="en-TT" sz="6000" b="1" dirty="0">
              <a:ln w="12700">
                <a:solidFill>
                  <a:sysClr val="windowText" lastClr="000000"/>
                </a:solidFill>
                <a:prstDash val="solid"/>
              </a:ln>
              <a:solidFill>
                <a:srgbClr val="801C5F"/>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098"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132856"/>
            <a:ext cx="741682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1412776"/>
            <a:ext cx="8280920" cy="5112568"/>
          </a:xfrm>
        </p:spPr>
        <p:txBody>
          <a:bodyPr>
            <a:normAutofit/>
          </a:bodyPr>
          <a:lstStyle/>
          <a:p>
            <a:pPr algn="l"/>
            <a:r>
              <a:rPr lang="en-TT" sz="2800" dirty="0" smtClean="0">
                <a:solidFill>
                  <a:schemeClr val="tx1"/>
                </a:solidFill>
                <a:latin typeface="Arial" pitchFamily="34" charset="0"/>
                <a:cs typeface="Arial" pitchFamily="34" charset="0"/>
              </a:rPr>
              <a:t>Matter can exist in various forms or states.</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three states of matter that are the most common are the </a:t>
            </a:r>
            <a:r>
              <a:rPr lang="en-TT" sz="2800" dirty="0" smtClean="0">
                <a:solidFill>
                  <a:srgbClr val="FF0000"/>
                </a:solidFill>
                <a:latin typeface="Arial" pitchFamily="34" charset="0"/>
                <a:cs typeface="Arial" pitchFamily="34" charset="0"/>
              </a:rPr>
              <a:t>solid</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liquid</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gaseous</a:t>
            </a:r>
            <a:r>
              <a:rPr lang="en-TT" sz="2800" dirty="0" smtClean="0">
                <a:solidFill>
                  <a:schemeClr val="tx1"/>
                </a:solidFill>
                <a:latin typeface="Arial" pitchFamily="34" charset="0"/>
                <a:cs typeface="Arial" pitchFamily="34" charset="0"/>
              </a:rPr>
              <a:t> states.</a:t>
            </a:r>
          </a:p>
          <a:p>
            <a:pPr algn="l"/>
            <a:endParaRPr lang="en-TT" sz="2800" dirty="0">
              <a:solidFill>
                <a:schemeClr val="tx1"/>
              </a:solidFill>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571" y="21138"/>
            <a:ext cx="683418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29000"/>
            <a:ext cx="612068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54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856984" cy="1470025"/>
          </a:xfrm>
        </p:spPr>
        <p:txBody>
          <a:bodyPr>
            <a:normAutofit/>
          </a:bodyPr>
          <a:lstStyle/>
          <a:p>
            <a:r>
              <a:rPr lang="en-TT" sz="3600" b="1" dirty="0" smtClean="0">
                <a:ln w="12700">
                  <a:solidFill>
                    <a:sysClr val="windowText" lastClr="000000"/>
                  </a:solidFill>
                  <a:prstDash val="solid"/>
                </a:ln>
                <a:solidFill>
                  <a:srgbClr val="801C5F"/>
                </a:solidFill>
                <a:effectLst>
                  <a:outerShdw blurRad="41275" dist="20320" dir="1800000" algn="tl" rotWithShape="0">
                    <a:srgbClr val="000000">
                      <a:alpha val="40000"/>
                    </a:srgbClr>
                  </a:outerShdw>
                </a:effectLst>
                <a:latin typeface="Arial" pitchFamily="34" charset="0"/>
                <a:cs typeface="Arial" pitchFamily="34" charset="0"/>
              </a:rPr>
              <a:t>Changing From One State To Another</a:t>
            </a:r>
            <a:endParaRPr lang="en-TT" sz="3600" b="1" dirty="0">
              <a:ln w="12700">
                <a:solidFill>
                  <a:sysClr val="windowText" lastClr="000000"/>
                </a:solidFill>
                <a:prstDash val="solid"/>
              </a:ln>
              <a:solidFill>
                <a:srgbClr val="801C5F"/>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1340768"/>
            <a:ext cx="8352928" cy="5328592"/>
          </a:xfrm>
        </p:spPr>
        <p:txBody>
          <a:bodyPr>
            <a:normAutofit/>
          </a:bodyPr>
          <a:lstStyle/>
          <a:p>
            <a:pPr algn="l"/>
            <a:r>
              <a:rPr lang="en-TT" sz="2800" dirty="0">
                <a:solidFill>
                  <a:schemeClr val="tx1"/>
                </a:solidFill>
                <a:latin typeface="Arial" pitchFamily="34" charset="0"/>
                <a:cs typeface="Arial" pitchFamily="34" charset="0"/>
              </a:rPr>
              <a:t>Matter can change from one </a:t>
            </a:r>
            <a:r>
              <a:rPr lang="en-TT" sz="2800" dirty="0">
                <a:solidFill>
                  <a:srgbClr val="FF0000"/>
                </a:solidFill>
                <a:latin typeface="Arial" pitchFamily="34" charset="0"/>
                <a:cs typeface="Arial" pitchFamily="34" charset="0"/>
              </a:rPr>
              <a:t>physical state </a:t>
            </a:r>
            <a:r>
              <a:rPr lang="en-TT" sz="2800" dirty="0">
                <a:solidFill>
                  <a:schemeClr val="tx1"/>
                </a:solidFill>
                <a:latin typeface="Arial" pitchFamily="34" charset="0"/>
                <a:cs typeface="Arial" pitchFamily="34" charset="0"/>
              </a:rPr>
              <a:t>to another without changing its </a:t>
            </a:r>
            <a:r>
              <a:rPr lang="en-TT" sz="2800" dirty="0">
                <a:solidFill>
                  <a:srgbClr val="FF0000"/>
                </a:solidFill>
                <a:latin typeface="Arial" pitchFamily="34" charset="0"/>
                <a:cs typeface="Arial" pitchFamily="34" charset="0"/>
              </a:rPr>
              <a:t>chemical properties</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b="1" u="sng" dirty="0" smtClean="0">
                <a:solidFill>
                  <a:schemeClr val="tx2"/>
                </a:solidFill>
                <a:latin typeface="Arial" pitchFamily="34" charset="0"/>
                <a:cs typeface="Arial" pitchFamily="34" charset="0"/>
              </a:rPr>
              <a:t>Example</a:t>
            </a:r>
          </a:p>
          <a:p>
            <a:pPr algn="l"/>
            <a:r>
              <a:rPr lang="en-TT" sz="2800" dirty="0" smtClean="0">
                <a:solidFill>
                  <a:schemeClr val="tx1"/>
                </a:solidFill>
                <a:latin typeface="Arial" pitchFamily="34" charset="0"/>
                <a:cs typeface="Arial" pitchFamily="34" charset="0"/>
              </a:rPr>
              <a:t>Water as a </a:t>
            </a:r>
            <a:r>
              <a:rPr lang="en-TT" sz="2800" dirty="0" smtClean="0">
                <a:solidFill>
                  <a:srgbClr val="FF0000"/>
                </a:solidFill>
                <a:latin typeface="Arial" pitchFamily="34" charset="0"/>
                <a:cs typeface="Arial" pitchFamily="34" charset="0"/>
              </a:rPr>
              <a:t>solid</a:t>
            </a:r>
            <a:r>
              <a:rPr lang="en-TT" sz="2800" dirty="0" smtClean="0">
                <a:solidFill>
                  <a:schemeClr val="tx1"/>
                </a:solidFill>
                <a:latin typeface="Arial" pitchFamily="34" charset="0"/>
                <a:cs typeface="Arial" pitchFamily="34" charset="0"/>
              </a:rPr>
              <a:t> (ice) has the same particles as water as a </a:t>
            </a:r>
            <a:r>
              <a:rPr lang="en-TT" sz="2800" dirty="0" smtClean="0">
                <a:solidFill>
                  <a:srgbClr val="FF0000"/>
                </a:solidFill>
                <a:latin typeface="Arial" pitchFamily="34" charset="0"/>
                <a:cs typeface="Arial" pitchFamily="34" charset="0"/>
              </a:rPr>
              <a:t>liquid</a:t>
            </a:r>
            <a:r>
              <a:rPr lang="en-TT" sz="2800" dirty="0" smtClean="0">
                <a:solidFill>
                  <a:schemeClr val="tx1"/>
                </a:solidFill>
                <a:latin typeface="Arial" pitchFamily="34" charset="0"/>
                <a:cs typeface="Arial" pitchFamily="34" charset="0"/>
              </a:rPr>
              <a:t> as does water as a </a:t>
            </a:r>
            <a:r>
              <a:rPr lang="en-TT" sz="2800" dirty="0" smtClean="0">
                <a:solidFill>
                  <a:srgbClr val="FF0000"/>
                </a:solidFill>
                <a:latin typeface="Arial" pitchFamily="34" charset="0"/>
                <a:cs typeface="Arial" pitchFamily="34" charset="0"/>
              </a:rPr>
              <a:t>gas</a:t>
            </a:r>
            <a:r>
              <a:rPr lang="en-TT" sz="2800" dirty="0" smtClean="0">
                <a:solidFill>
                  <a:schemeClr val="tx1"/>
                </a:solidFill>
                <a:latin typeface="Arial" pitchFamily="34" charset="0"/>
                <a:cs typeface="Arial" pitchFamily="34" charset="0"/>
              </a:rPr>
              <a:t> (water vapour).</a:t>
            </a:r>
          </a:p>
          <a:p>
            <a:pPr algn="l"/>
            <a:r>
              <a:rPr lang="en-TT" sz="2800" dirty="0" smtClean="0">
                <a:solidFill>
                  <a:schemeClr val="tx1"/>
                </a:solidFill>
                <a:latin typeface="Arial" pitchFamily="34" charset="0"/>
                <a:cs typeface="Arial" pitchFamily="34" charset="0"/>
              </a:rPr>
              <a:t>The only difference is the </a:t>
            </a:r>
            <a:r>
              <a:rPr lang="en-TT" sz="2800" dirty="0" smtClean="0">
                <a:solidFill>
                  <a:srgbClr val="FF0000"/>
                </a:solidFill>
                <a:latin typeface="Arial" pitchFamily="34" charset="0"/>
                <a:cs typeface="Arial" pitchFamily="34" charset="0"/>
              </a:rPr>
              <a:t>arrangement</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energy</a:t>
            </a:r>
            <a:r>
              <a:rPr lang="en-TT" sz="2800" dirty="0" smtClean="0">
                <a:solidFill>
                  <a:schemeClr val="tx1"/>
                </a:solidFill>
                <a:latin typeface="Arial" pitchFamily="34" charset="0"/>
                <a:cs typeface="Arial" pitchFamily="34" charset="0"/>
              </a:rPr>
              <a:t> of the particles as a result of changes in </a:t>
            </a:r>
            <a:r>
              <a:rPr lang="en-TT" sz="2800" dirty="0" smtClean="0">
                <a:solidFill>
                  <a:srgbClr val="FF0000"/>
                </a:solidFill>
                <a:latin typeface="Arial" pitchFamily="34" charset="0"/>
                <a:cs typeface="Arial" pitchFamily="34" charset="0"/>
              </a:rPr>
              <a:t>temperature</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3337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99392"/>
            <a:ext cx="9144000" cy="1470025"/>
          </a:xfrm>
        </p:spPr>
        <p:txBody>
          <a:bodyPr>
            <a:normAutofit/>
          </a:bodyPr>
          <a:lstStyle/>
          <a:p>
            <a:r>
              <a:rPr lang="en-TT"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Particles in Solids, Liquids &amp; Gases</a:t>
            </a:r>
            <a:endParaRPr lang="en-TT"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Rectangle 3"/>
          <p:cNvSpPr/>
          <p:nvPr/>
        </p:nvSpPr>
        <p:spPr>
          <a:xfrm>
            <a:off x="1403648" y="2060848"/>
            <a:ext cx="3240360"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76" y="1196752"/>
            <a:ext cx="8352928" cy="4917450"/>
          </a:xfrm>
          <a:prstGeom prst="rect">
            <a:avLst/>
          </a:prstGeom>
        </p:spPr>
      </p:pic>
      <p:sp>
        <p:nvSpPr>
          <p:cNvPr id="6" name="Rectangle 5"/>
          <p:cNvSpPr/>
          <p:nvPr/>
        </p:nvSpPr>
        <p:spPr>
          <a:xfrm>
            <a:off x="35496" y="3799493"/>
            <a:ext cx="3132348" cy="2986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2000" b="1" u="sng" dirty="0" smtClean="0">
              <a:solidFill>
                <a:prstClr val="black"/>
              </a:solidFill>
              <a:latin typeface="Arial" pitchFamily="34" charset="0"/>
              <a:cs typeface="Arial" pitchFamily="34" charset="0"/>
            </a:endParaRPr>
          </a:p>
          <a:p>
            <a:pPr algn="ctr"/>
            <a:endParaRPr lang="en-TT" sz="2000" b="1" u="sng" dirty="0">
              <a:solidFill>
                <a:prstClr val="black"/>
              </a:solidFill>
              <a:latin typeface="Arial" pitchFamily="34" charset="0"/>
              <a:cs typeface="Arial" pitchFamily="34" charset="0"/>
            </a:endParaRPr>
          </a:p>
          <a:p>
            <a:pPr algn="ctr"/>
            <a:r>
              <a:rPr lang="en-TT" sz="2000" b="1" u="sng" dirty="0" smtClean="0">
                <a:solidFill>
                  <a:prstClr val="black"/>
                </a:solidFill>
                <a:latin typeface="Arial" pitchFamily="34" charset="0"/>
                <a:cs typeface="Arial" pitchFamily="34" charset="0"/>
              </a:rPr>
              <a:t>Solids</a:t>
            </a:r>
          </a:p>
          <a:p>
            <a:r>
              <a:rPr lang="en-TT" sz="2000" dirty="0" smtClean="0">
                <a:solidFill>
                  <a:prstClr val="black"/>
                </a:solidFill>
                <a:latin typeface="Arial" pitchFamily="34" charset="0"/>
                <a:cs typeface="Arial" pitchFamily="34" charset="0"/>
              </a:rPr>
              <a:t>Particles packed together tightly.</a:t>
            </a:r>
          </a:p>
          <a:p>
            <a:r>
              <a:rPr lang="en-TT" sz="2000" dirty="0" smtClean="0">
                <a:solidFill>
                  <a:prstClr val="black"/>
                </a:solidFill>
                <a:latin typeface="Arial" pitchFamily="34" charset="0"/>
                <a:cs typeface="Arial" pitchFamily="34" charset="0"/>
              </a:rPr>
              <a:t>Solids have a definite shape. </a:t>
            </a:r>
            <a:endParaRPr lang="en-TT" sz="2000" dirty="0">
              <a:solidFill>
                <a:prstClr val="black"/>
              </a:solidFill>
              <a:latin typeface="Arial" pitchFamily="34" charset="0"/>
              <a:cs typeface="Arial" pitchFamily="34" charset="0"/>
            </a:endParaRPr>
          </a:p>
          <a:p>
            <a:r>
              <a:rPr lang="en-TT" sz="2000" dirty="0" smtClean="0">
                <a:solidFill>
                  <a:prstClr val="black"/>
                </a:solidFill>
                <a:latin typeface="Arial" pitchFamily="34" charset="0"/>
                <a:cs typeface="Arial" pitchFamily="34" charset="0"/>
              </a:rPr>
              <a:t>Even though a solid does not appear to move, the particles are constantly vibrating in place.</a:t>
            </a:r>
          </a:p>
          <a:p>
            <a:pPr algn="ctr"/>
            <a:endParaRPr lang="en-TT" sz="2000" dirty="0" smtClean="0">
              <a:solidFill>
                <a:prstClr val="black"/>
              </a:solidFill>
              <a:latin typeface="Arial" pitchFamily="34" charset="0"/>
              <a:cs typeface="Arial" pitchFamily="34" charset="0"/>
            </a:endParaRPr>
          </a:p>
          <a:p>
            <a:pPr algn="ctr"/>
            <a:endParaRPr lang="en-TT" sz="2000" dirty="0">
              <a:solidFill>
                <a:prstClr val="black"/>
              </a:solidFill>
              <a:latin typeface="Arial" pitchFamily="34" charset="0"/>
              <a:cs typeface="Arial" pitchFamily="34" charset="0"/>
            </a:endParaRPr>
          </a:p>
        </p:txBody>
      </p:sp>
      <p:sp>
        <p:nvSpPr>
          <p:cNvPr id="7" name="Rectangle 6"/>
          <p:cNvSpPr/>
          <p:nvPr/>
        </p:nvSpPr>
        <p:spPr>
          <a:xfrm>
            <a:off x="3167844" y="3799493"/>
            <a:ext cx="2916324" cy="2986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2000" dirty="0" smtClean="0">
              <a:solidFill>
                <a:prstClr val="black"/>
              </a:solidFill>
              <a:latin typeface="Arial" pitchFamily="34" charset="0"/>
              <a:cs typeface="Arial" pitchFamily="34" charset="0"/>
            </a:endParaRPr>
          </a:p>
          <a:p>
            <a:pPr algn="ctr"/>
            <a:r>
              <a:rPr lang="en-TT" sz="2000" b="1" u="sng" dirty="0" smtClean="0">
                <a:solidFill>
                  <a:prstClr val="black"/>
                </a:solidFill>
                <a:latin typeface="Arial" pitchFamily="34" charset="0"/>
                <a:cs typeface="Arial" pitchFamily="34" charset="0"/>
              </a:rPr>
              <a:t>Liquids</a:t>
            </a:r>
          </a:p>
          <a:p>
            <a:pPr algn="ctr"/>
            <a:r>
              <a:rPr lang="en-TT" sz="2000" dirty="0" smtClean="0">
                <a:solidFill>
                  <a:prstClr val="black"/>
                </a:solidFill>
                <a:latin typeface="Arial" pitchFamily="34" charset="0"/>
                <a:cs typeface="Arial" pitchFamily="34" charset="0"/>
              </a:rPr>
              <a:t>Particles in contact with each other, but not as close as in solids.</a:t>
            </a:r>
          </a:p>
          <a:p>
            <a:pPr algn="ctr"/>
            <a:r>
              <a:rPr lang="en-TT" sz="2000" dirty="0" smtClean="0">
                <a:solidFill>
                  <a:prstClr val="black"/>
                </a:solidFill>
                <a:latin typeface="Arial" pitchFamily="34" charset="0"/>
                <a:cs typeface="Arial" pitchFamily="34" charset="0"/>
              </a:rPr>
              <a:t>Particles slip and slide past one another. Because this, liquids take the shape of their container.</a:t>
            </a:r>
          </a:p>
          <a:p>
            <a:pPr algn="ctr"/>
            <a:endParaRPr lang="en-TT" sz="2000" dirty="0">
              <a:solidFill>
                <a:prstClr val="black"/>
              </a:solidFill>
              <a:latin typeface="Arial" pitchFamily="34" charset="0"/>
              <a:cs typeface="Arial" pitchFamily="34" charset="0"/>
            </a:endParaRPr>
          </a:p>
        </p:txBody>
      </p:sp>
      <p:sp>
        <p:nvSpPr>
          <p:cNvPr id="8" name="Rectangle 7"/>
          <p:cNvSpPr/>
          <p:nvPr/>
        </p:nvSpPr>
        <p:spPr>
          <a:xfrm>
            <a:off x="6084168" y="3799493"/>
            <a:ext cx="2880320" cy="29864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000" b="1" u="sng" dirty="0" smtClean="0">
                <a:solidFill>
                  <a:prstClr val="black"/>
                </a:solidFill>
                <a:latin typeface="Arial" pitchFamily="34" charset="0"/>
                <a:cs typeface="Arial" pitchFamily="34" charset="0"/>
              </a:rPr>
              <a:t>Gases</a:t>
            </a:r>
          </a:p>
          <a:p>
            <a:pPr algn="ctr"/>
            <a:r>
              <a:rPr lang="en-TT" sz="2000" dirty="0" smtClean="0">
                <a:solidFill>
                  <a:prstClr val="black"/>
                </a:solidFill>
                <a:latin typeface="Arial" pitchFamily="34" charset="0"/>
                <a:cs typeface="Arial" pitchFamily="34" charset="0"/>
              </a:rPr>
              <a:t>Very large spaces between particles.</a:t>
            </a:r>
          </a:p>
          <a:p>
            <a:pPr algn="ctr"/>
            <a:r>
              <a:rPr lang="en-TT" sz="2000" dirty="0" smtClean="0">
                <a:solidFill>
                  <a:prstClr val="black"/>
                </a:solidFill>
                <a:latin typeface="Arial" pitchFamily="34" charset="0"/>
                <a:cs typeface="Arial" pitchFamily="34" charset="0"/>
              </a:rPr>
              <a:t>Particles can move freely in all directions, this is why gases always spread out or diffuse to fill their container.</a:t>
            </a:r>
            <a:endParaRPr lang="en-TT"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22859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8352928" cy="1470025"/>
          </a:xfrm>
        </p:spPr>
        <p:txBody>
          <a:bodyPr>
            <a:normAutofit fontScale="90000"/>
          </a:bodyPr>
          <a:lstStyle/>
          <a:p>
            <a:pPr algn="l"/>
            <a:r>
              <a:rPr lang="en-TT" dirty="0" smtClean="0">
                <a:solidFill>
                  <a:srgbClr val="FF0000"/>
                </a:solidFill>
                <a:latin typeface="Arial" pitchFamily="34" charset="0"/>
                <a:cs typeface="Arial" pitchFamily="34" charset="0"/>
              </a:rPr>
              <a:t>Activity 1(a): List three examples each of solids, liquids and gases that are in the classroom right now.</a:t>
            </a:r>
            <a:endParaRPr lang="en-TT" dirty="0">
              <a:solidFill>
                <a:srgbClr val="FF0000"/>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53946985"/>
              </p:ext>
            </p:extLst>
          </p:nvPr>
        </p:nvGraphicFramePr>
        <p:xfrm>
          <a:off x="827584" y="2492896"/>
          <a:ext cx="7200801" cy="3744416"/>
        </p:xfrm>
        <a:graphic>
          <a:graphicData uri="http://schemas.openxmlformats.org/drawingml/2006/table">
            <a:tbl>
              <a:tblPr firstRow="1" bandRow="1">
                <a:tableStyleId>{5C22544A-7EE6-4342-B048-85BDC9FD1C3A}</a:tableStyleId>
              </a:tblPr>
              <a:tblGrid>
                <a:gridCol w="2400267"/>
                <a:gridCol w="2400267"/>
                <a:gridCol w="2400267"/>
              </a:tblGrid>
              <a:tr h="936104">
                <a:tc>
                  <a:txBody>
                    <a:bodyPr/>
                    <a:lstStyle/>
                    <a:p>
                      <a:pPr algn="ctr"/>
                      <a:r>
                        <a:rPr lang="en-TT" sz="3200" dirty="0" smtClean="0">
                          <a:latin typeface="Arial" pitchFamily="34" charset="0"/>
                          <a:cs typeface="Arial" pitchFamily="34" charset="0"/>
                        </a:rPr>
                        <a:t>Solids</a:t>
                      </a:r>
                      <a:endParaRPr lang="en-TT" sz="3200" dirty="0">
                        <a:latin typeface="Arial" pitchFamily="34" charset="0"/>
                        <a:cs typeface="Arial" pitchFamily="34" charset="0"/>
                      </a:endParaRPr>
                    </a:p>
                  </a:txBody>
                  <a:tcPr/>
                </a:tc>
                <a:tc>
                  <a:txBody>
                    <a:bodyPr/>
                    <a:lstStyle/>
                    <a:p>
                      <a:r>
                        <a:rPr lang="en-TT" sz="3200" dirty="0" smtClean="0">
                          <a:latin typeface="Arial" pitchFamily="34" charset="0"/>
                          <a:cs typeface="Arial" pitchFamily="34" charset="0"/>
                        </a:rPr>
                        <a:t>Liquids</a:t>
                      </a:r>
                      <a:endParaRPr lang="en-TT" sz="3200" dirty="0">
                        <a:latin typeface="Arial" pitchFamily="34" charset="0"/>
                        <a:cs typeface="Arial" pitchFamily="34" charset="0"/>
                      </a:endParaRPr>
                    </a:p>
                  </a:txBody>
                  <a:tcPr/>
                </a:tc>
                <a:tc>
                  <a:txBody>
                    <a:bodyPr/>
                    <a:lstStyle/>
                    <a:p>
                      <a:r>
                        <a:rPr lang="en-TT" sz="3200" dirty="0" smtClean="0">
                          <a:latin typeface="Arial" pitchFamily="34" charset="0"/>
                          <a:cs typeface="Arial" pitchFamily="34" charset="0"/>
                        </a:rPr>
                        <a:t>Gases</a:t>
                      </a:r>
                      <a:endParaRPr lang="en-TT" sz="3200" dirty="0">
                        <a:latin typeface="Arial" pitchFamily="34" charset="0"/>
                        <a:cs typeface="Arial" pitchFamily="34" charset="0"/>
                      </a:endParaRPr>
                    </a:p>
                  </a:txBody>
                  <a:tcPr/>
                </a:tc>
              </a:tr>
              <a:tr h="936104">
                <a:tc>
                  <a:txBody>
                    <a:bodyPr/>
                    <a:lstStyle/>
                    <a:p>
                      <a:endParaRPr lang="en-TT" dirty="0"/>
                    </a:p>
                  </a:txBody>
                  <a:tcPr/>
                </a:tc>
                <a:tc>
                  <a:txBody>
                    <a:bodyPr/>
                    <a:lstStyle/>
                    <a:p>
                      <a:endParaRPr lang="en-TT" dirty="0"/>
                    </a:p>
                  </a:txBody>
                  <a:tcPr/>
                </a:tc>
                <a:tc>
                  <a:txBody>
                    <a:bodyPr/>
                    <a:lstStyle/>
                    <a:p>
                      <a:endParaRPr lang="en-TT"/>
                    </a:p>
                  </a:txBody>
                  <a:tcPr/>
                </a:tc>
              </a:tr>
              <a:tr h="936104">
                <a:tc>
                  <a:txBody>
                    <a:bodyPr/>
                    <a:lstStyle/>
                    <a:p>
                      <a:endParaRPr lang="en-TT"/>
                    </a:p>
                  </a:txBody>
                  <a:tcPr/>
                </a:tc>
                <a:tc>
                  <a:txBody>
                    <a:bodyPr/>
                    <a:lstStyle/>
                    <a:p>
                      <a:endParaRPr lang="en-TT"/>
                    </a:p>
                  </a:txBody>
                  <a:tcPr/>
                </a:tc>
                <a:tc>
                  <a:txBody>
                    <a:bodyPr/>
                    <a:lstStyle/>
                    <a:p>
                      <a:endParaRPr lang="en-TT"/>
                    </a:p>
                  </a:txBody>
                  <a:tcPr/>
                </a:tc>
              </a:tr>
              <a:tr h="936104">
                <a:tc>
                  <a:txBody>
                    <a:bodyPr/>
                    <a:lstStyle/>
                    <a:p>
                      <a:endParaRPr lang="en-TT"/>
                    </a:p>
                  </a:txBody>
                  <a:tcPr/>
                </a:tc>
                <a:tc>
                  <a:txBody>
                    <a:bodyPr/>
                    <a:lstStyle/>
                    <a:p>
                      <a:endParaRPr lang="en-TT"/>
                    </a:p>
                  </a:txBody>
                  <a:tcPr/>
                </a:tc>
                <a:tc>
                  <a:txBody>
                    <a:bodyPr/>
                    <a:lstStyle/>
                    <a:p>
                      <a:endParaRPr lang="en-TT" dirty="0"/>
                    </a:p>
                  </a:txBody>
                  <a:tcPr/>
                </a:tc>
              </a:tr>
            </a:tbl>
          </a:graphicData>
        </a:graphic>
      </p:graphicFrame>
    </p:spTree>
    <p:extLst>
      <p:ext uri="{BB962C8B-B14F-4D97-AF65-F5344CB8AC3E}">
        <p14:creationId xmlns:p14="http://schemas.microsoft.com/office/powerpoint/2010/main" val="2199982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352928" cy="1470025"/>
          </a:xfrm>
        </p:spPr>
        <p:txBody>
          <a:bodyPr>
            <a:normAutofit/>
          </a:bodyPr>
          <a:lstStyle/>
          <a:p>
            <a:pPr algn="l"/>
            <a:r>
              <a:rPr lang="en-TT" sz="3200" dirty="0" smtClean="0">
                <a:solidFill>
                  <a:srgbClr val="FF0000"/>
                </a:solidFill>
                <a:latin typeface="Arial" pitchFamily="34" charset="0"/>
                <a:cs typeface="Arial" pitchFamily="34" charset="0"/>
              </a:rPr>
              <a:t>Activity 1(b): Classify the following as solid, liquid or gas.</a:t>
            </a:r>
            <a:endParaRPr lang="en-TT" sz="3200" dirty="0">
              <a:solidFill>
                <a:srgbClr val="FF0000"/>
              </a:solidFill>
              <a:latin typeface="Arial" pitchFamily="34" charset="0"/>
              <a:cs typeface="Arial" pitchFamily="34" charset="0"/>
            </a:endParaRPr>
          </a:p>
        </p:txBody>
      </p:sp>
      <p:sp>
        <p:nvSpPr>
          <p:cNvPr id="5" name="TextBox 4"/>
          <p:cNvSpPr txBox="1"/>
          <p:nvPr/>
        </p:nvSpPr>
        <p:spPr>
          <a:xfrm>
            <a:off x="660554" y="1556792"/>
            <a:ext cx="7992888" cy="3834896"/>
          </a:xfrm>
          <a:prstGeom prst="rect">
            <a:avLst/>
          </a:prstGeom>
          <a:noFill/>
        </p:spPr>
        <p:txBody>
          <a:bodyPr wrap="square" rtlCol="0">
            <a:spAutoFit/>
          </a:bodyPr>
          <a:lstStyle/>
          <a:p>
            <a:pPr>
              <a:lnSpc>
                <a:spcPct val="115000"/>
              </a:lnSpc>
              <a:spcAft>
                <a:spcPts val="1000"/>
              </a:spcAft>
            </a:pPr>
            <a:r>
              <a:rPr lang="en-TT" sz="2400" b="1" dirty="0" smtClean="0">
                <a:latin typeface="Arial"/>
                <a:ea typeface="Calibri"/>
                <a:cs typeface="Times New Roman"/>
              </a:rPr>
              <a:t>1. </a:t>
            </a:r>
            <a:r>
              <a:rPr lang="en-TT" sz="2400" dirty="0" smtClean="0">
                <a:latin typeface="Arial"/>
                <a:ea typeface="Calibri"/>
                <a:cs typeface="Times New Roman"/>
              </a:rPr>
              <a:t>Milk- 			</a:t>
            </a:r>
            <a:r>
              <a:rPr lang="en-TT" sz="2400" b="1" dirty="0" smtClean="0">
                <a:latin typeface="Arial"/>
                <a:ea typeface="Calibri"/>
                <a:cs typeface="Times New Roman"/>
              </a:rPr>
              <a:t>2</a:t>
            </a:r>
            <a:r>
              <a:rPr lang="en-TT" sz="2400" dirty="0" smtClean="0">
                <a:latin typeface="Arial"/>
                <a:ea typeface="Calibri"/>
                <a:cs typeface="Times New Roman"/>
              </a:rPr>
              <a:t>. Cookie - </a:t>
            </a:r>
          </a:p>
          <a:p>
            <a:pPr>
              <a:lnSpc>
                <a:spcPct val="115000"/>
              </a:lnSpc>
              <a:spcAft>
                <a:spcPts val="1000"/>
              </a:spcAft>
            </a:pPr>
            <a:r>
              <a:rPr lang="en-TT" sz="2400" b="1" dirty="0" smtClean="0">
                <a:latin typeface="Arial"/>
                <a:ea typeface="Calibri"/>
                <a:cs typeface="Times New Roman"/>
              </a:rPr>
              <a:t>3. </a:t>
            </a:r>
            <a:r>
              <a:rPr lang="en-TT" sz="2400" dirty="0" smtClean="0">
                <a:latin typeface="Arial"/>
                <a:ea typeface="Calibri"/>
                <a:cs typeface="Times New Roman"/>
              </a:rPr>
              <a:t>oxygen </a:t>
            </a:r>
            <a:r>
              <a:rPr lang="en-TT" sz="2400" dirty="0">
                <a:latin typeface="Arial"/>
                <a:ea typeface="Calibri"/>
                <a:cs typeface="Times New Roman"/>
              </a:rPr>
              <a:t>- </a:t>
            </a:r>
            <a:r>
              <a:rPr lang="en-TT" sz="2400" dirty="0" smtClean="0">
                <a:latin typeface="Arial"/>
                <a:ea typeface="Calibri"/>
                <a:cs typeface="Times New Roman"/>
              </a:rPr>
              <a:t> 	</a:t>
            </a:r>
            <a:r>
              <a:rPr lang="en-TT" sz="2400" dirty="0">
                <a:latin typeface="Arial"/>
                <a:ea typeface="Calibri"/>
                <a:cs typeface="Times New Roman"/>
              </a:rPr>
              <a:t>		</a:t>
            </a:r>
            <a:r>
              <a:rPr lang="en-TT" sz="2400" b="1" dirty="0" smtClean="0">
                <a:latin typeface="Arial"/>
                <a:ea typeface="Calibri"/>
                <a:cs typeface="Times New Roman"/>
              </a:rPr>
              <a:t>4</a:t>
            </a:r>
            <a:r>
              <a:rPr lang="en-TT" sz="2400" b="1" dirty="0">
                <a:latin typeface="Arial"/>
                <a:ea typeface="Calibri"/>
                <a:cs typeface="Times New Roman"/>
              </a:rPr>
              <a:t>. </a:t>
            </a:r>
            <a:r>
              <a:rPr lang="en-TT" sz="2400" dirty="0">
                <a:latin typeface="Arial"/>
                <a:ea typeface="Calibri"/>
                <a:cs typeface="Times New Roman"/>
              </a:rPr>
              <a:t>fish </a:t>
            </a:r>
            <a:r>
              <a:rPr lang="en-TT" sz="2400" dirty="0" smtClean="0">
                <a:latin typeface="Arial"/>
                <a:ea typeface="Calibri"/>
                <a:cs typeface="Times New Roman"/>
              </a:rPr>
              <a:t>–</a:t>
            </a:r>
          </a:p>
          <a:p>
            <a:pPr>
              <a:lnSpc>
                <a:spcPct val="115000"/>
              </a:lnSpc>
              <a:spcAft>
                <a:spcPts val="1000"/>
              </a:spcAft>
            </a:pPr>
            <a:r>
              <a:rPr lang="en-TT" sz="2400" b="1" dirty="0" smtClean="0">
                <a:latin typeface="Arial"/>
                <a:ea typeface="Calibri"/>
                <a:cs typeface="Times New Roman"/>
              </a:rPr>
              <a:t>5</a:t>
            </a:r>
            <a:r>
              <a:rPr lang="en-TT" sz="2400" b="1" dirty="0">
                <a:latin typeface="Arial"/>
                <a:ea typeface="Calibri"/>
                <a:cs typeface="Times New Roman"/>
              </a:rPr>
              <a:t>. </a:t>
            </a:r>
            <a:r>
              <a:rPr lang="en-TT" sz="2400" dirty="0">
                <a:latin typeface="Arial"/>
                <a:ea typeface="Calibri"/>
                <a:cs typeface="Times New Roman"/>
              </a:rPr>
              <a:t>pencil - 			</a:t>
            </a:r>
            <a:r>
              <a:rPr lang="en-TT" sz="2400" b="1" dirty="0">
                <a:latin typeface="Arial"/>
                <a:ea typeface="Calibri"/>
                <a:cs typeface="Times New Roman"/>
              </a:rPr>
              <a:t>6. </a:t>
            </a:r>
            <a:r>
              <a:rPr lang="en-TT" sz="2400" dirty="0" smtClean="0">
                <a:latin typeface="Arial"/>
                <a:ea typeface="Calibri"/>
                <a:cs typeface="Times New Roman"/>
              </a:rPr>
              <a:t>Jelly</a:t>
            </a:r>
          </a:p>
          <a:p>
            <a:pPr>
              <a:lnSpc>
                <a:spcPct val="115000"/>
              </a:lnSpc>
              <a:spcAft>
                <a:spcPts val="1000"/>
              </a:spcAft>
            </a:pPr>
            <a:r>
              <a:rPr lang="en-TT" sz="2400" b="1" dirty="0" smtClean="0">
                <a:latin typeface="Arial"/>
                <a:ea typeface="Calibri"/>
                <a:cs typeface="Times New Roman"/>
              </a:rPr>
              <a:t>7</a:t>
            </a:r>
            <a:r>
              <a:rPr lang="en-TT" sz="2400" b="1" dirty="0">
                <a:latin typeface="Arial"/>
                <a:ea typeface="Calibri"/>
                <a:cs typeface="Times New Roman"/>
              </a:rPr>
              <a:t>. </a:t>
            </a:r>
            <a:r>
              <a:rPr lang="en-TT" sz="2400" dirty="0">
                <a:latin typeface="Arial"/>
                <a:ea typeface="Calibri"/>
                <a:cs typeface="Times New Roman"/>
              </a:rPr>
              <a:t>shampoo - 		</a:t>
            </a:r>
            <a:r>
              <a:rPr lang="en-TT" sz="2400" b="1" dirty="0" smtClean="0">
                <a:latin typeface="Arial"/>
                <a:ea typeface="Calibri"/>
                <a:cs typeface="Times New Roman"/>
              </a:rPr>
              <a:t>8</a:t>
            </a:r>
            <a:r>
              <a:rPr lang="en-TT" sz="2400" b="1" dirty="0">
                <a:latin typeface="Arial"/>
                <a:ea typeface="Calibri"/>
                <a:cs typeface="Times New Roman"/>
              </a:rPr>
              <a:t>. </a:t>
            </a:r>
            <a:r>
              <a:rPr lang="en-TT" sz="2400" dirty="0">
                <a:latin typeface="Arial"/>
                <a:ea typeface="Calibri"/>
                <a:cs typeface="Times New Roman"/>
              </a:rPr>
              <a:t>carbon dioxide </a:t>
            </a:r>
            <a:r>
              <a:rPr lang="en-TT" sz="2400" dirty="0" smtClean="0">
                <a:latin typeface="Arial"/>
                <a:ea typeface="Calibri"/>
                <a:cs typeface="Times New Roman"/>
              </a:rPr>
              <a:t>– </a:t>
            </a:r>
          </a:p>
          <a:p>
            <a:pPr>
              <a:lnSpc>
                <a:spcPct val="115000"/>
              </a:lnSpc>
              <a:spcAft>
                <a:spcPts val="1000"/>
              </a:spcAft>
            </a:pPr>
            <a:r>
              <a:rPr lang="en-TT" sz="2400" b="1" dirty="0" smtClean="0">
                <a:latin typeface="Arial"/>
                <a:ea typeface="Calibri"/>
                <a:cs typeface="Times New Roman"/>
              </a:rPr>
              <a:t>9</a:t>
            </a:r>
            <a:r>
              <a:rPr lang="en-TT" sz="2400" b="1" dirty="0">
                <a:latin typeface="Arial"/>
                <a:ea typeface="Calibri"/>
                <a:cs typeface="Times New Roman"/>
              </a:rPr>
              <a:t>. </a:t>
            </a:r>
            <a:r>
              <a:rPr lang="en-TT" sz="2400" dirty="0">
                <a:latin typeface="Arial"/>
                <a:ea typeface="Calibri"/>
                <a:cs typeface="Times New Roman"/>
              </a:rPr>
              <a:t>ice cube - 			</a:t>
            </a:r>
            <a:r>
              <a:rPr lang="en-TT" sz="2400" b="1" dirty="0" smtClean="0">
                <a:latin typeface="Arial"/>
                <a:ea typeface="Calibri"/>
                <a:cs typeface="Times New Roman"/>
              </a:rPr>
              <a:t>10</a:t>
            </a:r>
            <a:r>
              <a:rPr lang="en-TT" sz="2400" b="1" dirty="0">
                <a:latin typeface="Arial"/>
                <a:ea typeface="Calibri"/>
                <a:cs typeface="Times New Roman"/>
              </a:rPr>
              <a:t>. </a:t>
            </a:r>
            <a:r>
              <a:rPr lang="en-TT" sz="2400" dirty="0">
                <a:latin typeface="Arial"/>
                <a:ea typeface="Calibri"/>
                <a:cs typeface="Times New Roman"/>
              </a:rPr>
              <a:t>oil - 		</a:t>
            </a:r>
            <a:endParaRPr lang="en-TT" sz="2400" dirty="0" smtClean="0">
              <a:latin typeface="Arial"/>
              <a:ea typeface="Calibri"/>
              <a:cs typeface="Times New Roman"/>
            </a:endParaRPr>
          </a:p>
          <a:p>
            <a:pPr>
              <a:lnSpc>
                <a:spcPct val="115000"/>
              </a:lnSpc>
              <a:spcAft>
                <a:spcPts val="1000"/>
              </a:spcAft>
            </a:pPr>
            <a:r>
              <a:rPr lang="en-TT" sz="2400" b="1" dirty="0" smtClean="0">
                <a:latin typeface="Arial"/>
                <a:ea typeface="Calibri"/>
                <a:cs typeface="Times New Roman"/>
              </a:rPr>
              <a:t>11. </a:t>
            </a:r>
            <a:r>
              <a:rPr lang="en-TT" sz="2400" dirty="0">
                <a:latin typeface="Arial"/>
                <a:ea typeface="Calibri"/>
                <a:cs typeface="Times New Roman"/>
              </a:rPr>
              <a:t>salt - </a:t>
            </a:r>
            <a:r>
              <a:rPr lang="en-TT" sz="2400" dirty="0" smtClean="0">
                <a:latin typeface="Arial"/>
                <a:ea typeface="Calibri"/>
                <a:cs typeface="Times New Roman"/>
              </a:rPr>
              <a:t>			</a:t>
            </a:r>
            <a:r>
              <a:rPr lang="en-TT" sz="2400" b="1" dirty="0" smtClean="0">
                <a:latin typeface="Arial"/>
                <a:ea typeface="Calibri"/>
                <a:cs typeface="Times New Roman"/>
              </a:rPr>
              <a:t>12. </a:t>
            </a:r>
            <a:r>
              <a:rPr lang="en-TT" sz="2400" dirty="0">
                <a:latin typeface="Arial"/>
                <a:ea typeface="Calibri"/>
                <a:cs typeface="Times New Roman"/>
              </a:rPr>
              <a:t>water </a:t>
            </a:r>
            <a:r>
              <a:rPr lang="en-TT" sz="2400" dirty="0" err="1">
                <a:latin typeface="Arial"/>
                <a:ea typeface="Calibri"/>
                <a:cs typeface="Times New Roman"/>
              </a:rPr>
              <a:t>vapor</a:t>
            </a:r>
            <a:r>
              <a:rPr lang="en-TT" sz="2400" dirty="0">
                <a:latin typeface="Arial"/>
                <a:ea typeface="Calibri"/>
                <a:cs typeface="Times New Roman"/>
              </a:rPr>
              <a:t> - 		</a:t>
            </a:r>
            <a:endParaRPr lang="en-TT" sz="2400" dirty="0" smtClean="0">
              <a:latin typeface="Arial"/>
              <a:ea typeface="Calibri"/>
              <a:cs typeface="Times New Roman"/>
            </a:endParaRPr>
          </a:p>
          <a:p>
            <a:pPr>
              <a:lnSpc>
                <a:spcPct val="115000"/>
              </a:lnSpc>
              <a:spcAft>
                <a:spcPts val="1000"/>
              </a:spcAft>
            </a:pPr>
            <a:r>
              <a:rPr lang="en-TT" sz="2400" b="1" dirty="0" smtClean="0">
                <a:latin typeface="Arial"/>
                <a:ea typeface="Calibri"/>
                <a:cs typeface="Times New Roman"/>
              </a:rPr>
              <a:t>13. </a:t>
            </a:r>
            <a:r>
              <a:rPr lang="en-TT" sz="2400" dirty="0">
                <a:latin typeface="Arial"/>
                <a:ea typeface="Calibri"/>
                <a:cs typeface="Times New Roman"/>
              </a:rPr>
              <a:t>gasoline - </a:t>
            </a:r>
            <a:r>
              <a:rPr lang="en-TT" sz="2400" dirty="0" smtClean="0">
                <a:latin typeface="Arial"/>
                <a:ea typeface="Calibri"/>
                <a:cs typeface="Times New Roman"/>
              </a:rPr>
              <a:t>		</a:t>
            </a:r>
            <a:r>
              <a:rPr lang="en-TT" sz="2400" b="1" dirty="0" smtClean="0">
                <a:latin typeface="Arial"/>
                <a:ea typeface="Calibri"/>
                <a:cs typeface="Times New Roman"/>
              </a:rPr>
              <a:t>14. </a:t>
            </a:r>
            <a:r>
              <a:rPr lang="en-TT" sz="2400" dirty="0">
                <a:latin typeface="Arial"/>
                <a:ea typeface="Calibri"/>
                <a:cs typeface="Times New Roman"/>
              </a:rPr>
              <a:t>helium - 			</a:t>
            </a:r>
            <a:endParaRPr lang="en-TT" sz="2400" dirty="0">
              <a:ea typeface="Calibri"/>
              <a:cs typeface="Times New Roman"/>
            </a:endParaRPr>
          </a:p>
        </p:txBody>
      </p:sp>
    </p:spTree>
    <p:extLst>
      <p:ext uri="{BB962C8B-B14F-4D97-AF65-F5344CB8AC3E}">
        <p14:creationId xmlns:p14="http://schemas.microsoft.com/office/powerpoint/2010/main" val="968431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5410"/>
            <a:ext cx="8352928" cy="1152128"/>
          </a:xfrm>
        </p:spPr>
        <p:txBody>
          <a:bodyPr>
            <a:normAutofit/>
          </a:bodyPr>
          <a:lstStyle/>
          <a:p>
            <a:pPr algn="l"/>
            <a:r>
              <a:rPr lang="en-TT" sz="2800" dirty="0" smtClean="0">
                <a:solidFill>
                  <a:srgbClr val="FF0000"/>
                </a:solidFill>
                <a:latin typeface="Arial" pitchFamily="34" charset="0"/>
                <a:cs typeface="Arial" pitchFamily="34" charset="0"/>
              </a:rPr>
              <a:t>Activity 1(c): Complete each sentence with the word solid, liquid or gas.</a:t>
            </a:r>
            <a:endParaRPr lang="en-TT" sz="2800" dirty="0">
              <a:solidFill>
                <a:srgbClr val="FF0000"/>
              </a:solidFill>
              <a:latin typeface="Arial" pitchFamily="34" charset="0"/>
              <a:cs typeface="Arial" pitchFamily="34" charset="0"/>
            </a:endParaRPr>
          </a:p>
        </p:txBody>
      </p:sp>
      <p:sp>
        <p:nvSpPr>
          <p:cNvPr id="5" name="TextBox 4"/>
          <p:cNvSpPr txBox="1"/>
          <p:nvPr/>
        </p:nvSpPr>
        <p:spPr>
          <a:xfrm>
            <a:off x="179512" y="1052736"/>
            <a:ext cx="8856984" cy="5702074"/>
          </a:xfrm>
          <a:prstGeom prst="rect">
            <a:avLst/>
          </a:prstGeom>
          <a:noFill/>
        </p:spPr>
        <p:txBody>
          <a:bodyPr wrap="square" rtlCol="0">
            <a:spAutoFit/>
          </a:bodyPr>
          <a:lstStyle/>
          <a:p>
            <a:pPr>
              <a:lnSpc>
                <a:spcPct val="115000"/>
              </a:lnSpc>
              <a:spcAft>
                <a:spcPts val="1000"/>
              </a:spcAft>
            </a:pPr>
            <a:r>
              <a:rPr lang="en-TT" sz="2400" dirty="0" smtClean="0">
                <a:latin typeface="Arial"/>
                <a:ea typeface="Calibri"/>
                <a:cs typeface="Times New Roman"/>
              </a:rPr>
              <a:t>A ___________ </a:t>
            </a:r>
            <a:r>
              <a:rPr lang="en-TT" sz="2400" dirty="0">
                <a:latin typeface="Arial"/>
                <a:ea typeface="Calibri"/>
                <a:cs typeface="Times New Roman"/>
              </a:rPr>
              <a:t>has a definite shape. It does not take the shape of its container. It also has a definite volume because it can be measured.</a:t>
            </a:r>
            <a:endParaRPr lang="en-TT" sz="2000" dirty="0">
              <a:ea typeface="Calibri"/>
              <a:cs typeface="Times New Roman"/>
            </a:endParaRPr>
          </a:p>
          <a:p>
            <a:pPr>
              <a:lnSpc>
                <a:spcPct val="115000"/>
              </a:lnSpc>
              <a:spcAft>
                <a:spcPts val="1000"/>
              </a:spcAft>
            </a:pPr>
            <a:r>
              <a:rPr lang="en-TT" sz="2400" dirty="0">
                <a:latin typeface="Arial"/>
                <a:ea typeface="Calibri"/>
                <a:cs typeface="Times New Roman"/>
              </a:rPr>
              <a:t> </a:t>
            </a:r>
            <a:endParaRPr lang="en-TT" sz="2000" dirty="0">
              <a:ea typeface="Calibri"/>
              <a:cs typeface="Times New Roman"/>
            </a:endParaRPr>
          </a:p>
          <a:p>
            <a:pPr>
              <a:lnSpc>
                <a:spcPct val="115000"/>
              </a:lnSpc>
              <a:spcAft>
                <a:spcPts val="1000"/>
              </a:spcAft>
            </a:pPr>
            <a:r>
              <a:rPr lang="en-TT" sz="2400" dirty="0">
                <a:latin typeface="Arial"/>
                <a:ea typeface="Calibri"/>
                <a:cs typeface="Times New Roman"/>
              </a:rPr>
              <a:t>A </a:t>
            </a:r>
            <a:r>
              <a:rPr lang="en-TT" sz="2400" dirty="0" smtClean="0">
                <a:latin typeface="Arial"/>
                <a:ea typeface="Calibri"/>
                <a:cs typeface="Times New Roman"/>
              </a:rPr>
              <a:t>___________ </a:t>
            </a:r>
            <a:r>
              <a:rPr lang="en-TT" sz="2400" dirty="0">
                <a:latin typeface="Arial"/>
                <a:ea typeface="Calibri"/>
                <a:cs typeface="Times New Roman"/>
              </a:rPr>
              <a:t>does not have a definite shape. It takes the shape of its container. It does have a definite volume because it can be measured.</a:t>
            </a:r>
            <a:endParaRPr lang="en-TT" sz="2000" dirty="0">
              <a:ea typeface="Calibri"/>
              <a:cs typeface="Times New Roman"/>
            </a:endParaRPr>
          </a:p>
          <a:p>
            <a:pPr>
              <a:lnSpc>
                <a:spcPct val="115000"/>
              </a:lnSpc>
              <a:spcAft>
                <a:spcPts val="1000"/>
              </a:spcAft>
            </a:pPr>
            <a:r>
              <a:rPr lang="en-TT" sz="2400" dirty="0">
                <a:latin typeface="Arial"/>
                <a:ea typeface="Calibri"/>
                <a:cs typeface="Times New Roman"/>
              </a:rPr>
              <a:t> </a:t>
            </a:r>
            <a:endParaRPr lang="en-TT" sz="2000" dirty="0">
              <a:ea typeface="Calibri"/>
              <a:cs typeface="Times New Roman"/>
            </a:endParaRPr>
          </a:p>
          <a:p>
            <a:pPr>
              <a:lnSpc>
                <a:spcPct val="115000"/>
              </a:lnSpc>
              <a:spcAft>
                <a:spcPts val="1000"/>
              </a:spcAft>
            </a:pPr>
            <a:r>
              <a:rPr lang="en-TT" sz="2400" dirty="0">
                <a:latin typeface="Arial"/>
                <a:ea typeface="Calibri"/>
                <a:cs typeface="Times New Roman"/>
              </a:rPr>
              <a:t>A </a:t>
            </a:r>
            <a:r>
              <a:rPr lang="en-TT" sz="2400" dirty="0" smtClean="0">
                <a:latin typeface="Arial"/>
                <a:ea typeface="Calibri"/>
                <a:cs typeface="Times New Roman"/>
              </a:rPr>
              <a:t>___________ </a:t>
            </a:r>
            <a:r>
              <a:rPr lang="en-TT" sz="2400" dirty="0">
                <a:latin typeface="Arial"/>
                <a:ea typeface="Calibri"/>
                <a:cs typeface="Times New Roman"/>
              </a:rPr>
              <a:t>does not have a definite shape. It sometimes takes the shape of its container and sometimes flies freely around you. These particles are not connected to each other and takes up whatever space is available</a:t>
            </a:r>
            <a:r>
              <a:rPr lang="en-TT" sz="2400" dirty="0" smtClean="0">
                <a:latin typeface="Arial"/>
                <a:ea typeface="Calibri"/>
                <a:cs typeface="Times New Roman"/>
              </a:rPr>
              <a:t>.</a:t>
            </a:r>
            <a:endParaRPr lang="en-TT" sz="2400" dirty="0">
              <a:ea typeface="Calibri"/>
              <a:cs typeface="Times New Roman"/>
            </a:endParaRPr>
          </a:p>
        </p:txBody>
      </p:sp>
    </p:spTree>
    <p:extLst>
      <p:ext uri="{BB962C8B-B14F-4D97-AF65-F5344CB8AC3E}">
        <p14:creationId xmlns:p14="http://schemas.microsoft.com/office/powerpoint/2010/main" val="2675389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04664"/>
            <a:ext cx="7772400" cy="1470025"/>
          </a:xfrm>
        </p:spPr>
        <p:txBody>
          <a:bodyPr>
            <a:noAutofit/>
          </a:bodyPr>
          <a:lstStyle/>
          <a:p>
            <a:r>
              <a:rPr lang="en-TT" sz="4800" b="1" dirty="0" smtClean="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Movement of Particles in Different States</a:t>
            </a:r>
            <a:endParaRPr lang="en-TT" sz="4800" b="1" dirty="0">
              <a:ln w="12700">
                <a:solidFill>
                  <a:sysClr val="windowText" lastClr="000000"/>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95516"/>
            <a:ext cx="6890247" cy="446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91680" y="5844124"/>
            <a:ext cx="1008112" cy="369332"/>
          </a:xfrm>
          <a:prstGeom prst="rect">
            <a:avLst/>
          </a:prstGeom>
          <a:solidFill>
            <a:schemeClr val="bg1"/>
          </a:solidFill>
          <a:ln>
            <a:solidFill>
              <a:schemeClr val="bg1"/>
            </a:solidFill>
          </a:ln>
        </p:spPr>
        <p:txBody>
          <a:bodyPr wrap="square" rtlCol="0">
            <a:spAutoFit/>
          </a:bodyPr>
          <a:lstStyle/>
          <a:p>
            <a:endParaRPr lang="en-TT" dirty="0">
              <a:solidFill>
                <a:prstClr val="black"/>
              </a:solidFill>
            </a:endParaRPr>
          </a:p>
        </p:txBody>
      </p:sp>
      <p:sp>
        <p:nvSpPr>
          <p:cNvPr id="4" name="TextBox 3"/>
          <p:cNvSpPr txBox="1"/>
          <p:nvPr/>
        </p:nvSpPr>
        <p:spPr>
          <a:xfrm>
            <a:off x="4427984" y="5844124"/>
            <a:ext cx="1152128" cy="369332"/>
          </a:xfrm>
          <a:prstGeom prst="rect">
            <a:avLst/>
          </a:prstGeom>
          <a:solidFill>
            <a:schemeClr val="bg1"/>
          </a:solidFill>
        </p:spPr>
        <p:txBody>
          <a:bodyPr wrap="square" rtlCol="0">
            <a:spAutoFit/>
          </a:bodyPr>
          <a:lstStyle/>
          <a:p>
            <a:endParaRPr lang="en-TT" dirty="0">
              <a:solidFill>
                <a:prstClr val="black"/>
              </a:solidFill>
            </a:endParaRPr>
          </a:p>
        </p:txBody>
      </p:sp>
      <p:sp>
        <p:nvSpPr>
          <p:cNvPr id="5" name="TextBox 4"/>
          <p:cNvSpPr txBox="1"/>
          <p:nvPr/>
        </p:nvSpPr>
        <p:spPr>
          <a:xfrm>
            <a:off x="7092280" y="6028790"/>
            <a:ext cx="576064" cy="369332"/>
          </a:xfrm>
          <a:prstGeom prst="rect">
            <a:avLst/>
          </a:prstGeom>
          <a:solidFill>
            <a:schemeClr val="bg1"/>
          </a:solidFill>
          <a:ln>
            <a:solidFill>
              <a:schemeClr val="bg1"/>
            </a:solidFill>
          </a:ln>
        </p:spPr>
        <p:txBody>
          <a:bodyPr wrap="square" rtlCol="0">
            <a:spAutoFit/>
          </a:bodyPr>
          <a:lstStyle/>
          <a:p>
            <a:endParaRPr lang="en-TT" dirty="0">
              <a:solidFill>
                <a:prstClr val="black"/>
              </a:solidFill>
            </a:endParaRPr>
          </a:p>
        </p:txBody>
      </p:sp>
    </p:spTree>
    <p:extLst>
      <p:ext uri="{BB962C8B-B14F-4D97-AF65-F5344CB8AC3E}">
        <p14:creationId xmlns:p14="http://schemas.microsoft.com/office/powerpoint/2010/main" val="215529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lstStyle/>
          <a:p>
            <a:r>
              <a:rPr lang="en-TT"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2: Representing The Three States of Matter</a:t>
            </a:r>
            <a:endParaRPr lang="en-TT"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700808"/>
            <a:ext cx="8496944" cy="4896544"/>
          </a:xfrm>
        </p:spPr>
        <p:txBody>
          <a:bodyPr>
            <a:normAutofit fontScale="92500" lnSpcReduction="10000"/>
          </a:bodyPr>
          <a:lstStyle/>
          <a:p>
            <a:pPr algn="l"/>
            <a:r>
              <a:rPr lang="en-TT" sz="2800" dirty="0" smtClean="0">
                <a:solidFill>
                  <a:schemeClr val="tx1"/>
                </a:solidFill>
                <a:latin typeface="Arial" pitchFamily="34" charset="0"/>
                <a:cs typeface="Arial" pitchFamily="34" charset="0"/>
              </a:rPr>
              <a:t>Steps:</a:t>
            </a:r>
          </a:p>
          <a:p>
            <a:pPr marL="514350" indent="-514350" algn="l">
              <a:buAutoNum type="arabicPeriod"/>
            </a:pPr>
            <a:r>
              <a:rPr lang="en-TT" sz="2800" dirty="0" smtClean="0">
                <a:solidFill>
                  <a:schemeClr val="tx1"/>
                </a:solidFill>
                <a:latin typeface="Arial" pitchFamily="34" charset="0"/>
                <a:cs typeface="Arial" pitchFamily="34" charset="0"/>
              </a:rPr>
              <a:t>Divide the class into three (3) groups.</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2"/>
                </a:solidFill>
                <a:latin typeface="Arial" pitchFamily="34" charset="0"/>
                <a:cs typeface="Arial" pitchFamily="34" charset="0"/>
              </a:rPr>
              <a:t>Group 1</a:t>
            </a:r>
            <a:r>
              <a:rPr lang="en-TT" sz="2800" dirty="0" smtClean="0">
                <a:solidFill>
                  <a:schemeClr val="tx1"/>
                </a:solidFill>
                <a:latin typeface="Arial" pitchFamily="34" charset="0"/>
                <a:cs typeface="Arial" pitchFamily="34" charset="0"/>
              </a:rPr>
              <a:t> – Arrange yourselves to demonstrate the arrangement and movement of particles in a </a:t>
            </a:r>
            <a:r>
              <a:rPr lang="en-TT" sz="2800" dirty="0" smtClean="0">
                <a:solidFill>
                  <a:schemeClr val="tx2"/>
                </a:solidFill>
                <a:latin typeface="Arial" pitchFamily="34" charset="0"/>
                <a:cs typeface="Arial" pitchFamily="34" charset="0"/>
              </a:rPr>
              <a:t>solid</a:t>
            </a:r>
            <a:r>
              <a:rPr lang="en-TT" sz="2800" dirty="0" smtClean="0">
                <a:solidFill>
                  <a:schemeClr val="tx1"/>
                </a:solidFill>
                <a:latin typeface="Arial" pitchFamily="34" charset="0"/>
                <a:cs typeface="Arial" pitchFamily="34" charset="0"/>
              </a:rPr>
              <a:t>.</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lvl="0" indent="-514350" algn="l">
              <a:buFont typeface="Arial" pitchFamily="34" charset="0"/>
              <a:buAutoNum type="arabicPeriod"/>
            </a:pPr>
            <a:r>
              <a:rPr lang="en-TT" sz="2800" dirty="0">
                <a:solidFill>
                  <a:srgbClr val="7030A0"/>
                </a:solidFill>
                <a:latin typeface="Arial" pitchFamily="34" charset="0"/>
                <a:cs typeface="Arial" pitchFamily="34" charset="0"/>
              </a:rPr>
              <a:t>Group </a:t>
            </a:r>
            <a:r>
              <a:rPr lang="en-TT" sz="2800" dirty="0" smtClean="0">
                <a:solidFill>
                  <a:srgbClr val="7030A0"/>
                </a:solidFill>
                <a:latin typeface="Arial" pitchFamily="34" charset="0"/>
                <a:cs typeface="Arial" pitchFamily="34" charset="0"/>
              </a:rPr>
              <a:t>2</a:t>
            </a:r>
            <a:r>
              <a:rPr lang="en-TT" sz="28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Arrange yourselves to demonstrate the arrangement and movement of particles in a </a:t>
            </a:r>
            <a:r>
              <a:rPr lang="en-TT" sz="2800" dirty="0" smtClean="0">
                <a:solidFill>
                  <a:srgbClr val="7030A0"/>
                </a:solidFill>
                <a:latin typeface="Arial" pitchFamily="34" charset="0"/>
                <a:cs typeface="Arial" pitchFamily="34" charset="0"/>
              </a:rPr>
              <a:t>liquid</a:t>
            </a:r>
            <a:r>
              <a:rPr lang="en-TT" sz="2800" dirty="0" smtClean="0">
                <a:solidFill>
                  <a:schemeClr val="tx1"/>
                </a:solidFill>
                <a:latin typeface="Arial" pitchFamily="34" charset="0"/>
                <a:cs typeface="Arial" pitchFamily="34" charset="0"/>
              </a:rPr>
              <a:t>.</a:t>
            </a:r>
          </a:p>
          <a:p>
            <a:pPr marL="514350" lvl="0" indent="-514350" algn="l">
              <a:buFont typeface="Arial" pitchFamily="34" charset="0"/>
              <a:buAutoNum type="arabicPeriod"/>
            </a:pPr>
            <a:endParaRPr lang="en-TT" sz="2800" dirty="0" smtClean="0">
              <a:solidFill>
                <a:schemeClr val="tx1"/>
              </a:solidFill>
              <a:latin typeface="Arial" pitchFamily="34" charset="0"/>
              <a:cs typeface="Arial" pitchFamily="34" charset="0"/>
            </a:endParaRPr>
          </a:p>
          <a:p>
            <a:pPr marL="514350" lvl="0" indent="-514350" algn="l">
              <a:buFont typeface="Arial" pitchFamily="34" charset="0"/>
              <a:buAutoNum type="arabicPeriod"/>
            </a:pPr>
            <a:r>
              <a:rPr lang="en-TT" sz="2800" dirty="0" smtClean="0">
                <a:solidFill>
                  <a:srgbClr val="0070C0"/>
                </a:solidFill>
                <a:latin typeface="Arial" pitchFamily="34" charset="0"/>
                <a:cs typeface="Arial" pitchFamily="34" charset="0"/>
              </a:rPr>
              <a:t>Group 3</a:t>
            </a:r>
            <a:r>
              <a:rPr lang="en-TT" sz="2800" dirty="0" smtClean="0">
                <a:solidFill>
                  <a:schemeClr val="tx1"/>
                </a:solidFill>
                <a:latin typeface="Arial" pitchFamily="34" charset="0"/>
                <a:cs typeface="Arial" pitchFamily="34" charset="0"/>
              </a:rPr>
              <a:t> </a:t>
            </a:r>
            <a:r>
              <a:rPr lang="en-TT" sz="2800" dirty="0">
                <a:solidFill>
                  <a:schemeClr val="tx1"/>
                </a:solidFill>
                <a:latin typeface="Arial" pitchFamily="34" charset="0"/>
                <a:cs typeface="Arial" pitchFamily="34" charset="0"/>
              </a:rPr>
              <a:t>– Arrange yourselves to demonstrate the arrangement and movement of particles in a </a:t>
            </a:r>
            <a:r>
              <a:rPr lang="en-TT" sz="2800" dirty="0" smtClean="0">
                <a:solidFill>
                  <a:srgbClr val="0070C0"/>
                </a:solidFill>
                <a:latin typeface="Arial" pitchFamily="34" charset="0"/>
                <a:cs typeface="Arial" pitchFamily="34" charset="0"/>
              </a:rPr>
              <a:t>gas</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a:p>
            <a:pPr marL="514350" lvl="0" indent="-514350" algn="l">
              <a:buFont typeface="Arial" pitchFamily="34" charset="0"/>
              <a:buAutoNum type="arabicPeriod"/>
            </a:pPr>
            <a:endParaRPr lang="en-TT" sz="2800" dirty="0">
              <a:solidFill>
                <a:prstClr val="black">
                  <a:tint val="75000"/>
                </a:prstClr>
              </a:solidFill>
              <a:latin typeface="Arial" pitchFamily="34" charset="0"/>
              <a:cs typeface="Arial" pitchFamily="34" charset="0"/>
            </a:endParaRPr>
          </a:p>
          <a:p>
            <a:pPr marL="514350" indent="-514350">
              <a:buAutoNum type="arabicPeriod"/>
            </a:pPr>
            <a:endParaRPr lang="en-TT" dirty="0" smtClean="0"/>
          </a:p>
          <a:p>
            <a:pPr marL="514350" indent="-514350">
              <a:buAutoNum type="arabicPeriod"/>
            </a:pPr>
            <a:endParaRPr lang="en-TT" dirty="0" smtClean="0"/>
          </a:p>
          <a:p>
            <a:pPr marL="514350" indent="-514350">
              <a:buAutoNum type="arabicPeriod"/>
            </a:pPr>
            <a:endParaRPr lang="en-TT" dirty="0" smtClean="0"/>
          </a:p>
          <a:p>
            <a:pPr marL="514350" indent="-514350">
              <a:buAutoNum type="arabicPeriod"/>
            </a:pPr>
            <a:endParaRPr lang="en-TT" dirty="0"/>
          </a:p>
        </p:txBody>
      </p:sp>
    </p:spTree>
    <p:extLst>
      <p:ext uri="{BB962C8B-B14F-4D97-AF65-F5344CB8AC3E}">
        <p14:creationId xmlns:p14="http://schemas.microsoft.com/office/powerpoint/2010/main" val="4047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332656"/>
            <a:ext cx="7772400" cy="1470025"/>
          </a:xfrm>
        </p:spPr>
        <p:txBody>
          <a:bodyPr>
            <a:normAutofit/>
          </a:bodyPr>
          <a:lstStyle/>
          <a:p>
            <a:r>
              <a:rPr lang="en-TT" sz="7200" b="1" dirty="0" smtClean="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Definitions</a:t>
            </a:r>
            <a:endParaRPr lang="en-TT" sz="7200" b="1"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192688"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700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008" y="188640"/>
            <a:ext cx="8928992" cy="1470025"/>
          </a:xfrm>
        </p:spPr>
        <p:txBody>
          <a:bodyPr>
            <a:normAutofit/>
          </a:bodyPr>
          <a:lstStyle/>
          <a:p>
            <a:pPr algn="l"/>
            <a:r>
              <a:rPr lang="en-TT" sz="40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3: The three states of water.</a:t>
            </a:r>
            <a:endParaRPr lang="en-TT" sz="40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3645024"/>
            <a:ext cx="8208912" cy="3024336"/>
          </a:xfrm>
        </p:spPr>
        <p:txBody>
          <a:bodyPr/>
          <a:lstStyle/>
          <a:p>
            <a:pPr algn="l"/>
            <a:r>
              <a:rPr lang="en-TT" sz="2800" dirty="0" smtClean="0">
                <a:solidFill>
                  <a:schemeClr val="tx1"/>
                </a:solidFill>
                <a:latin typeface="Arial" pitchFamily="34" charset="0"/>
                <a:cs typeface="Arial" pitchFamily="34" charset="0"/>
              </a:rPr>
              <a:t>What are the three states of water?</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How does water move from one state to another?</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What do you think happens to the particles as water moves from one state to another?</a:t>
            </a:r>
          </a:p>
          <a:p>
            <a:pPr algn="l"/>
            <a:endParaRPr lang="en-TT" dirty="0"/>
          </a:p>
          <a:p>
            <a:pPr algn="l"/>
            <a:endParaRPr lang="en-T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196752"/>
            <a:ext cx="48482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7824" y="1556792"/>
            <a:ext cx="2664296" cy="369332"/>
          </a:xfrm>
          <a:prstGeom prst="rect">
            <a:avLst/>
          </a:prstGeom>
          <a:solidFill>
            <a:schemeClr val="bg1"/>
          </a:solidFill>
          <a:ln>
            <a:solidFill>
              <a:schemeClr val="bg1"/>
            </a:solidFill>
          </a:ln>
        </p:spPr>
        <p:txBody>
          <a:bodyPr wrap="square" rtlCol="0">
            <a:spAutoFit/>
          </a:bodyPr>
          <a:lstStyle/>
          <a:p>
            <a:endParaRPr lang="en-TT" dirty="0">
              <a:solidFill>
                <a:prstClr val="black"/>
              </a:solidFill>
            </a:endParaRPr>
          </a:p>
        </p:txBody>
      </p:sp>
    </p:spTree>
    <p:extLst>
      <p:ext uri="{BB962C8B-B14F-4D97-AF65-F5344CB8AC3E}">
        <p14:creationId xmlns:p14="http://schemas.microsoft.com/office/powerpoint/2010/main" val="94111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1"/>
            <a:ext cx="7772400" cy="1085978"/>
          </a:xfrm>
        </p:spPr>
        <p:txBody>
          <a:bodyPr/>
          <a:lstStyle/>
          <a:p>
            <a:r>
              <a:rPr lang="en-TT"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Energy &amp; Change of State</a:t>
            </a:r>
            <a:endParaRPr lang="en-TT"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196752"/>
            <a:ext cx="8352928" cy="5400600"/>
          </a:xfrm>
        </p:spPr>
        <p:txBody>
          <a:bodyPr>
            <a:normAutofit/>
          </a:bodyPr>
          <a:lstStyle/>
          <a:p>
            <a:pPr algn="l"/>
            <a:r>
              <a:rPr lang="en-TT" sz="2800" dirty="0" smtClean="0">
                <a:solidFill>
                  <a:schemeClr val="tx1"/>
                </a:solidFill>
                <a:latin typeface="Arial" pitchFamily="34" charset="0"/>
                <a:cs typeface="Arial" pitchFamily="34" charset="0"/>
              </a:rPr>
              <a:t>The three states of matter are </a:t>
            </a:r>
            <a:r>
              <a:rPr lang="en-TT" sz="2800" dirty="0" smtClean="0">
                <a:solidFill>
                  <a:srgbClr val="FF0000"/>
                </a:solidFill>
                <a:latin typeface="Arial" pitchFamily="34" charset="0"/>
                <a:cs typeface="Arial" pitchFamily="34" charset="0"/>
              </a:rPr>
              <a:t>solid</a:t>
            </a:r>
            <a:r>
              <a:rPr lang="en-TT" sz="2800" dirty="0" smtClean="0">
                <a:solidFill>
                  <a:schemeClr val="tx1"/>
                </a:solidFill>
                <a:latin typeface="Arial" pitchFamily="34" charset="0"/>
                <a:cs typeface="Arial" pitchFamily="34" charset="0"/>
              </a:rPr>
              <a:t>, </a:t>
            </a:r>
            <a:r>
              <a:rPr lang="en-TT" sz="2800" dirty="0" smtClean="0">
                <a:solidFill>
                  <a:srgbClr val="FF0000"/>
                </a:solidFill>
                <a:latin typeface="Arial" pitchFamily="34" charset="0"/>
                <a:cs typeface="Arial" pitchFamily="34" charset="0"/>
              </a:rPr>
              <a:t>liquid</a:t>
            </a:r>
            <a:r>
              <a:rPr lang="en-TT" sz="2800" dirty="0" smtClean="0">
                <a:solidFill>
                  <a:schemeClr val="tx1"/>
                </a:solidFill>
                <a:latin typeface="Arial" pitchFamily="34" charset="0"/>
                <a:cs typeface="Arial" pitchFamily="34" charset="0"/>
              </a:rPr>
              <a:t> and </a:t>
            </a:r>
            <a:r>
              <a:rPr lang="en-TT" sz="2800" dirty="0" smtClean="0">
                <a:solidFill>
                  <a:srgbClr val="FF0000"/>
                </a:solidFill>
                <a:latin typeface="Arial" pitchFamily="34" charset="0"/>
                <a:cs typeface="Arial" pitchFamily="34" charset="0"/>
              </a:rPr>
              <a:t>gas</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Matter can be </a:t>
            </a:r>
            <a:r>
              <a:rPr lang="en-TT" sz="2800" dirty="0" smtClean="0">
                <a:solidFill>
                  <a:srgbClr val="FF0000"/>
                </a:solidFill>
                <a:latin typeface="Arial" pitchFamily="34" charset="0"/>
                <a:cs typeface="Arial" pitchFamily="34" charset="0"/>
              </a:rPr>
              <a:t>changed</a:t>
            </a:r>
            <a:r>
              <a:rPr lang="en-TT" sz="2800" dirty="0" smtClean="0">
                <a:solidFill>
                  <a:schemeClr val="tx1"/>
                </a:solidFill>
                <a:latin typeface="Arial" pitchFamily="34" charset="0"/>
                <a:cs typeface="Arial" pitchFamily="34" charset="0"/>
              </a:rPr>
              <a:t> from one state to another by </a:t>
            </a:r>
            <a:r>
              <a:rPr lang="en-TT" sz="2800" dirty="0" smtClean="0">
                <a:solidFill>
                  <a:srgbClr val="FF0000"/>
                </a:solidFill>
                <a:latin typeface="Arial" pitchFamily="34" charset="0"/>
                <a:cs typeface="Arial" pitchFamily="34" charset="0"/>
              </a:rPr>
              <a:t>heating</a:t>
            </a:r>
            <a:r>
              <a:rPr lang="en-TT" sz="2800" dirty="0" smtClean="0">
                <a:solidFill>
                  <a:schemeClr val="tx1"/>
                </a:solidFill>
                <a:latin typeface="Arial" pitchFamily="34" charset="0"/>
                <a:cs typeface="Arial" pitchFamily="34" charset="0"/>
              </a:rPr>
              <a:t> or </a:t>
            </a:r>
            <a:r>
              <a:rPr lang="en-TT" sz="2800" dirty="0" smtClean="0">
                <a:solidFill>
                  <a:srgbClr val="FF0000"/>
                </a:solidFill>
                <a:latin typeface="Arial" pitchFamily="34" charset="0"/>
                <a:cs typeface="Arial" pitchFamily="34" charset="0"/>
              </a:rPr>
              <a:t>cooling</a:t>
            </a:r>
            <a:r>
              <a:rPr lang="en-TT" sz="2800" dirty="0" smtClean="0">
                <a:solidFill>
                  <a:schemeClr val="tx1"/>
                </a:solidFill>
                <a:latin typeface="Arial" pitchFamily="34" charset="0"/>
                <a:cs typeface="Arial" pitchFamily="34" charset="0"/>
              </a:rPr>
              <a:t>.</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change of state is therefore caused by a change of </a:t>
            </a:r>
            <a:r>
              <a:rPr lang="en-TT" sz="2800" dirty="0" smtClean="0">
                <a:solidFill>
                  <a:srgbClr val="FF0000"/>
                </a:solidFill>
                <a:latin typeface="Arial" pitchFamily="34" charset="0"/>
                <a:cs typeface="Arial" pitchFamily="34" charset="0"/>
              </a:rPr>
              <a:t>temperature</a:t>
            </a:r>
            <a:r>
              <a:rPr lang="en-TT" sz="2800" dirty="0" smtClean="0">
                <a:solidFill>
                  <a:schemeClr val="tx1"/>
                </a:solidFill>
                <a:latin typeface="Arial" pitchFamily="34" charset="0"/>
                <a:cs typeface="Arial" pitchFamily="34" charset="0"/>
              </a:rPr>
              <a:t> and consequently a change in the </a:t>
            </a:r>
            <a:r>
              <a:rPr lang="en-TT" sz="2800" dirty="0" smtClean="0">
                <a:solidFill>
                  <a:srgbClr val="FF0000"/>
                </a:solidFill>
                <a:latin typeface="Arial" pitchFamily="34" charset="0"/>
                <a:cs typeface="Arial" pitchFamily="34" charset="0"/>
              </a:rPr>
              <a:t>kinetic energy</a:t>
            </a:r>
            <a:r>
              <a:rPr lang="en-TT" sz="2800" dirty="0" smtClean="0">
                <a:solidFill>
                  <a:schemeClr val="tx1"/>
                </a:solidFill>
                <a:latin typeface="Arial" pitchFamily="34" charset="0"/>
                <a:cs typeface="Arial" pitchFamily="34" charset="0"/>
              </a:rPr>
              <a:t> of the particles. </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5845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260649"/>
            <a:ext cx="7772400" cy="792088"/>
          </a:xfrm>
        </p:spPr>
        <p:txBody>
          <a:bodyPr>
            <a:normAutofit fontScale="90000"/>
          </a:bodyPr>
          <a:lstStyle/>
          <a:p>
            <a:r>
              <a:rPr lang="en-TT" sz="6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Energy Changes </a:t>
            </a:r>
            <a:endParaRPr lang="en-TT" sz="6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1124744"/>
            <a:ext cx="8280920" cy="5400600"/>
          </a:xfrm>
        </p:spPr>
        <p:txBody>
          <a:bodyPr>
            <a:normAutofit/>
          </a:bodyPr>
          <a:lstStyle/>
          <a:p>
            <a:pPr algn="l"/>
            <a:r>
              <a:rPr lang="en-TT" sz="2800" dirty="0" smtClean="0">
                <a:solidFill>
                  <a:schemeClr val="tx1"/>
                </a:solidFill>
                <a:latin typeface="Arial" pitchFamily="34" charset="0"/>
                <a:cs typeface="Arial" pitchFamily="34" charset="0"/>
              </a:rPr>
              <a:t>We need to supply </a:t>
            </a:r>
            <a:r>
              <a:rPr lang="en-TT" sz="2800" dirty="0" smtClean="0">
                <a:solidFill>
                  <a:srgbClr val="FF0000"/>
                </a:solidFill>
                <a:latin typeface="Arial" pitchFamily="34" charset="0"/>
                <a:cs typeface="Arial" pitchFamily="34" charset="0"/>
              </a:rPr>
              <a:t>energy</a:t>
            </a:r>
            <a:r>
              <a:rPr lang="en-TT" sz="2800" dirty="0" smtClean="0">
                <a:solidFill>
                  <a:schemeClr val="tx1"/>
                </a:solidFill>
                <a:latin typeface="Arial" pitchFamily="34" charset="0"/>
                <a:cs typeface="Arial" pitchFamily="34" charset="0"/>
              </a:rPr>
              <a:t> to make solids melt.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A pure solid always </a:t>
            </a:r>
            <a:r>
              <a:rPr lang="en-TT" sz="2800" dirty="0" smtClean="0">
                <a:solidFill>
                  <a:srgbClr val="FF0000"/>
                </a:solidFill>
                <a:latin typeface="Arial" pitchFamily="34" charset="0"/>
                <a:cs typeface="Arial" pitchFamily="34" charset="0"/>
              </a:rPr>
              <a:t>melts</a:t>
            </a:r>
            <a:r>
              <a:rPr lang="en-TT" sz="2800" dirty="0" smtClean="0">
                <a:solidFill>
                  <a:schemeClr val="tx1"/>
                </a:solidFill>
                <a:latin typeface="Arial" pitchFamily="34" charset="0"/>
                <a:cs typeface="Arial" pitchFamily="34" charset="0"/>
              </a:rPr>
              <a:t> at the same temperature, the </a:t>
            </a:r>
            <a:r>
              <a:rPr lang="en-TT" sz="2800" dirty="0" smtClean="0">
                <a:solidFill>
                  <a:srgbClr val="FF0000"/>
                </a:solidFill>
                <a:latin typeface="Arial" pitchFamily="34" charset="0"/>
                <a:cs typeface="Arial" pitchFamily="34" charset="0"/>
              </a:rPr>
              <a:t>melting point</a:t>
            </a:r>
            <a:r>
              <a:rPr lang="en-TT" sz="2800" dirty="0" smtClean="0">
                <a:solidFill>
                  <a:schemeClr val="tx1"/>
                </a:solidFill>
                <a:latin typeface="Arial" pitchFamily="34" charset="0"/>
                <a:cs typeface="Arial" pitchFamily="34" charset="0"/>
              </a:rPr>
              <a:t> (</a:t>
            </a:r>
            <a:r>
              <a:rPr lang="en-TT" sz="2800" dirty="0" err="1" smtClean="0">
                <a:solidFill>
                  <a:schemeClr val="tx1"/>
                </a:solidFill>
                <a:latin typeface="Arial" pitchFamily="34" charset="0"/>
                <a:cs typeface="Arial" pitchFamily="34" charset="0"/>
              </a:rPr>
              <a:t>m.p</a:t>
            </a:r>
            <a:r>
              <a:rPr lang="en-TT" sz="2800" dirty="0" smtClean="0">
                <a:solidFill>
                  <a:schemeClr val="tx1"/>
                </a:solidFill>
                <a:latin typeface="Arial" pitchFamily="34" charset="0"/>
                <a:cs typeface="Arial" pitchFamily="34" charset="0"/>
              </a:rPr>
              <a:t>.). </a:t>
            </a:r>
          </a:p>
          <a:p>
            <a:pPr algn="l"/>
            <a:r>
              <a:rPr lang="en-TT" sz="2800" u="sng" dirty="0" smtClean="0">
                <a:solidFill>
                  <a:schemeClr val="tx1"/>
                </a:solidFill>
                <a:latin typeface="Arial" pitchFamily="34" charset="0"/>
                <a:cs typeface="Arial" pitchFamily="34" charset="0"/>
              </a:rPr>
              <a:t>Example:</a:t>
            </a:r>
            <a:r>
              <a:rPr lang="en-TT" sz="2800" dirty="0" smtClean="0">
                <a:solidFill>
                  <a:schemeClr val="tx1"/>
                </a:solidFill>
                <a:latin typeface="Arial" pitchFamily="34" charset="0"/>
                <a:cs typeface="Arial" pitchFamily="34" charset="0"/>
              </a:rPr>
              <a:t> The melting point of ice is 0</a:t>
            </a:r>
            <a:r>
              <a:rPr lang="en-TT" sz="2800" baseline="30000" dirty="0" smtClean="0">
                <a:solidFill>
                  <a:schemeClr val="tx1"/>
                </a:solidFill>
                <a:latin typeface="Arial" pitchFamily="34" charset="0"/>
                <a:cs typeface="Arial" pitchFamily="34" charset="0"/>
              </a:rPr>
              <a:t>0</a:t>
            </a:r>
            <a:r>
              <a:rPr lang="en-TT" sz="2800" dirty="0" smtClean="0">
                <a:solidFill>
                  <a:schemeClr val="tx1"/>
                </a:solidFill>
                <a:latin typeface="Arial" pitchFamily="34" charset="0"/>
                <a:cs typeface="Arial" pitchFamily="34" charset="0"/>
              </a:rPr>
              <a:t>C.</a:t>
            </a:r>
          </a:p>
          <a:p>
            <a:pPr algn="l"/>
            <a:endParaRPr lang="en-TT" sz="2800" dirty="0">
              <a:solidFill>
                <a:schemeClr val="tx1"/>
              </a:solidFill>
              <a:latin typeface="Arial" pitchFamily="34" charset="0"/>
              <a:cs typeface="Arial" pitchFamily="34" charset="0"/>
            </a:endParaRPr>
          </a:p>
          <a:p>
            <a:pPr algn="l"/>
            <a:r>
              <a:rPr lang="en-TT" sz="2800" dirty="0" smtClean="0">
                <a:solidFill>
                  <a:srgbClr val="FF0000"/>
                </a:solidFill>
                <a:latin typeface="Arial" pitchFamily="34" charset="0"/>
                <a:cs typeface="Arial" pitchFamily="34" charset="0"/>
              </a:rPr>
              <a:t>More energy</a:t>
            </a:r>
            <a:r>
              <a:rPr lang="en-TT" sz="2800" dirty="0" smtClean="0">
                <a:solidFill>
                  <a:schemeClr val="tx1"/>
                </a:solidFill>
                <a:latin typeface="Arial" pitchFamily="34" charset="0"/>
                <a:cs typeface="Arial" pitchFamily="34" charset="0"/>
              </a:rPr>
              <a:t> is needed to make liquids </a:t>
            </a:r>
            <a:r>
              <a:rPr lang="en-TT" sz="2800" dirty="0" smtClean="0">
                <a:solidFill>
                  <a:srgbClr val="FF0000"/>
                </a:solidFill>
                <a:latin typeface="Arial" pitchFamily="34" charset="0"/>
                <a:cs typeface="Arial" pitchFamily="34" charset="0"/>
              </a:rPr>
              <a:t>boil</a:t>
            </a:r>
            <a:r>
              <a:rPr lang="en-TT" sz="2800" dirty="0" smtClean="0">
                <a:solidFill>
                  <a:schemeClr val="tx1"/>
                </a:solidFill>
                <a:latin typeface="Arial" pitchFamily="34" charset="0"/>
                <a:cs typeface="Arial" pitchFamily="34" charset="0"/>
              </a:rPr>
              <a:t> at their </a:t>
            </a:r>
            <a:r>
              <a:rPr lang="en-TT" sz="2800" dirty="0" smtClean="0">
                <a:solidFill>
                  <a:srgbClr val="FF0000"/>
                </a:solidFill>
                <a:latin typeface="Arial" pitchFamily="34" charset="0"/>
                <a:cs typeface="Arial" pitchFamily="34" charset="0"/>
              </a:rPr>
              <a:t>boiling point </a:t>
            </a:r>
            <a:r>
              <a:rPr lang="en-TT" sz="2800" dirty="0" smtClean="0">
                <a:solidFill>
                  <a:schemeClr val="tx1"/>
                </a:solidFill>
                <a:latin typeface="Arial" pitchFamily="34" charset="0"/>
                <a:cs typeface="Arial" pitchFamily="34" charset="0"/>
              </a:rPr>
              <a:t>(</a:t>
            </a:r>
            <a:r>
              <a:rPr lang="en-TT" sz="2800" dirty="0" err="1" smtClean="0">
                <a:solidFill>
                  <a:schemeClr val="tx1"/>
                </a:solidFill>
                <a:latin typeface="Arial" pitchFamily="34" charset="0"/>
                <a:cs typeface="Arial" pitchFamily="34" charset="0"/>
              </a:rPr>
              <a:t>b.p</a:t>
            </a:r>
            <a:r>
              <a:rPr lang="en-TT" sz="2800" dirty="0" smtClean="0">
                <a:solidFill>
                  <a:schemeClr val="tx1"/>
                </a:solidFill>
                <a:latin typeface="Arial" pitchFamily="34" charset="0"/>
                <a:cs typeface="Arial" pitchFamily="34" charset="0"/>
              </a:rPr>
              <a:t>.). </a:t>
            </a:r>
          </a:p>
          <a:p>
            <a:pPr algn="l"/>
            <a:r>
              <a:rPr lang="en-TT" sz="2800" u="sng" dirty="0" smtClean="0">
                <a:solidFill>
                  <a:schemeClr val="tx1"/>
                </a:solidFill>
                <a:latin typeface="Arial" pitchFamily="34" charset="0"/>
                <a:cs typeface="Arial" pitchFamily="34" charset="0"/>
              </a:rPr>
              <a:t>Example:</a:t>
            </a:r>
            <a:r>
              <a:rPr lang="en-TT" sz="2800" dirty="0" smtClean="0">
                <a:solidFill>
                  <a:schemeClr val="tx1"/>
                </a:solidFill>
                <a:latin typeface="Arial" pitchFamily="34" charset="0"/>
                <a:cs typeface="Arial" pitchFamily="34" charset="0"/>
              </a:rPr>
              <a:t> Pure water boils at 100</a:t>
            </a:r>
            <a:r>
              <a:rPr lang="en-TT" sz="2800" baseline="30000" dirty="0" smtClean="0">
                <a:solidFill>
                  <a:schemeClr val="tx1"/>
                </a:solidFill>
                <a:latin typeface="Arial" pitchFamily="34" charset="0"/>
                <a:cs typeface="Arial" pitchFamily="34" charset="0"/>
              </a:rPr>
              <a:t>0</a:t>
            </a:r>
            <a:r>
              <a:rPr lang="en-TT" sz="2800" dirty="0" smtClean="0">
                <a:solidFill>
                  <a:schemeClr val="tx1"/>
                </a:solidFill>
                <a:latin typeface="Arial" pitchFamily="34" charset="0"/>
                <a:cs typeface="Arial" pitchFamily="34" charset="0"/>
              </a:rPr>
              <a:t>C at normal air pressure (one atmosphere pressure).</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01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normAutofit/>
          </a:bodyPr>
          <a:lstStyle/>
          <a:p>
            <a:r>
              <a:rPr lang="en-TT"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Summary of The Changes of State</a:t>
            </a:r>
            <a:endParaRPr lang="en-TT"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596197"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9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9"/>
            <a:ext cx="7772400" cy="1008112"/>
          </a:xfrm>
        </p:spPr>
        <p:txBody>
          <a:bodyPr>
            <a:noAutofit/>
          </a:bodyPr>
          <a:lstStyle/>
          <a:p>
            <a:r>
              <a:rPr lang="en-TT" sz="48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Three States &amp; The Particle Theory of Matter</a:t>
            </a:r>
            <a:endParaRPr lang="en-TT" sz="48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484784"/>
            <a:ext cx="8352928" cy="5040560"/>
          </a:xfrm>
        </p:spPr>
        <p:txBody>
          <a:bodyPr>
            <a:normAutofit/>
          </a:bodyPr>
          <a:lstStyle/>
          <a:p>
            <a:pPr algn="l"/>
            <a:r>
              <a:rPr lang="en-TT" sz="2800" dirty="0" smtClean="0">
                <a:solidFill>
                  <a:schemeClr val="tx1"/>
                </a:solidFill>
                <a:latin typeface="Arial" pitchFamily="34" charset="0"/>
                <a:cs typeface="Arial" pitchFamily="34" charset="0"/>
              </a:rPr>
              <a:t>The three states have observable differences which can be explained by the particle theory of matter.</a:t>
            </a:r>
          </a:p>
          <a:p>
            <a:pPr algn="l"/>
            <a:r>
              <a:rPr lang="en-TT" sz="2800" dirty="0" smtClean="0">
                <a:solidFill>
                  <a:srgbClr val="7030A0"/>
                </a:solidFill>
                <a:latin typeface="Arial" pitchFamily="34" charset="0"/>
                <a:cs typeface="Arial" pitchFamily="34" charset="0"/>
              </a:rPr>
              <a:t>(see Table 1)</a:t>
            </a:r>
            <a:endParaRPr lang="en-TT" sz="2800" dirty="0">
              <a:solidFill>
                <a:srgbClr val="7030A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24944"/>
            <a:ext cx="6912768" cy="3816423"/>
          </a:xfrm>
          <a:prstGeom prst="rect">
            <a:avLst/>
          </a:prstGeom>
        </p:spPr>
      </p:pic>
      <p:sp>
        <p:nvSpPr>
          <p:cNvPr id="5" name="TextBox 4"/>
          <p:cNvSpPr txBox="1"/>
          <p:nvPr/>
        </p:nvSpPr>
        <p:spPr>
          <a:xfrm>
            <a:off x="2771800" y="2875002"/>
            <a:ext cx="4196680" cy="369332"/>
          </a:xfrm>
          <a:prstGeom prst="rect">
            <a:avLst/>
          </a:prstGeom>
          <a:solidFill>
            <a:schemeClr val="bg1"/>
          </a:solidFill>
          <a:ln>
            <a:solidFill>
              <a:schemeClr val="bg1"/>
            </a:solidFill>
          </a:ln>
        </p:spPr>
        <p:txBody>
          <a:bodyPr wrap="square" rtlCol="0">
            <a:spAutoFit/>
          </a:bodyPr>
          <a:lstStyle/>
          <a:p>
            <a:endParaRPr lang="en-TT" dirty="0">
              <a:solidFill>
                <a:prstClr val="black"/>
              </a:solidFill>
            </a:endParaRPr>
          </a:p>
        </p:txBody>
      </p:sp>
    </p:spTree>
    <p:extLst>
      <p:ext uri="{BB962C8B-B14F-4D97-AF65-F5344CB8AC3E}">
        <p14:creationId xmlns:p14="http://schemas.microsoft.com/office/powerpoint/2010/main" val="2956155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noAutofit/>
          </a:bodyPr>
          <a:lstStyle/>
          <a:p>
            <a:r>
              <a:rPr lang="en-TT" sz="6000" b="1" dirty="0" smtClean="0">
                <a:ln w="12700">
                  <a:solidFill>
                    <a:sysClr val="windowText" lastClr="000000"/>
                  </a:solidFill>
                  <a:prstDash val="solid"/>
                </a:ln>
                <a:solidFill>
                  <a:srgbClr val="25148E"/>
                </a:solidFill>
                <a:effectLst>
                  <a:outerShdw blurRad="41275" dist="20320" dir="1800000" algn="tl" rotWithShape="0">
                    <a:srgbClr val="000000">
                      <a:alpha val="40000"/>
                    </a:srgbClr>
                  </a:outerShdw>
                </a:effectLst>
                <a:latin typeface="Arial" pitchFamily="34" charset="0"/>
                <a:cs typeface="Arial" pitchFamily="34" charset="0"/>
              </a:rPr>
              <a:t/>
            </a:r>
            <a:br>
              <a:rPr lang="en-TT" sz="6000" b="1" dirty="0" smtClean="0">
                <a:ln w="12700">
                  <a:solidFill>
                    <a:sysClr val="windowText" lastClr="000000"/>
                  </a:solidFill>
                  <a:prstDash val="solid"/>
                </a:ln>
                <a:solidFill>
                  <a:srgbClr val="25148E"/>
                </a:solidFill>
                <a:effectLst>
                  <a:outerShdw blurRad="41275" dist="20320" dir="1800000" algn="tl" rotWithShape="0">
                    <a:srgbClr val="000000">
                      <a:alpha val="40000"/>
                    </a:srgbClr>
                  </a:outerShdw>
                </a:effectLst>
                <a:latin typeface="Arial" pitchFamily="34" charset="0"/>
                <a:cs typeface="Arial" pitchFamily="34" charset="0"/>
              </a:rPr>
            </a:br>
            <a:r>
              <a:rPr lang="en-TT" sz="7200" b="1" dirty="0" smtClean="0">
                <a:ln w="12700">
                  <a:solidFill>
                    <a:sysClr val="windowText" lastClr="000000"/>
                  </a:solidFill>
                  <a:prstDash val="solid"/>
                </a:ln>
                <a:solidFill>
                  <a:srgbClr val="25148E"/>
                </a:solidFill>
                <a:effectLst>
                  <a:outerShdw blurRad="41275" dist="20320" dir="1800000" algn="tl" rotWithShape="0">
                    <a:srgbClr val="000000">
                      <a:alpha val="40000"/>
                    </a:srgbClr>
                  </a:outerShdw>
                </a:effectLst>
                <a:latin typeface="Arial" pitchFamily="34" charset="0"/>
                <a:cs typeface="Arial" pitchFamily="34" charset="0"/>
              </a:rPr>
              <a:t>Changes of States of Matter</a:t>
            </a:r>
            <a:endParaRPr lang="en-TT" sz="7200" b="1" dirty="0">
              <a:ln w="12700">
                <a:solidFill>
                  <a:sysClr val="windowText" lastClr="000000"/>
                </a:solidFill>
                <a:prstDash val="solid"/>
              </a:ln>
              <a:solidFill>
                <a:srgbClr val="25148E"/>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077" name="Picture 5" descr="http://www.mrsheilmann.com/soliqga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779" y="2564904"/>
            <a:ext cx="6339216" cy="369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13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772400" cy="864096"/>
          </a:xfrm>
        </p:spPr>
        <p:txBody>
          <a:bodyPr>
            <a:normAutofit fontScale="90000"/>
          </a:bodyPr>
          <a:lstStyle/>
          <a:p>
            <a:r>
              <a:rPr lang="en-TT" sz="6000" b="1" dirty="0" smtClean="0">
                <a:ln w="12700">
                  <a:solidFill>
                    <a:sysClr val="windowText" lastClr="000000"/>
                  </a:solidFill>
                  <a:prstDash val="solid"/>
                </a:ln>
                <a:solidFill>
                  <a:srgbClr val="25148E"/>
                </a:solidFill>
                <a:effectLst>
                  <a:outerShdw blurRad="41275" dist="20320" dir="1800000" algn="tl" rotWithShape="0">
                    <a:srgbClr val="000000">
                      <a:alpha val="40000"/>
                    </a:srgbClr>
                  </a:outerShdw>
                </a:effectLst>
                <a:latin typeface="Arial" pitchFamily="34" charset="0"/>
                <a:cs typeface="Arial" pitchFamily="34" charset="0"/>
              </a:rPr>
              <a:t>Changing State</a:t>
            </a:r>
            <a:endParaRPr lang="en-TT" sz="6000" b="1" dirty="0">
              <a:ln w="12700">
                <a:solidFill>
                  <a:sysClr val="windowText" lastClr="000000"/>
                </a:solidFill>
                <a:prstDash val="solid"/>
              </a:ln>
              <a:solidFill>
                <a:srgbClr val="25148E"/>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980728"/>
            <a:ext cx="8424936" cy="5616624"/>
          </a:xfrm>
        </p:spPr>
        <p:txBody>
          <a:bodyPr>
            <a:normAutofit lnSpcReduction="10000"/>
          </a:bodyPr>
          <a:lstStyle/>
          <a:p>
            <a:pPr algn="l"/>
            <a:r>
              <a:rPr lang="en-TT" sz="2800" dirty="0" smtClean="0">
                <a:solidFill>
                  <a:schemeClr val="tx1"/>
                </a:solidFill>
                <a:latin typeface="Arial" pitchFamily="34" charset="0"/>
                <a:cs typeface="Arial" pitchFamily="34" charset="0"/>
              </a:rPr>
              <a:t>To change from one state to another, a change in </a:t>
            </a:r>
            <a:r>
              <a:rPr lang="en-TT" sz="2800" dirty="0" smtClean="0">
                <a:solidFill>
                  <a:srgbClr val="FF0000"/>
                </a:solidFill>
                <a:latin typeface="Arial" pitchFamily="34" charset="0"/>
                <a:cs typeface="Arial" pitchFamily="34" charset="0"/>
              </a:rPr>
              <a:t>energy</a:t>
            </a:r>
            <a:r>
              <a:rPr lang="en-TT" sz="2800" dirty="0" smtClean="0">
                <a:solidFill>
                  <a:schemeClr val="tx1"/>
                </a:solidFill>
                <a:latin typeface="Arial" pitchFamily="34" charset="0"/>
                <a:cs typeface="Arial" pitchFamily="34" charset="0"/>
              </a:rPr>
              <a:t> is required.</a:t>
            </a:r>
          </a:p>
          <a:p>
            <a:pPr algn="l"/>
            <a:endParaRPr lang="en-TT" sz="2800" dirty="0">
              <a:solidFill>
                <a:schemeClr val="tx1"/>
              </a:solidFill>
              <a:latin typeface="Arial" pitchFamily="34" charset="0"/>
              <a:cs typeface="Arial" pitchFamily="34" charset="0"/>
            </a:endParaRPr>
          </a:p>
          <a:p>
            <a:pPr algn="l"/>
            <a:r>
              <a:rPr lang="en-TT" sz="2800" u="sng" dirty="0" smtClean="0">
                <a:solidFill>
                  <a:srgbClr val="7030A0"/>
                </a:solidFill>
                <a:latin typeface="Arial" pitchFamily="34" charset="0"/>
                <a:cs typeface="Arial" pitchFamily="34" charset="0"/>
              </a:rPr>
              <a:t>Example:</a:t>
            </a:r>
          </a:p>
          <a:p>
            <a:pPr algn="l"/>
            <a:r>
              <a:rPr lang="en-TT" sz="2800" dirty="0" smtClean="0">
                <a:solidFill>
                  <a:schemeClr val="tx1"/>
                </a:solidFill>
                <a:latin typeface="Arial" pitchFamily="34" charset="0"/>
                <a:cs typeface="Arial" pitchFamily="34" charset="0"/>
              </a:rPr>
              <a:t>How do we make ice from water?  How does the energy change?</a:t>
            </a:r>
          </a:p>
          <a:p>
            <a:pPr algn="l"/>
            <a:r>
              <a:rPr lang="en-TT" sz="2800" dirty="0" smtClean="0">
                <a:solidFill>
                  <a:schemeClr val="tx1"/>
                </a:solidFill>
                <a:latin typeface="Arial" pitchFamily="34" charset="0"/>
                <a:cs typeface="Arial" pitchFamily="34" charset="0"/>
              </a:rPr>
              <a:t>To make ice from water, we need to put the water in the </a:t>
            </a:r>
            <a:r>
              <a:rPr lang="en-TT" sz="2800" dirty="0" smtClean="0">
                <a:solidFill>
                  <a:srgbClr val="FF0000"/>
                </a:solidFill>
                <a:latin typeface="Arial" pitchFamily="34" charset="0"/>
                <a:cs typeface="Arial" pitchFamily="34" charset="0"/>
              </a:rPr>
              <a:t>freezer</a:t>
            </a:r>
            <a:r>
              <a:rPr lang="en-TT" sz="2800" dirty="0" smtClean="0">
                <a:solidFill>
                  <a:schemeClr val="tx1"/>
                </a:solidFill>
                <a:latin typeface="Arial" pitchFamily="34" charset="0"/>
                <a:cs typeface="Arial" pitchFamily="34" charset="0"/>
              </a:rPr>
              <a:t>, i.e. we need to </a:t>
            </a:r>
            <a:r>
              <a:rPr lang="en-TT" sz="2800" dirty="0" smtClean="0">
                <a:solidFill>
                  <a:srgbClr val="FF0000"/>
                </a:solidFill>
                <a:latin typeface="Arial" pitchFamily="34" charset="0"/>
                <a:cs typeface="Arial" pitchFamily="34" charset="0"/>
              </a:rPr>
              <a:t>remove heat energy</a:t>
            </a:r>
            <a:r>
              <a:rPr lang="en-TT" sz="2800" dirty="0" smtClean="0">
                <a:solidFill>
                  <a:schemeClr val="tx1"/>
                </a:solidFill>
                <a:latin typeface="Arial" pitchFamily="34" charset="0"/>
                <a:cs typeface="Arial" pitchFamily="34" charset="0"/>
              </a:rPr>
              <a:t>.</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changes of state that will be explained in more detail are </a:t>
            </a:r>
            <a:r>
              <a:rPr lang="en-TT" sz="2800" dirty="0" smtClean="0">
                <a:solidFill>
                  <a:srgbClr val="25148E"/>
                </a:solidFill>
                <a:latin typeface="Arial" pitchFamily="34" charset="0"/>
                <a:cs typeface="Arial" pitchFamily="34" charset="0"/>
              </a:rPr>
              <a:t>melting</a:t>
            </a:r>
            <a:r>
              <a:rPr lang="en-TT" sz="2800" dirty="0" smtClean="0">
                <a:solidFill>
                  <a:schemeClr val="tx1"/>
                </a:solidFill>
                <a:latin typeface="Arial" pitchFamily="34" charset="0"/>
                <a:cs typeface="Arial" pitchFamily="34" charset="0"/>
              </a:rPr>
              <a:t>, </a:t>
            </a:r>
            <a:r>
              <a:rPr lang="en-TT" sz="2800" dirty="0" smtClean="0">
                <a:solidFill>
                  <a:srgbClr val="25148E"/>
                </a:solidFill>
                <a:latin typeface="Arial" pitchFamily="34" charset="0"/>
                <a:cs typeface="Arial" pitchFamily="34" charset="0"/>
              </a:rPr>
              <a:t>evaporation</a:t>
            </a:r>
            <a:r>
              <a:rPr lang="en-TT" sz="2800" dirty="0" smtClean="0">
                <a:solidFill>
                  <a:schemeClr val="tx1"/>
                </a:solidFill>
                <a:latin typeface="Arial" pitchFamily="34" charset="0"/>
                <a:cs typeface="Arial" pitchFamily="34" charset="0"/>
              </a:rPr>
              <a:t>, </a:t>
            </a:r>
            <a:r>
              <a:rPr lang="en-TT" sz="2800" dirty="0" smtClean="0">
                <a:solidFill>
                  <a:srgbClr val="25148E"/>
                </a:solidFill>
                <a:latin typeface="Arial" pitchFamily="34" charset="0"/>
                <a:cs typeface="Arial" pitchFamily="34" charset="0"/>
              </a:rPr>
              <a:t>boiling</a:t>
            </a:r>
            <a:r>
              <a:rPr lang="en-TT" sz="2800" dirty="0" smtClean="0">
                <a:solidFill>
                  <a:schemeClr val="tx1"/>
                </a:solidFill>
                <a:latin typeface="Arial" pitchFamily="34" charset="0"/>
                <a:cs typeface="Arial" pitchFamily="34" charset="0"/>
              </a:rPr>
              <a:t>, </a:t>
            </a:r>
            <a:r>
              <a:rPr lang="en-TT" sz="2800" dirty="0" smtClean="0">
                <a:solidFill>
                  <a:srgbClr val="25148E"/>
                </a:solidFill>
                <a:latin typeface="Arial" pitchFamily="34" charset="0"/>
                <a:cs typeface="Arial" pitchFamily="34" charset="0"/>
              </a:rPr>
              <a:t>condensation</a:t>
            </a:r>
            <a:r>
              <a:rPr lang="en-TT" sz="2800" dirty="0" smtClean="0">
                <a:solidFill>
                  <a:schemeClr val="tx1"/>
                </a:solidFill>
                <a:latin typeface="Arial" pitchFamily="34" charset="0"/>
                <a:cs typeface="Arial" pitchFamily="34" charset="0"/>
              </a:rPr>
              <a:t>, </a:t>
            </a:r>
            <a:r>
              <a:rPr lang="en-TT" sz="2800" dirty="0" smtClean="0">
                <a:solidFill>
                  <a:srgbClr val="25148E"/>
                </a:solidFill>
                <a:latin typeface="Arial" pitchFamily="34" charset="0"/>
                <a:cs typeface="Arial" pitchFamily="34" charset="0"/>
              </a:rPr>
              <a:t>freezing </a:t>
            </a:r>
            <a:r>
              <a:rPr lang="en-TT" sz="2800" dirty="0" smtClean="0">
                <a:solidFill>
                  <a:schemeClr val="tx1"/>
                </a:solidFill>
                <a:latin typeface="Arial" pitchFamily="34" charset="0"/>
                <a:cs typeface="Arial" pitchFamily="34" charset="0"/>
              </a:rPr>
              <a:t>and </a:t>
            </a:r>
            <a:r>
              <a:rPr lang="en-TT" sz="2800" dirty="0" smtClean="0">
                <a:solidFill>
                  <a:srgbClr val="25148E"/>
                </a:solidFill>
                <a:latin typeface="Arial" pitchFamily="34" charset="0"/>
                <a:cs typeface="Arial" pitchFamily="34" charset="0"/>
              </a:rPr>
              <a:t>sublimation</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00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470025"/>
          </a:xfrm>
        </p:spPr>
        <p:txBody>
          <a:bodyPr>
            <a:normAutofit/>
          </a:bodyPr>
          <a:lstStyle/>
          <a:p>
            <a:r>
              <a:rPr lang="en-TT" sz="6000" b="1" dirty="0" smtClean="0">
                <a:ln w="12700">
                  <a:solidFill>
                    <a:sysClr val="windowText" lastClr="000000"/>
                  </a:solidFill>
                  <a:prstDash val="solid"/>
                </a:ln>
                <a:solidFill>
                  <a:srgbClr val="002060"/>
                </a:solidFill>
                <a:effectLst>
                  <a:outerShdw blurRad="41275" dist="20320" dir="1800000" algn="tl" rotWithShape="0">
                    <a:srgbClr val="000000">
                      <a:alpha val="40000"/>
                    </a:srgbClr>
                  </a:outerShdw>
                </a:effectLst>
                <a:latin typeface="Arial" pitchFamily="34" charset="0"/>
                <a:cs typeface="Arial" pitchFamily="34" charset="0"/>
              </a:rPr>
              <a:t>Melting</a:t>
            </a:r>
            <a:endParaRPr lang="en-TT" sz="6000" b="1" dirty="0">
              <a:ln w="12700">
                <a:solidFill>
                  <a:sysClr val="windowText" lastClr="000000"/>
                </a:solidFill>
                <a:prstDash val="solid"/>
              </a:ln>
              <a:solidFill>
                <a:srgbClr val="00206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680520" cy="463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13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082551"/>
          </a:xfrm>
        </p:spPr>
        <p:txBody>
          <a:bodyPr>
            <a:normAutofit/>
          </a:bodyPr>
          <a:lstStyle/>
          <a:p>
            <a:r>
              <a:rPr lang="en-TT" sz="6000" b="1" dirty="0" smtClean="0">
                <a:ln w="12700">
                  <a:solidFill>
                    <a:sysClr val="windowText" lastClr="000000"/>
                  </a:solidFill>
                  <a:prstDash val="solid"/>
                </a:ln>
                <a:solidFill>
                  <a:srgbClr val="002060"/>
                </a:solidFill>
                <a:effectLst>
                  <a:outerShdw blurRad="41275" dist="20320" dir="1800000" algn="tl" rotWithShape="0">
                    <a:srgbClr val="000000">
                      <a:alpha val="40000"/>
                    </a:srgbClr>
                  </a:outerShdw>
                </a:effectLst>
                <a:latin typeface="Arial" pitchFamily="34" charset="0"/>
                <a:cs typeface="Arial" pitchFamily="34" charset="0"/>
              </a:rPr>
              <a:t>Melting</a:t>
            </a:r>
            <a:endParaRPr lang="en-TT" sz="6000" b="1" dirty="0">
              <a:ln w="12700">
                <a:solidFill>
                  <a:sysClr val="windowText" lastClr="000000"/>
                </a:solidFill>
                <a:prstDash val="solid"/>
              </a:ln>
              <a:solidFill>
                <a:srgbClr val="00206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124744"/>
            <a:ext cx="8424936" cy="5472608"/>
          </a:xfrm>
        </p:spPr>
        <p:txBody>
          <a:bodyPr>
            <a:normAutofit/>
          </a:bodyPr>
          <a:lstStyle/>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endParaRPr lang="en-TT" sz="2800" dirty="0">
              <a:solidFill>
                <a:schemeClr val="tx1"/>
              </a:solidFill>
              <a:latin typeface="Arial" pitchFamily="34" charset="0"/>
              <a:cs typeface="Arial" pitchFamily="34" charset="0"/>
            </a:endParaRP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When a solid is </a:t>
            </a:r>
            <a:r>
              <a:rPr lang="en-TT" sz="2800" dirty="0" smtClean="0">
                <a:solidFill>
                  <a:srgbClr val="FF0000"/>
                </a:solidFill>
                <a:latin typeface="Arial" pitchFamily="34" charset="0"/>
                <a:cs typeface="Arial" pitchFamily="34" charset="0"/>
              </a:rPr>
              <a:t>heated</a:t>
            </a:r>
            <a:r>
              <a:rPr lang="en-TT" sz="2800" dirty="0" smtClean="0">
                <a:solidFill>
                  <a:schemeClr val="tx1"/>
                </a:solidFill>
                <a:latin typeface="Arial" pitchFamily="34" charset="0"/>
                <a:cs typeface="Arial" pitchFamily="34" charset="0"/>
              </a:rPr>
              <a:t>, the particles gain </a:t>
            </a:r>
            <a:r>
              <a:rPr lang="en-TT" sz="2800" dirty="0" smtClean="0">
                <a:solidFill>
                  <a:srgbClr val="FF0000"/>
                </a:solidFill>
                <a:latin typeface="Arial" pitchFamily="34" charset="0"/>
                <a:cs typeface="Arial" pitchFamily="34" charset="0"/>
              </a:rPr>
              <a:t>kinetic energy</a:t>
            </a:r>
            <a:r>
              <a:rPr lang="en-TT" sz="2800" dirty="0" smtClean="0">
                <a:solidFill>
                  <a:schemeClr val="tx1"/>
                </a:solidFill>
                <a:latin typeface="Arial" pitchFamily="34" charset="0"/>
                <a:cs typeface="Arial" pitchFamily="34" charset="0"/>
              </a:rPr>
              <a:t> and begin to </a:t>
            </a:r>
            <a:r>
              <a:rPr lang="en-TT" sz="2800" dirty="0" smtClean="0">
                <a:solidFill>
                  <a:srgbClr val="FF0000"/>
                </a:solidFill>
                <a:latin typeface="Arial" pitchFamily="34" charset="0"/>
                <a:cs typeface="Arial" pitchFamily="34" charset="0"/>
              </a:rPr>
              <a:t>vibrate </a:t>
            </a:r>
            <a:r>
              <a:rPr lang="en-TT" sz="2800" dirty="0" smtClean="0">
                <a:solidFill>
                  <a:schemeClr val="tx1"/>
                </a:solidFill>
                <a:latin typeface="Arial" pitchFamily="34" charset="0"/>
                <a:cs typeface="Arial" pitchFamily="34" charset="0"/>
              </a:rPr>
              <a:t>more vigorously.</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Eventually the </a:t>
            </a:r>
            <a:r>
              <a:rPr lang="en-TT" sz="2800" dirty="0" smtClean="0">
                <a:solidFill>
                  <a:srgbClr val="FF0000"/>
                </a:solidFill>
                <a:latin typeface="Arial" pitchFamily="34" charset="0"/>
                <a:cs typeface="Arial" pitchFamily="34" charset="0"/>
              </a:rPr>
              <a:t>particles</a:t>
            </a:r>
            <a:r>
              <a:rPr lang="en-TT" sz="2800" dirty="0" smtClean="0">
                <a:solidFill>
                  <a:schemeClr val="tx1"/>
                </a:solidFill>
                <a:latin typeface="Arial" pitchFamily="34" charset="0"/>
                <a:cs typeface="Arial" pitchFamily="34" charset="0"/>
              </a:rPr>
              <a:t> are able to overcome the strong forces of attraction between them and </a:t>
            </a:r>
            <a:r>
              <a:rPr lang="en-TT" sz="2800" dirty="0" smtClean="0">
                <a:solidFill>
                  <a:srgbClr val="FF0000"/>
                </a:solidFill>
                <a:latin typeface="Arial" pitchFamily="34" charset="0"/>
                <a:cs typeface="Arial" pitchFamily="34" charset="0"/>
              </a:rPr>
              <a:t>move more freely</a:t>
            </a:r>
            <a:r>
              <a:rPr lang="en-TT" sz="2800" dirty="0" smtClean="0">
                <a:solidFill>
                  <a:schemeClr val="tx1"/>
                </a:solidFill>
                <a:latin typeface="Arial" pitchFamily="34" charset="0"/>
                <a:cs typeface="Arial" pitchFamily="34" charset="0"/>
              </a:rPr>
              <a:t> and further apart forming a </a:t>
            </a:r>
            <a:r>
              <a:rPr lang="en-TT" sz="2800" dirty="0" smtClean="0">
                <a:solidFill>
                  <a:srgbClr val="FF0000"/>
                </a:solidFill>
                <a:latin typeface="Arial" pitchFamily="34" charset="0"/>
                <a:cs typeface="Arial" pitchFamily="34" charset="0"/>
              </a:rPr>
              <a:t>liquid</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1196752"/>
            <a:ext cx="4470803" cy="246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9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7772400" cy="1470025"/>
          </a:xfrm>
        </p:spPr>
        <p:txBody>
          <a:bodyPr>
            <a:normAutofit/>
          </a:bodyPr>
          <a:lstStyle/>
          <a:p>
            <a:r>
              <a:rPr lang="en-TT" sz="7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Evaporation</a:t>
            </a:r>
            <a:endParaRPr lang="en-TT" sz="72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44824"/>
            <a:ext cx="6101008" cy="456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55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1470025"/>
          </a:xfrm>
        </p:spPr>
        <p:txBody>
          <a:bodyPr>
            <a:normAutofit/>
          </a:bodyPr>
          <a:lstStyle/>
          <a:p>
            <a:r>
              <a:rPr lang="en-TT" sz="6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What is Chemistry?</a:t>
            </a:r>
            <a:endParaRPr lang="en-TT" sz="6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1628800"/>
            <a:ext cx="8136904" cy="4824536"/>
          </a:xfrm>
        </p:spPr>
        <p:txBody>
          <a:bodyPr/>
          <a:lstStyle/>
          <a:p>
            <a:pPr algn="l"/>
            <a:r>
              <a:rPr lang="en-TT" dirty="0" smtClean="0">
                <a:solidFill>
                  <a:schemeClr val="tx1"/>
                </a:solidFill>
                <a:latin typeface="Arial" pitchFamily="34" charset="0"/>
                <a:cs typeface="Arial" pitchFamily="34" charset="0"/>
              </a:rPr>
              <a:t>Chemistry is the study of the </a:t>
            </a:r>
            <a:r>
              <a:rPr lang="en-TT" dirty="0" smtClean="0">
                <a:solidFill>
                  <a:srgbClr val="FF0000"/>
                </a:solidFill>
                <a:latin typeface="Arial" pitchFamily="34" charset="0"/>
                <a:cs typeface="Arial" pitchFamily="34" charset="0"/>
              </a:rPr>
              <a:t>structure</a:t>
            </a:r>
            <a:r>
              <a:rPr lang="en-TT" dirty="0" smtClean="0">
                <a:solidFill>
                  <a:schemeClr val="tx1"/>
                </a:solidFill>
                <a:latin typeface="Arial" pitchFamily="34" charset="0"/>
                <a:cs typeface="Arial" pitchFamily="34" charset="0"/>
              </a:rPr>
              <a:t> and </a:t>
            </a:r>
            <a:r>
              <a:rPr lang="en-TT" dirty="0" smtClean="0">
                <a:solidFill>
                  <a:srgbClr val="FF0000"/>
                </a:solidFill>
                <a:latin typeface="Arial" pitchFamily="34" charset="0"/>
                <a:cs typeface="Arial" pitchFamily="34" charset="0"/>
              </a:rPr>
              <a:t>behaviour</a:t>
            </a:r>
            <a:r>
              <a:rPr lang="en-TT" dirty="0" smtClean="0">
                <a:solidFill>
                  <a:schemeClr val="tx1"/>
                </a:solidFill>
                <a:latin typeface="Arial" pitchFamily="34" charset="0"/>
                <a:cs typeface="Arial" pitchFamily="34" charset="0"/>
              </a:rPr>
              <a:t> of </a:t>
            </a:r>
            <a:r>
              <a:rPr lang="en-TT" dirty="0" smtClean="0">
                <a:solidFill>
                  <a:srgbClr val="FF0000"/>
                </a:solidFill>
                <a:latin typeface="Arial" pitchFamily="34" charset="0"/>
                <a:cs typeface="Arial" pitchFamily="34" charset="0"/>
              </a:rPr>
              <a:t>matter</a:t>
            </a:r>
            <a:r>
              <a:rPr lang="en-TT" dirty="0" smtClean="0">
                <a:solidFill>
                  <a:schemeClr val="tx1"/>
                </a:solidFill>
                <a:latin typeface="Arial" pitchFamily="34" charset="0"/>
                <a:cs typeface="Arial" pitchFamily="34" charset="0"/>
              </a:rPr>
              <a:t>.</a:t>
            </a:r>
            <a:endParaRPr lang="en-TT" dirty="0">
              <a:solidFill>
                <a:schemeClr val="tx1"/>
              </a:solidFill>
              <a:latin typeface="Arial" pitchFamily="34" charset="0"/>
              <a:cs typeface="Arial"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925" y="3140968"/>
            <a:ext cx="619268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4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TT" sz="72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Evaporation</a:t>
            </a:r>
            <a:endParaRPr lang="en-TT"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988840"/>
            <a:ext cx="3744416" cy="3744416"/>
          </a:xfrm>
          <a:prstGeom prst="rect">
            <a:avLst/>
          </a:prstGeom>
        </p:spPr>
      </p:pic>
    </p:spTree>
    <p:extLst>
      <p:ext uri="{BB962C8B-B14F-4D97-AF65-F5344CB8AC3E}">
        <p14:creationId xmlns:p14="http://schemas.microsoft.com/office/powerpoint/2010/main" val="2441311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TT" sz="60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Evaporation</a:t>
            </a:r>
            <a:endParaRPr lang="en-TT" sz="60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6525"/>
            <a:ext cx="6984776" cy="495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692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TT" sz="60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Evaporation</a:t>
            </a:r>
            <a:endParaRPr lang="en-TT" sz="60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484784"/>
            <a:ext cx="8424936" cy="5040560"/>
          </a:xfrm>
        </p:spPr>
        <p:txBody>
          <a:bodyPr>
            <a:normAutofit fontScale="92500"/>
          </a:bodyPr>
          <a:lstStyle/>
          <a:p>
            <a:pPr algn="l"/>
            <a:r>
              <a:rPr lang="en-TT" sz="2800" dirty="0" smtClean="0">
                <a:solidFill>
                  <a:schemeClr val="tx1"/>
                </a:solidFill>
                <a:latin typeface="Arial" pitchFamily="34" charset="0"/>
                <a:cs typeface="Arial" pitchFamily="34" charset="0"/>
              </a:rPr>
              <a:t>When a liquid is heated, the particles gain kinetic energy and move faster.</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Some of the particles near the surface of the liquid have enough energy to overcome the forces of attraction and are able to leave the liquid and become a vapour.</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These particles are said to have evaporated.</a:t>
            </a:r>
          </a:p>
          <a:p>
            <a:pPr algn="l"/>
            <a:endParaRPr lang="en-TT" sz="2800" dirty="0" smtClean="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particles which leave the liquid take lots of energy with them, leading to a cooling of the liquid.</a:t>
            </a:r>
          </a:p>
        </p:txBody>
      </p:sp>
    </p:spTree>
    <p:extLst>
      <p:ext uri="{BB962C8B-B14F-4D97-AF65-F5344CB8AC3E}">
        <p14:creationId xmlns:p14="http://schemas.microsoft.com/office/powerpoint/2010/main" val="10113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TT" sz="7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Boiling</a:t>
            </a:r>
            <a:endParaRPr lang="en-TT" sz="72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525658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882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TT" sz="7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Boiling</a:t>
            </a:r>
            <a:endParaRPr lang="en-TT" sz="72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5" y="1916832"/>
            <a:ext cx="7087644" cy="4134459"/>
          </a:xfrm>
          <a:prstGeom prst="rect">
            <a:avLst/>
          </a:prstGeom>
        </p:spPr>
      </p:pic>
    </p:spTree>
    <p:extLst>
      <p:ext uri="{BB962C8B-B14F-4D97-AF65-F5344CB8AC3E}">
        <p14:creationId xmlns:p14="http://schemas.microsoft.com/office/powerpoint/2010/main" val="668467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470025"/>
          </a:xfrm>
        </p:spPr>
        <p:txBody>
          <a:bodyPr>
            <a:normAutofit/>
          </a:bodyPr>
          <a:lstStyle/>
          <a:p>
            <a:r>
              <a:rPr lang="en-TT" sz="7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Boiling</a:t>
            </a:r>
            <a:endParaRPr lang="en-TT" sz="72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TextBox 3"/>
          <p:cNvSpPr txBox="1"/>
          <p:nvPr/>
        </p:nvSpPr>
        <p:spPr>
          <a:xfrm>
            <a:off x="395536" y="1665965"/>
            <a:ext cx="8319906" cy="4401205"/>
          </a:xfrm>
          <a:prstGeom prst="rect">
            <a:avLst/>
          </a:prstGeom>
          <a:noFill/>
        </p:spPr>
        <p:txBody>
          <a:bodyPr wrap="none" rtlCol="0">
            <a:spAutoFit/>
          </a:bodyPr>
          <a:lstStyle/>
          <a:p>
            <a:r>
              <a:rPr lang="en-TT" sz="2800" dirty="0" smtClean="0">
                <a:solidFill>
                  <a:srgbClr val="FF0000"/>
                </a:solidFill>
                <a:latin typeface="Arial" pitchFamily="34" charset="0"/>
                <a:cs typeface="Arial" pitchFamily="34" charset="0"/>
              </a:rPr>
              <a:t>Boiling</a:t>
            </a:r>
            <a:r>
              <a:rPr lang="en-TT" sz="2800" dirty="0" smtClean="0">
                <a:solidFill>
                  <a:prstClr val="black"/>
                </a:solidFill>
                <a:latin typeface="Arial" pitchFamily="34" charset="0"/>
                <a:cs typeface="Arial" pitchFamily="34" charset="0"/>
              </a:rPr>
              <a:t> is different from </a:t>
            </a:r>
            <a:r>
              <a:rPr lang="en-TT" sz="2800" dirty="0" smtClean="0">
                <a:solidFill>
                  <a:srgbClr val="FF0000"/>
                </a:solidFill>
                <a:latin typeface="Arial" pitchFamily="34" charset="0"/>
                <a:cs typeface="Arial" pitchFamily="34" charset="0"/>
              </a:rPr>
              <a:t>evaporation</a:t>
            </a:r>
            <a:r>
              <a:rPr lang="en-TT" sz="2800" dirty="0" smtClean="0">
                <a:solidFill>
                  <a:prstClr val="black"/>
                </a:solidFill>
                <a:latin typeface="Arial" pitchFamily="34" charset="0"/>
                <a:cs typeface="Arial" pitchFamily="34" charset="0"/>
              </a:rPr>
              <a:t> in that it takes </a:t>
            </a:r>
          </a:p>
          <a:p>
            <a:r>
              <a:rPr lang="en-TT" sz="2800" dirty="0" smtClean="0">
                <a:solidFill>
                  <a:prstClr val="black"/>
                </a:solidFill>
                <a:latin typeface="Arial" pitchFamily="34" charset="0"/>
                <a:cs typeface="Arial" pitchFamily="34" charset="0"/>
              </a:rPr>
              <a:t>place </a:t>
            </a:r>
            <a:r>
              <a:rPr lang="en-TT" sz="2800" dirty="0" smtClean="0">
                <a:solidFill>
                  <a:srgbClr val="FF0000"/>
                </a:solidFill>
                <a:latin typeface="Arial" pitchFamily="34" charset="0"/>
                <a:cs typeface="Arial" pitchFamily="34" charset="0"/>
              </a:rPr>
              <a:t>throughout</a:t>
            </a:r>
            <a:r>
              <a:rPr lang="en-TT" sz="2800" dirty="0" smtClean="0">
                <a:solidFill>
                  <a:prstClr val="black"/>
                </a:solidFill>
                <a:latin typeface="Arial" pitchFamily="34" charset="0"/>
                <a:cs typeface="Arial" pitchFamily="34" charset="0"/>
              </a:rPr>
              <a:t> the liquid. </a:t>
            </a:r>
          </a:p>
          <a:p>
            <a:endParaRPr lang="en-TT" sz="2800" dirty="0" smtClean="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Once a liquid has started to boil, the </a:t>
            </a:r>
            <a:r>
              <a:rPr lang="en-TT" sz="2800" dirty="0" smtClean="0">
                <a:solidFill>
                  <a:srgbClr val="FF0000"/>
                </a:solidFill>
                <a:latin typeface="Arial" pitchFamily="34" charset="0"/>
                <a:cs typeface="Arial" pitchFamily="34" charset="0"/>
              </a:rPr>
              <a:t>temperature </a:t>
            </a:r>
          </a:p>
          <a:p>
            <a:r>
              <a:rPr lang="en-TT" sz="2800" dirty="0" smtClean="0">
                <a:solidFill>
                  <a:srgbClr val="FF0000"/>
                </a:solidFill>
                <a:latin typeface="Arial" pitchFamily="34" charset="0"/>
                <a:cs typeface="Arial" pitchFamily="34" charset="0"/>
              </a:rPr>
              <a:t>remains constant</a:t>
            </a:r>
            <a:r>
              <a:rPr lang="en-TT" sz="2800" dirty="0" smtClean="0">
                <a:solidFill>
                  <a:prstClr val="black"/>
                </a:solidFill>
                <a:latin typeface="Arial" pitchFamily="34" charset="0"/>
                <a:cs typeface="Arial" pitchFamily="34" charset="0"/>
              </a:rPr>
              <a:t> until all the liquid particles have </a:t>
            </a:r>
          </a:p>
          <a:p>
            <a:r>
              <a:rPr lang="en-TT" sz="2800" dirty="0" smtClean="0">
                <a:solidFill>
                  <a:prstClr val="black"/>
                </a:solidFill>
                <a:latin typeface="Arial" pitchFamily="34" charset="0"/>
                <a:cs typeface="Arial" pitchFamily="34" charset="0"/>
              </a:rPr>
              <a:t>changed to a </a:t>
            </a:r>
            <a:r>
              <a:rPr lang="en-TT" sz="2800" dirty="0" smtClean="0">
                <a:solidFill>
                  <a:srgbClr val="FF0000"/>
                </a:solidFill>
                <a:latin typeface="Arial" pitchFamily="34" charset="0"/>
                <a:cs typeface="Arial" pitchFamily="34" charset="0"/>
              </a:rPr>
              <a:t>gas</a:t>
            </a:r>
            <a:r>
              <a:rPr lang="en-TT" sz="2800" dirty="0" smtClean="0">
                <a:solidFill>
                  <a:prstClr val="black"/>
                </a:solidFill>
                <a:latin typeface="Arial" pitchFamily="34" charset="0"/>
                <a:cs typeface="Arial" pitchFamily="34" charset="0"/>
              </a:rPr>
              <a:t>. </a:t>
            </a:r>
          </a:p>
          <a:p>
            <a:endParaRPr lang="en-TT" sz="2800" dirty="0">
              <a:solidFill>
                <a:prstClr val="black"/>
              </a:solidFill>
              <a:latin typeface="Arial" pitchFamily="34" charset="0"/>
              <a:cs typeface="Arial" pitchFamily="34" charset="0"/>
            </a:endParaRPr>
          </a:p>
          <a:p>
            <a:r>
              <a:rPr lang="en-TT" sz="2800" dirty="0" smtClean="0">
                <a:solidFill>
                  <a:prstClr val="black"/>
                </a:solidFill>
                <a:latin typeface="Arial" pitchFamily="34" charset="0"/>
                <a:cs typeface="Arial" pitchFamily="34" charset="0"/>
              </a:rPr>
              <a:t>All the </a:t>
            </a:r>
            <a:r>
              <a:rPr lang="en-TT" sz="2800" dirty="0" smtClean="0">
                <a:solidFill>
                  <a:srgbClr val="FF0000"/>
                </a:solidFill>
                <a:latin typeface="Arial" pitchFamily="34" charset="0"/>
                <a:cs typeface="Arial" pitchFamily="34" charset="0"/>
              </a:rPr>
              <a:t>energy</a:t>
            </a:r>
            <a:r>
              <a:rPr lang="en-TT" sz="2800" dirty="0" smtClean="0">
                <a:solidFill>
                  <a:prstClr val="black"/>
                </a:solidFill>
                <a:latin typeface="Arial" pitchFamily="34" charset="0"/>
                <a:cs typeface="Arial" pitchFamily="34" charset="0"/>
              </a:rPr>
              <a:t> is used by the particles to overcome </a:t>
            </a:r>
          </a:p>
          <a:p>
            <a:r>
              <a:rPr lang="en-TT" sz="2800" dirty="0" smtClean="0">
                <a:solidFill>
                  <a:prstClr val="black"/>
                </a:solidFill>
                <a:latin typeface="Arial" pitchFamily="34" charset="0"/>
                <a:cs typeface="Arial" pitchFamily="34" charset="0"/>
              </a:rPr>
              <a:t>the forces of attraction in the liquid to move further </a:t>
            </a:r>
          </a:p>
          <a:p>
            <a:r>
              <a:rPr lang="en-TT" sz="2800" dirty="0" smtClean="0">
                <a:solidFill>
                  <a:prstClr val="black"/>
                </a:solidFill>
                <a:latin typeface="Arial" pitchFamily="34" charset="0"/>
                <a:cs typeface="Arial" pitchFamily="34" charset="0"/>
              </a:rPr>
              <a:t>apart and become a </a:t>
            </a:r>
            <a:r>
              <a:rPr lang="en-TT" sz="2800" dirty="0" smtClean="0">
                <a:solidFill>
                  <a:srgbClr val="FF0000"/>
                </a:solidFill>
                <a:latin typeface="Arial" pitchFamily="34" charset="0"/>
                <a:cs typeface="Arial" pitchFamily="34" charset="0"/>
              </a:rPr>
              <a:t>gas</a:t>
            </a:r>
            <a:r>
              <a:rPr lang="en-TT" sz="2800" dirty="0" smtClean="0">
                <a:solidFill>
                  <a:prstClr val="black"/>
                </a:solidFill>
                <a:latin typeface="Arial" pitchFamily="34" charset="0"/>
                <a:cs typeface="Arial" pitchFamily="34" charset="0"/>
              </a:rPr>
              <a:t>.</a:t>
            </a:r>
            <a:endParaRPr lang="en-TT"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4012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1000"/>
                                        <p:tgtEl>
                                          <p:spTgt spid="4">
                                            <p:txEl>
                                              <p:pRg st="7" end="7"/>
                                            </p:txEl>
                                          </p:spTgt>
                                        </p:tgtEl>
                                      </p:cBhvr>
                                    </p:animEffect>
                                    <p:anim calcmode="lin" valueType="num">
                                      <p:cBhvr>
                                        <p:cTn id="3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1000"/>
                                        <p:tgtEl>
                                          <p:spTgt spid="4">
                                            <p:txEl>
                                              <p:pRg st="8" end="8"/>
                                            </p:txEl>
                                          </p:spTgt>
                                        </p:tgtEl>
                                      </p:cBhvr>
                                    </p:animEffect>
                                    <p:anim calcmode="lin" valueType="num">
                                      <p:cBhvr>
                                        <p:cTn id="3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1000"/>
                                        <p:tgtEl>
                                          <p:spTgt spid="4">
                                            <p:txEl>
                                              <p:pRg st="9" end="9"/>
                                            </p:txEl>
                                          </p:spTgt>
                                        </p:tgtEl>
                                      </p:cBhvr>
                                    </p:animEffect>
                                    <p:anim calcmode="lin" valueType="num">
                                      <p:cBhvr>
                                        <p:cTn id="4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226567"/>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Condensation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72816"/>
            <a:ext cx="5841437" cy="438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772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226567"/>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Condensation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412776"/>
            <a:ext cx="4608512" cy="4978524"/>
          </a:xfrm>
          <a:prstGeom prst="rect">
            <a:avLst/>
          </a:prstGeom>
        </p:spPr>
      </p:pic>
    </p:spTree>
    <p:extLst>
      <p:ext uri="{BB962C8B-B14F-4D97-AF65-F5344CB8AC3E}">
        <p14:creationId xmlns:p14="http://schemas.microsoft.com/office/powerpoint/2010/main" val="1767030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1226567"/>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Condensation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467544" y="1412776"/>
            <a:ext cx="8208912" cy="5112568"/>
          </a:xfrm>
        </p:spPr>
        <p:txBody>
          <a:bodyPr>
            <a:normAutofit/>
          </a:bodyPr>
          <a:lstStyle/>
          <a:p>
            <a:pPr algn="l"/>
            <a:r>
              <a:rPr lang="en-TT" sz="2800" dirty="0" smtClean="0">
                <a:solidFill>
                  <a:schemeClr val="tx1"/>
                </a:solidFill>
                <a:latin typeface="Arial" pitchFamily="34" charset="0"/>
                <a:cs typeface="Arial" pitchFamily="34" charset="0"/>
              </a:rPr>
              <a:t>When the </a:t>
            </a:r>
            <a:r>
              <a:rPr lang="en-TT" sz="2800" dirty="0" smtClean="0">
                <a:solidFill>
                  <a:srgbClr val="FF0000"/>
                </a:solidFill>
                <a:latin typeface="Arial" pitchFamily="34" charset="0"/>
                <a:cs typeface="Arial" pitchFamily="34" charset="0"/>
              </a:rPr>
              <a:t>temperature</a:t>
            </a:r>
            <a:r>
              <a:rPr lang="en-TT" sz="2800" dirty="0" smtClean="0">
                <a:solidFill>
                  <a:schemeClr val="tx1"/>
                </a:solidFill>
                <a:latin typeface="Arial" pitchFamily="34" charset="0"/>
                <a:cs typeface="Arial" pitchFamily="34" charset="0"/>
              </a:rPr>
              <a:t> of a gas is </a:t>
            </a:r>
            <a:r>
              <a:rPr lang="en-TT" sz="2800" dirty="0" smtClean="0">
                <a:solidFill>
                  <a:srgbClr val="FF0000"/>
                </a:solidFill>
                <a:latin typeface="Arial" pitchFamily="34" charset="0"/>
                <a:cs typeface="Arial" pitchFamily="34" charset="0"/>
              </a:rPr>
              <a:t>lowered</a:t>
            </a:r>
            <a:r>
              <a:rPr lang="en-TT" sz="2800" dirty="0" smtClean="0">
                <a:solidFill>
                  <a:schemeClr val="tx1"/>
                </a:solidFill>
                <a:latin typeface="Arial" pitchFamily="34" charset="0"/>
                <a:cs typeface="Arial" pitchFamily="34" charset="0"/>
              </a:rPr>
              <a:t>, the particles </a:t>
            </a:r>
            <a:r>
              <a:rPr lang="en-TT" sz="2800" dirty="0" smtClean="0">
                <a:solidFill>
                  <a:srgbClr val="FF0000"/>
                </a:solidFill>
                <a:latin typeface="Arial" pitchFamily="34" charset="0"/>
                <a:cs typeface="Arial" pitchFamily="34" charset="0"/>
              </a:rPr>
              <a:t>lose kinetic energy </a:t>
            </a:r>
            <a:r>
              <a:rPr lang="en-TT" sz="2800" dirty="0" smtClean="0">
                <a:solidFill>
                  <a:schemeClr val="tx1"/>
                </a:solidFill>
                <a:latin typeface="Arial" pitchFamily="34" charset="0"/>
                <a:cs typeface="Arial" pitchFamily="34" charset="0"/>
              </a:rPr>
              <a:t>and begin to move more </a:t>
            </a:r>
            <a:r>
              <a:rPr lang="en-TT" sz="2800" dirty="0" smtClean="0">
                <a:solidFill>
                  <a:srgbClr val="FF0000"/>
                </a:solidFill>
                <a:latin typeface="Arial" pitchFamily="34" charset="0"/>
                <a:cs typeface="Arial" pitchFamily="34" charset="0"/>
              </a:rPr>
              <a:t>slowly</a:t>
            </a:r>
            <a:r>
              <a:rPr lang="en-TT" sz="2800" dirty="0" smtClean="0">
                <a:solidFill>
                  <a:schemeClr val="tx1"/>
                </a:solidFill>
                <a:latin typeface="Arial" pitchFamily="34" charset="0"/>
                <a:cs typeface="Arial" pitchFamily="34" charset="0"/>
              </a:rPr>
              <a:t>.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forces of attraction now become more significant causing the particles to move </a:t>
            </a:r>
            <a:r>
              <a:rPr lang="en-TT" sz="2800" dirty="0" smtClean="0">
                <a:solidFill>
                  <a:srgbClr val="FF0000"/>
                </a:solidFill>
                <a:latin typeface="Arial" pitchFamily="34" charset="0"/>
                <a:cs typeface="Arial" pitchFamily="34" charset="0"/>
              </a:rPr>
              <a:t>closer</a:t>
            </a:r>
            <a:r>
              <a:rPr lang="en-TT" sz="2800" dirty="0" smtClean="0">
                <a:solidFill>
                  <a:schemeClr val="tx1"/>
                </a:solidFill>
                <a:latin typeface="Arial" pitchFamily="34" charset="0"/>
                <a:cs typeface="Arial" pitchFamily="34" charset="0"/>
              </a:rPr>
              <a:t> together forming a </a:t>
            </a:r>
            <a:r>
              <a:rPr lang="en-TT" sz="2800" dirty="0" smtClean="0">
                <a:solidFill>
                  <a:srgbClr val="FF0000"/>
                </a:solidFill>
                <a:latin typeface="Arial" pitchFamily="34" charset="0"/>
                <a:cs typeface="Arial" pitchFamily="34" charset="0"/>
              </a:rPr>
              <a:t>liquid</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689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470025"/>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Freezing</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628800"/>
            <a:ext cx="5880652" cy="441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836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TT" sz="6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What is matter?</a:t>
            </a:r>
            <a:endParaRPr lang="en-TT" sz="6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6" name="Rectangle 5"/>
          <p:cNvSpPr/>
          <p:nvPr/>
        </p:nvSpPr>
        <p:spPr>
          <a:xfrm>
            <a:off x="3491880" y="3653284"/>
            <a:ext cx="2019672" cy="862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7" name="TextBox 6"/>
          <p:cNvSpPr txBox="1"/>
          <p:nvPr/>
        </p:nvSpPr>
        <p:spPr>
          <a:xfrm>
            <a:off x="3553303" y="3677883"/>
            <a:ext cx="1875656" cy="769441"/>
          </a:xfrm>
          <a:prstGeom prst="rect">
            <a:avLst/>
          </a:prstGeom>
          <a:solidFill>
            <a:schemeClr val="bg1"/>
          </a:solidFill>
          <a:ln>
            <a:solidFill>
              <a:schemeClr val="bg1"/>
            </a:solidFill>
          </a:ln>
        </p:spPr>
        <p:txBody>
          <a:bodyPr wrap="square" rtlCol="0">
            <a:spAutoFit/>
          </a:bodyPr>
          <a:lstStyle/>
          <a:p>
            <a:r>
              <a:rPr lang="en-TT" sz="44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Matter</a:t>
            </a:r>
            <a:endParaRPr lang="en-TT" sz="44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cxnSp>
        <p:nvCxnSpPr>
          <p:cNvPr id="9" name="Straight Arrow Connector 8"/>
          <p:cNvCxnSpPr/>
          <p:nvPr/>
        </p:nvCxnSpPr>
        <p:spPr>
          <a:xfrm flipV="1">
            <a:off x="4573724" y="2983148"/>
            <a:ext cx="0" cy="5322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21778" y="1795225"/>
            <a:ext cx="4696503" cy="10959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dirty="0"/>
          </a:p>
        </p:txBody>
      </p:sp>
      <p:sp>
        <p:nvSpPr>
          <p:cNvPr id="12" name="TextBox 11"/>
          <p:cNvSpPr txBox="1"/>
          <p:nvPr/>
        </p:nvSpPr>
        <p:spPr>
          <a:xfrm>
            <a:off x="2267743" y="1874915"/>
            <a:ext cx="5112569" cy="954107"/>
          </a:xfrm>
          <a:prstGeom prst="rect">
            <a:avLst/>
          </a:prstGeom>
          <a:noFill/>
        </p:spPr>
        <p:txBody>
          <a:bodyPr wrap="square" rtlCol="0">
            <a:spAutoFit/>
          </a:bodyPr>
          <a:lstStyle/>
          <a:p>
            <a:r>
              <a:rPr lang="en-TT" sz="2800" dirty="0" smtClean="0">
                <a:latin typeface="Arial" pitchFamily="34" charset="0"/>
                <a:cs typeface="Arial" pitchFamily="34" charset="0"/>
              </a:rPr>
              <a:t>Any substance which has </a:t>
            </a:r>
            <a:r>
              <a:rPr lang="en-TT" sz="2800" dirty="0" smtClean="0">
                <a:solidFill>
                  <a:srgbClr val="FF0000"/>
                </a:solidFill>
                <a:latin typeface="Arial" pitchFamily="34" charset="0"/>
                <a:cs typeface="Arial" pitchFamily="34" charset="0"/>
              </a:rPr>
              <a:t>mass</a:t>
            </a:r>
            <a:r>
              <a:rPr lang="en-TT" sz="2800" dirty="0" smtClean="0">
                <a:latin typeface="Arial" pitchFamily="34" charset="0"/>
                <a:cs typeface="Arial" pitchFamily="34" charset="0"/>
              </a:rPr>
              <a:t> and </a:t>
            </a:r>
            <a:r>
              <a:rPr lang="en-TT" sz="2800" dirty="0" smtClean="0">
                <a:solidFill>
                  <a:srgbClr val="FF0000"/>
                </a:solidFill>
                <a:latin typeface="Arial" pitchFamily="34" charset="0"/>
                <a:cs typeface="Arial" pitchFamily="34" charset="0"/>
              </a:rPr>
              <a:t>occupies space</a:t>
            </a:r>
            <a:r>
              <a:rPr lang="en-TT" sz="2800" dirty="0" smtClean="0">
                <a:latin typeface="Arial" pitchFamily="34" charset="0"/>
                <a:cs typeface="Arial" pitchFamily="34" charset="0"/>
              </a:rPr>
              <a:t>.</a:t>
            </a:r>
            <a:endParaRPr lang="en-TT" sz="2800" dirty="0">
              <a:latin typeface="Arial" pitchFamily="34" charset="0"/>
              <a:cs typeface="Arial" pitchFamily="34" charset="0"/>
            </a:endParaRPr>
          </a:p>
        </p:txBody>
      </p:sp>
      <p:cxnSp>
        <p:nvCxnSpPr>
          <p:cNvPr id="14" name="Straight Arrow Connector 13"/>
          <p:cNvCxnSpPr/>
          <p:nvPr/>
        </p:nvCxnSpPr>
        <p:spPr>
          <a:xfrm flipH="1">
            <a:off x="2339752" y="4177103"/>
            <a:ext cx="1008112" cy="6776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7585" y="4941168"/>
            <a:ext cx="2891554"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16" name="TextBox 15"/>
          <p:cNvSpPr txBox="1"/>
          <p:nvPr/>
        </p:nvSpPr>
        <p:spPr>
          <a:xfrm>
            <a:off x="971600" y="5020434"/>
            <a:ext cx="2520280" cy="1569660"/>
          </a:xfrm>
          <a:prstGeom prst="rect">
            <a:avLst/>
          </a:prstGeom>
          <a:solidFill>
            <a:schemeClr val="bg1"/>
          </a:solidFill>
          <a:ln>
            <a:solidFill>
              <a:schemeClr val="bg1"/>
            </a:solidFill>
          </a:ln>
        </p:spPr>
        <p:txBody>
          <a:bodyPr wrap="square" rtlCol="0">
            <a:spAutoFit/>
          </a:bodyPr>
          <a:lstStyle/>
          <a:p>
            <a:pPr marL="285750" indent="-285750">
              <a:buFontTx/>
              <a:buChar char="-"/>
            </a:pPr>
            <a:r>
              <a:rPr lang="en-TT" sz="2400" dirty="0" smtClean="0">
                <a:latin typeface="Arial" pitchFamily="34" charset="0"/>
                <a:cs typeface="Arial" pitchFamily="34" charset="0"/>
              </a:rPr>
              <a:t>Air</a:t>
            </a:r>
          </a:p>
          <a:p>
            <a:pPr marL="285750" indent="-285750">
              <a:buFontTx/>
              <a:buChar char="-"/>
            </a:pPr>
            <a:r>
              <a:rPr lang="en-TT" sz="2400" dirty="0" smtClean="0">
                <a:latin typeface="Arial" pitchFamily="34" charset="0"/>
                <a:cs typeface="Arial" pitchFamily="34" charset="0"/>
              </a:rPr>
              <a:t>Sand</a:t>
            </a:r>
          </a:p>
          <a:p>
            <a:pPr marL="285750" indent="-285750">
              <a:buFontTx/>
              <a:buChar char="-"/>
            </a:pPr>
            <a:r>
              <a:rPr lang="en-TT" sz="2400" dirty="0" smtClean="0">
                <a:latin typeface="Arial" pitchFamily="34" charset="0"/>
                <a:cs typeface="Arial" pitchFamily="34" charset="0"/>
              </a:rPr>
              <a:t>Human Beings</a:t>
            </a:r>
          </a:p>
          <a:p>
            <a:pPr marL="285750" indent="-285750">
              <a:buFontTx/>
              <a:buChar char="-"/>
            </a:pPr>
            <a:r>
              <a:rPr lang="en-TT" sz="2400" dirty="0" smtClean="0">
                <a:latin typeface="Arial" pitchFamily="34" charset="0"/>
                <a:cs typeface="Arial" pitchFamily="34" charset="0"/>
              </a:rPr>
              <a:t>Animals</a:t>
            </a:r>
            <a:endParaRPr lang="en-TT" sz="2400" dirty="0">
              <a:latin typeface="Arial" pitchFamily="34" charset="0"/>
              <a:cs typeface="Arial" pitchFamily="34" charset="0"/>
            </a:endParaRPr>
          </a:p>
        </p:txBody>
      </p:sp>
      <p:cxnSp>
        <p:nvCxnSpPr>
          <p:cNvPr id="19" name="Straight Arrow Connector 18"/>
          <p:cNvCxnSpPr/>
          <p:nvPr/>
        </p:nvCxnSpPr>
        <p:spPr>
          <a:xfrm>
            <a:off x="5632082" y="4150547"/>
            <a:ext cx="1028150" cy="6776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131888" y="4947443"/>
            <a:ext cx="1572791" cy="14128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
        <p:nvSpPr>
          <p:cNvPr id="23" name="TextBox 22"/>
          <p:cNvSpPr txBox="1"/>
          <p:nvPr/>
        </p:nvSpPr>
        <p:spPr>
          <a:xfrm>
            <a:off x="6220574" y="5053716"/>
            <a:ext cx="1395417" cy="1200329"/>
          </a:xfrm>
          <a:prstGeom prst="rect">
            <a:avLst/>
          </a:prstGeom>
          <a:solidFill>
            <a:schemeClr val="bg1"/>
          </a:solidFill>
          <a:ln>
            <a:solidFill>
              <a:schemeClr val="bg1"/>
            </a:solidFill>
          </a:ln>
        </p:spPr>
        <p:txBody>
          <a:bodyPr wrap="square" rtlCol="0">
            <a:spAutoFit/>
          </a:bodyPr>
          <a:lstStyle/>
          <a:p>
            <a:pPr marL="285750" indent="-285750">
              <a:buFontTx/>
              <a:buChar char="-"/>
            </a:pPr>
            <a:r>
              <a:rPr lang="en-TT" sz="2400" dirty="0" smtClean="0">
                <a:latin typeface="Arial" pitchFamily="34" charset="0"/>
                <a:cs typeface="Arial" pitchFamily="34" charset="0"/>
              </a:rPr>
              <a:t>Solid</a:t>
            </a:r>
          </a:p>
          <a:p>
            <a:pPr marL="285750" indent="-285750">
              <a:buFontTx/>
              <a:buChar char="-"/>
            </a:pPr>
            <a:r>
              <a:rPr lang="en-TT" sz="2400" dirty="0" smtClean="0">
                <a:latin typeface="Arial" pitchFamily="34" charset="0"/>
                <a:cs typeface="Arial" pitchFamily="34" charset="0"/>
              </a:rPr>
              <a:t>Liquid </a:t>
            </a:r>
          </a:p>
          <a:p>
            <a:pPr marL="285750" indent="-285750">
              <a:buFontTx/>
              <a:buChar char="-"/>
            </a:pPr>
            <a:r>
              <a:rPr lang="en-TT" sz="2400" dirty="0" smtClean="0">
                <a:latin typeface="Arial" pitchFamily="34" charset="0"/>
                <a:cs typeface="Arial" pitchFamily="34" charset="0"/>
              </a:rPr>
              <a:t>Gas</a:t>
            </a:r>
            <a:endParaRPr lang="en-TT" sz="2400" dirty="0">
              <a:latin typeface="Arial" pitchFamily="34" charset="0"/>
              <a:cs typeface="Arial" pitchFamily="34" charset="0"/>
            </a:endParaRPr>
          </a:p>
        </p:txBody>
      </p:sp>
      <p:sp>
        <p:nvSpPr>
          <p:cNvPr id="24" name="TextBox 23"/>
          <p:cNvSpPr txBox="1"/>
          <p:nvPr/>
        </p:nvSpPr>
        <p:spPr>
          <a:xfrm>
            <a:off x="6076383" y="3848003"/>
            <a:ext cx="1892784" cy="707886"/>
          </a:xfrm>
          <a:prstGeom prst="rect">
            <a:avLst/>
          </a:prstGeom>
          <a:noFill/>
        </p:spPr>
        <p:txBody>
          <a:bodyPr wrap="square" rtlCol="0">
            <a:spAutoFit/>
          </a:bodyPr>
          <a:lstStyle/>
          <a:p>
            <a:r>
              <a:rPr lang="en-TT" sz="2000" dirty="0" smtClean="0">
                <a:latin typeface="Arial" pitchFamily="34" charset="0"/>
                <a:cs typeface="Arial" pitchFamily="34" charset="0"/>
              </a:rPr>
              <a:t>exists in various states</a:t>
            </a:r>
            <a:endParaRPr lang="en-TT" sz="2000" dirty="0">
              <a:latin typeface="Arial" pitchFamily="34" charset="0"/>
              <a:cs typeface="Arial" pitchFamily="34" charset="0"/>
            </a:endParaRPr>
          </a:p>
        </p:txBody>
      </p:sp>
      <p:sp>
        <p:nvSpPr>
          <p:cNvPr id="25" name="TextBox 24"/>
          <p:cNvSpPr txBox="1"/>
          <p:nvPr/>
        </p:nvSpPr>
        <p:spPr>
          <a:xfrm>
            <a:off x="1979712" y="4001891"/>
            <a:ext cx="1368152" cy="400110"/>
          </a:xfrm>
          <a:prstGeom prst="rect">
            <a:avLst/>
          </a:prstGeom>
          <a:noFill/>
        </p:spPr>
        <p:txBody>
          <a:bodyPr wrap="square" rtlCol="0">
            <a:spAutoFit/>
          </a:bodyPr>
          <a:lstStyle/>
          <a:p>
            <a:r>
              <a:rPr lang="en-TT" sz="2000" dirty="0" smtClean="0">
                <a:latin typeface="Arial" pitchFamily="34" charset="0"/>
                <a:cs typeface="Arial" pitchFamily="34" charset="0"/>
              </a:rPr>
              <a:t>examples</a:t>
            </a:r>
            <a:endParaRPr lang="en-TT" sz="2000" dirty="0">
              <a:latin typeface="Arial" pitchFamily="34" charset="0"/>
              <a:cs typeface="Arial" pitchFamily="34" charset="0"/>
            </a:endParaRPr>
          </a:p>
        </p:txBody>
      </p:sp>
      <p:sp>
        <p:nvSpPr>
          <p:cNvPr id="27" name="TextBox 26"/>
          <p:cNvSpPr txBox="1"/>
          <p:nvPr/>
        </p:nvSpPr>
        <p:spPr>
          <a:xfrm>
            <a:off x="4573724" y="3053700"/>
            <a:ext cx="502332" cy="461665"/>
          </a:xfrm>
          <a:prstGeom prst="rect">
            <a:avLst/>
          </a:prstGeom>
          <a:noFill/>
        </p:spPr>
        <p:txBody>
          <a:bodyPr wrap="square" rtlCol="0">
            <a:spAutoFit/>
          </a:bodyPr>
          <a:lstStyle/>
          <a:p>
            <a:r>
              <a:rPr lang="en-TT" sz="2400" dirty="0" smtClean="0">
                <a:latin typeface="Arial" pitchFamily="34" charset="0"/>
                <a:cs typeface="Arial" pitchFamily="34" charset="0"/>
              </a:rPr>
              <a:t>is</a:t>
            </a:r>
            <a:endParaRPr lang="en-TT" sz="2400" dirty="0">
              <a:latin typeface="Arial" pitchFamily="34" charset="0"/>
              <a:cs typeface="Arial" pitchFamily="34" charset="0"/>
            </a:endParaRPr>
          </a:p>
        </p:txBody>
      </p:sp>
    </p:spTree>
    <p:extLst>
      <p:ext uri="{BB962C8B-B14F-4D97-AF65-F5344CB8AC3E}">
        <p14:creationId xmlns:p14="http://schemas.microsoft.com/office/powerpoint/2010/main" val="39534360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470025"/>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Freezing</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340768"/>
            <a:ext cx="7080689" cy="5300401"/>
          </a:xfrm>
          <a:prstGeom prst="rect">
            <a:avLst/>
          </a:prstGeom>
        </p:spPr>
      </p:pic>
    </p:spTree>
    <p:extLst>
      <p:ext uri="{BB962C8B-B14F-4D97-AF65-F5344CB8AC3E}">
        <p14:creationId xmlns:p14="http://schemas.microsoft.com/office/powerpoint/2010/main" val="3259401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0"/>
            <a:ext cx="7772400" cy="1470025"/>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Freezing</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95536" y="1484784"/>
            <a:ext cx="8352928" cy="5040560"/>
          </a:xfrm>
        </p:spPr>
        <p:txBody>
          <a:bodyPr>
            <a:normAutofit/>
          </a:bodyPr>
          <a:lstStyle/>
          <a:p>
            <a:pPr algn="l"/>
            <a:r>
              <a:rPr lang="en-TT" sz="2800" dirty="0" smtClean="0">
                <a:solidFill>
                  <a:schemeClr val="tx1"/>
                </a:solidFill>
                <a:latin typeface="Arial" pitchFamily="34" charset="0"/>
                <a:cs typeface="Arial" pitchFamily="34" charset="0"/>
              </a:rPr>
              <a:t>When the </a:t>
            </a:r>
            <a:r>
              <a:rPr lang="en-TT" sz="2800" dirty="0" smtClean="0">
                <a:solidFill>
                  <a:srgbClr val="FF0000"/>
                </a:solidFill>
                <a:latin typeface="Arial" pitchFamily="34" charset="0"/>
                <a:cs typeface="Arial" pitchFamily="34" charset="0"/>
              </a:rPr>
              <a:t>temperature</a:t>
            </a:r>
            <a:r>
              <a:rPr lang="en-TT" sz="2800" dirty="0" smtClean="0">
                <a:solidFill>
                  <a:schemeClr val="tx1"/>
                </a:solidFill>
                <a:latin typeface="Arial" pitchFamily="34" charset="0"/>
                <a:cs typeface="Arial" pitchFamily="34" charset="0"/>
              </a:rPr>
              <a:t> of a liquid is </a:t>
            </a:r>
            <a:r>
              <a:rPr lang="en-TT" sz="2800" dirty="0" smtClean="0">
                <a:solidFill>
                  <a:srgbClr val="FF0000"/>
                </a:solidFill>
                <a:latin typeface="Arial" pitchFamily="34" charset="0"/>
                <a:cs typeface="Arial" pitchFamily="34" charset="0"/>
              </a:rPr>
              <a:t>lowered</a:t>
            </a:r>
            <a:r>
              <a:rPr lang="en-TT" sz="2800" dirty="0" smtClean="0">
                <a:solidFill>
                  <a:schemeClr val="tx1"/>
                </a:solidFill>
                <a:latin typeface="Arial" pitchFamily="34" charset="0"/>
                <a:cs typeface="Arial" pitchFamily="34" charset="0"/>
              </a:rPr>
              <a:t> the particles </a:t>
            </a:r>
            <a:r>
              <a:rPr lang="en-TT" sz="2800" dirty="0" smtClean="0">
                <a:solidFill>
                  <a:srgbClr val="FF0000"/>
                </a:solidFill>
                <a:latin typeface="Arial" pitchFamily="34" charset="0"/>
                <a:cs typeface="Arial" pitchFamily="34" charset="0"/>
              </a:rPr>
              <a:t>lose kinetic energy</a:t>
            </a:r>
            <a:r>
              <a:rPr lang="en-TT" sz="2800" dirty="0" smtClean="0">
                <a:solidFill>
                  <a:schemeClr val="tx1"/>
                </a:solidFill>
                <a:latin typeface="Arial" pitchFamily="34" charset="0"/>
                <a:cs typeface="Arial" pitchFamily="34" charset="0"/>
              </a:rPr>
              <a:t> and begin to move more </a:t>
            </a:r>
            <a:r>
              <a:rPr lang="en-TT" sz="2800" dirty="0" smtClean="0">
                <a:solidFill>
                  <a:srgbClr val="FF0000"/>
                </a:solidFill>
                <a:latin typeface="Arial" pitchFamily="34" charset="0"/>
                <a:cs typeface="Arial" pitchFamily="34" charset="0"/>
              </a:rPr>
              <a:t>slowly</a:t>
            </a:r>
            <a:r>
              <a:rPr lang="en-TT" sz="2800" dirty="0" smtClean="0">
                <a:solidFill>
                  <a:schemeClr val="tx1"/>
                </a:solidFill>
                <a:latin typeface="Arial" pitchFamily="34" charset="0"/>
                <a:cs typeface="Arial" pitchFamily="34" charset="0"/>
              </a:rPr>
              <a:t>.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The forces of attraction between the particles become </a:t>
            </a:r>
            <a:r>
              <a:rPr lang="en-TT" sz="2800" dirty="0" smtClean="0">
                <a:solidFill>
                  <a:srgbClr val="FF0000"/>
                </a:solidFill>
                <a:latin typeface="Arial" pitchFamily="34" charset="0"/>
                <a:cs typeface="Arial" pitchFamily="34" charset="0"/>
              </a:rPr>
              <a:t>stronger</a:t>
            </a:r>
            <a:r>
              <a:rPr lang="en-TT" sz="2800" dirty="0" smtClean="0">
                <a:solidFill>
                  <a:schemeClr val="tx1"/>
                </a:solidFill>
                <a:latin typeface="Arial" pitchFamily="34" charset="0"/>
                <a:cs typeface="Arial" pitchFamily="34" charset="0"/>
              </a:rPr>
              <a:t> causing the particles to move even </a:t>
            </a:r>
            <a:r>
              <a:rPr lang="en-TT" sz="2800" dirty="0" smtClean="0">
                <a:solidFill>
                  <a:srgbClr val="FF0000"/>
                </a:solidFill>
                <a:latin typeface="Arial" pitchFamily="34" charset="0"/>
                <a:cs typeface="Arial" pitchFamily="34" charset="0"/>
              </a:rPr>
              <a:t>closer</a:t>
            </a:r>
            <a:r>
              <a:rPr lang="en-TT" sz="2800" dirty="0" smtClean="0">
                <a:solidFill>
                  <a:schemeClr val="tx1"/>
                </a:solidFill>
                <a:latin typeface="Arial" pitchFamily="34" charset="0"/>
                <a:cs typeface="Arial" pitchFamily="34" charset="0"/>
              </a:rPr>
              <a:t> together, forming a </a:t>
            </a:r>
            <a:r>
              <a:rPr lang="en-TT" sz="2800" dirty="0" smtClean="0">
                <a:solidFill>
                  <a:srgbClr val="FF0000"/>
                </a:solidFill>
                <a:latin typeface="Arial" pitchFamily="34" charset="0"/>
                <a:cs typeface="Arial" pitchFamily="34" charset="0"/>
              </a:rPr>
              <a:t>solid</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571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Sublimation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6150" name="Picture 6" descr="http://upload.wikimedia.org/wikipedia/commons/6/6f/Dry_Ice_Sublimation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00808"/>
            <a:ext cx="7058025" cy="473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933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Sublimation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579430"/>
            <a:ext cx="6624736" cy="4873905"/>
          </a:xfrm>
          <a:prstGeom prst="rect">
            <a:avLst/>
          </a:prstGeom>
        </p:spPr>
      </p:pic>
    </p:spTree>
    <p:extLst>
      <p:ext uri="{BB962C8B-B14F-4D97-AF65-F5344CB8AC3E}">
        <p14:creationId xmlns:p14="http://schemas.microsoft.com/office/powerpoint/2010/main" val="11248122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r>
              <a:rPr lang="en-TT" sz="60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Sublimation</a:t>
            </a:r>
            <a:endParaRPr lang="en-TT" sz="60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484784"/>
            <a:ext cx="8568952" cy="5112568"/>
          </a:xfrm>
        </p:spPr>
        <p:txBody>
          <a:bodyPr>
            <a:normAutofit/>
          </a:bodyPr>
          <a:lstStyle/>
          <a:p>
            <a:pPr algn="l"/>
            <a:r>
              <a:rPr lang="en-TT" sz="2800" dirty="0" smtClean="0">
                <a:solidFill>
                  <a:schemeClr val="tx1"/>
                </a:solidFill>
                <a:latin typeface="Arial" pitchFamily="34" charset="0"/>
                <a:cs typeface="Arial" pitchFamily="34" charset="0"/>
              </a:rPr>
              <a:t>When the forces of attraction between the particles in a solid are </a:t>
            </a:r>
            <a:r>
              <a:rPr lang="en-TT" sz="2800" dirty="0" smtClean="0">
                <a:solidFill>
                  <a:srgbClr val="FF0000"/>
                </a:solidFill>
                <a:latin typeface="Arial" pitchFamily="34" charset="0"/>
                <a:cs typeface="Arial" pitchFamily="34" charset="0"/>
              </a:rPr>
              <a:t>weak</a:t>
            </a:r>
            <a:r>
              <a:rPr lang="en-TT" sz="2800" dirty="0" smtClean="0">
                <a:solidFill>
                  <a:schemeClr val="tx1"/>
                </a:solidFill>
                <a:latin typeface="Arial" pitchFamily="34" charset="0"/>
                <a:cs typeface="Arial" pitchFamily="34" charset="0"/>
              </a:rPr>
              <a:t>, the addition of a </a:t>
            </a:r>
            <a:r>
              <a:rPr lang="en-TT" sz="2800" dirty="0" smtClean="0">
                <a:solidFill>
                  <a:srgbClr val="FF0000"/>
                </a:solidFill>
                <a:latin typeface="Arial" pitchFamily="34" charset="0"/>
                <a:cs typeface="Arial" pitchFamily="34" charset="0"/>
              </a:rPr>
              <a:t>small amount of heat</a:t>
            </a:r>
            <a:r>
              <a:rPr lang="en-TT" sz="2800" dirty="0" smtClean="0">
                <a:solidFill>
                  <a:schemeClr val="tx1"/>
                </a:solidFill>
                <a:latin typeface="Arial" pitchFamily="34" charset="0"/>
                <a:cs typeface="Arial" pitchFamily="34" charset="0"/>
              </a:rPr>
              <a:t> can cause the solid to change </a:t>
            </a:r>
            <a:r>
              <a:rPr lang="en-TT" sz="2800" dirty="0" smtClean="0">
                <a:solidFill>
                  <a:srgbClr val="FF0000"/>
                </a:solidFill>
                <a:latin typeface="Arial" pitchFamily="34" charset="0"/>
                <a:cs typeface="Arial" pitchFamily="34" charset="0"/>
              </a:rPr>
              <a:t>directly</a:t>
            </a:r>
            <a:r>
              <a:rPr lang="en-TT" sz="2800" dirty="0" smtClean="0">
                <a:solidFill>
                  <a:schemeClr val="tx1"/>
                </a:solidFill>
                <a:latin typeface="Arial" pitchFamily="34" charset="0"/>
                <a:cs typeface="Arial" pitchFamily="34" charset="0"/>
              </a:rPr>
              <a:t> into a gas, </a:t>
            </a:r>
            <a:r>
              <a:rPr lang="en-TT" sz="2800" dirty="0" smtClean="0">
                <a:solidFill>
                  <a:srgbClr val="FF0000"/>
                </a:solidFill>
                <a:latin typeface="Arial" pitchFamily="34" charset="0"/>
                <a:cs typeface="Arial" pitchFamily="34" charset="0"/>
              </a:rPr>
              <a:t>without</a:t>
            </a:r>
            <a:r>
              <a:rPr lang="en-TT" sz="2800" dirty="0" smtClean="0">
                <a:solidFill>
                  <a:schemeClr val="tx1"/>
                </a:solidFill>
                <a:latin typeface="Arial" pitchFamily="34" charset="0"/>
                <a:cs typeface="Arial" pitchFamily="34" charset="0"/>
              </a:rPr>
              <a:t> passing through the liquid state.</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If the gas is then </a:t>
            </a:r>
            <a:r>
              <a:rPr lang="en-TT" sz="2800" dirty="0" smtClean="0">
                <a:solidFill>
                  <a:srgbClr val="FF0000"/>
                </a:solidFill>
                <a:latin typeface="Arial" pitchFamily="34" charset="0"/>
                <a:cs typeface="Arial" pitchFamily="34" charset="0"/>
              </a:rPr>
              <a:t>cooled</a:t>
            </a:r>
            <a:r>
              <a:rPr lang="en-TT" sz="2800" dirty="0" smtClean="0">
                <a:solidFill>
                  <a:schemeClr val="tx1"/>
                </a:solidFill>
                <a:latin typeface="Arial" pitchFamily="34" charset="0"/>
                <a:cs typeface="Arial" pitchFamily="34" charset="0"/>
              </a:rPr>
              <a:t> it will change directly back into a solid. </a:t>
            </a:r>
          </a:p>
          <a:p>
            <a:pPr algn="l"/>
            <a:endParaRPr lang="en-TT" sz="2800" dirty="0">
              <a:solidFill>
                <a:schemeClr val="tx1"/>
              </a:solidFill>
              <a:latin typeface="Arial" pitchFamily="34" charset="0"/>
              <a:cs typeface="Arial" pitchFamily="34" charset="0"/>
            </a:endParaRPr>
          </a:p>
          <a:p>
            <a:pPr algn="l"/>
            <a:r>
              <a:rPr lang="en-TT" sz="2800" dirty="0" smtClean="0">
                <a:solidFill>
                  <a:schemeClr val="tx1"/>
                </a:solidFill>
                <a:latin typeface="Arial" pitchFamily="34" charset="0"/>
                <a:cs typeface="Arial" pitchFamily="34" charset="0"/>
              </a:rPr>
              <a:t>Changing directly from a </a:t>
            </a:r>
            <a:r>
              <a:rPr lang="en-TT" sz="2800" dirty="0" smtClean="0">
                <a:solidFill>
                  <a:srgbClr val="FF0000"/>
                </a:solidFill>
                <a:latin typeface="Arial" pitchFamily="34" charset="0"/>
                <a:cs typeface="Arial" pitchFamily="34" charset="0"/>
              </a:rPr>
              <a:t>solid to a gas </a:t>
            </a:r>
            <a:r>
              <a:rPr lang="en-TT" sz="2800" dirty="0" smtClean="0">
                <a:solidFill>
                  <a:schemeClr val="tx1"/>
                </a:solidFill>
                <a:latin typeface="Arial" pitchFamily="34" charset="0"/>
                <a:cs typeface="Arial" pitchFamily="34" charset="0"/>
              </a:rPr>
              <a:t>or a </a:t>
            </a:r>
            <a:r>
              <a:rPr lang="en-TT" sz="2800" dirty="0" smtClean="0">
                <a:solidFill>
                  <a:srgbClr val="FF0000"/>
                </a:solidFill>
                <a:latin typeface="Arial" pitchFamily="34" charset="0"/>
                <a:cs typeface="Arial" pitchFamily="34" charset="0"/>
              </a:rPr>
              <a:t>gas to a solid</a:t>
            </a:r>
            <a:r>
              <a:rPr lang="en-TT" sz="2800" dirty="0" smtClean="0">
                <a:solidFill>
                  <a:schemeClr val="tx1"/>
                </a:solidFill>
                <a:latin typeface="Arial" pitchFamily="34" charset="0"/>
                <a:cs typeface="Arial" pitchFamily="34" charset="0"/>
              </a:rPr>
              <a:t> is known as sublimation.</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3071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928992" cy="1470025"/>
          </a:xfrm>
        </p:spPr>
        <p:txBody>
          <a:bodyPr>
            <a:normAutofit/>
          </a:bodyPr>
          <a:lstStyle/>
          <a:p>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are some examples of substances which undergo sublimation?</a:t>
            </a:r>
            <a:endParaRPr lang="en-TT" sz="36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556792"/>
            <a:ext cx="8640960" cy="5112568"/>
          </a:xfrm>
        </p:spPr>
        <p:txBody>
          <a:bodyPr>
            <a:normAutofit/>
          </a:bodyPr>
          <a:lstStyle/>
          <a:p>
            <a:pPr marL="514350" indent="-514350" algn="l">
              <a:buAutoNum type="arabicPeriod"/>
            </a:pPr>
            <a:r>
              <a:rPr lang="en-TT" sz="2800" dirty="0" smtClean="0">
                <a:solidFill>
                  <a:schemeClr val="tx1"/>
                </a:solidFill>
                <a:latin typeface="Arial" pitchFamily="34" charset="0"/>
                <a:cs typeface="Arial" pitchFamily="34" charset="0"/>
              </a:rPr>
              <a:t>Iodine</a:t>
            </a:r>
          </a:p>
          <a:p>
            <a:pPr marL="514350" indent="-514350" algn="l">
              <a:buAutoNum type="arabicPeriod"/>
            </a:pPr>
            <a:endParaRPr lang="en-TT" sz="2800" dirty="0" smtClean="0">
              <a:solidFill>
                <a:schemeClr val="tx1"/>
              </a:solidFill>
              <a:latin typeface="Arial" pitchFamily="34" charset="0"/>
              <a:cs typeface="Arial" pitchFamily="34" charset="0"/>
            </a:endParaRPr>
          </a:p>
          <a:p>
            <a:pPr marL="514350" indent="-514350" algn="l">
              <a:buAutoNum type="arabicPeriod"/>
            </a:pPr>
            <a:r>
              <a:rPr lang="en-TT" sz="2800" dirty="0" smtClean="0">
                <a:solidFill>
                  <a:schemeClr val="tx1"/>
                </a:solidFill>
                <a:latin typeface="Arial" pitchFamily="34" charset="0"/>
                <a:cs typeface="Arial" pitchFamily="34" charset="0"/>
              </a:rPr>
              <a:t>Carbon dioxide (known as dry ice)</a:t>
            </a:r>
          </a:p>
          <a:p>
            <a:pPr marL="514350" indent="-514350" algn="l">
              <a:buAutoNum type="arabicPeriod"/>
            </a:pPr>
            <a:endParaRPr lang="en-TT" sz="2800" dirty="0" smtClean="0">
              <a:solidFill>
                <a:schemeClr val="tx1"/>
              </a:solidFill>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0968"/>
            <a:ext cx="5976664" cy="35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928992" cy="1470025"/>
          </a:xfrm>
        </p:spPr>
        <p:txBody>
          <a:bodyPr>
            <a:normAutofit/>
          </a:bodyPr>
          <a:lstStyle/>
          <a:p>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are some examples of substances which undergo sublimation?</a:t>
            </a:r>
            <a:endParaRPr lang="en-TT" sz="36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916832"/>
            <a:ext cx="8640960" cy="4752528"/>
          </a:xfrm>
        </p:spPr>
        <p:txBody>
          <a:bodyPr>
            <a:normAutofit/>
          </a:bodyPr>
          <a:lstStyle/>
          <a:p>
            <a:pPr lvl="0" algn="l"/>
            <a:r>
              <a:rPr lang="en-TT" sz="2800" dirty="0" smtClean="0">
                <a:solidFill>
                  <a:prstClr val="black"/>
                </a:solidFill>
                <a:latin typeface="Arial" pitchFamily="34" charset="0"/>
                <a:cs typeface="Arial" pitchFamily="34" charset="0"/>
              </a:rPr>
              <a:t>3. Ammonium </a:t>
            </a:r>
            <a:r>
              <a:rPr lang="en-TT" sz="2800" dirty="0">
                <a:solidFill>
                  <a:prstClr val="black"/>
                </a:solidFill>
                <a:latin typeface="Arial" pitchFamily="34" charset="0"/>
                <a:cs typeface="Arial" pitchFamily="34" charset="0"/>
              </a:rPr>
              <a:t>chloride</a:t>
            </a:r>
          </a:p>
          <a:p>
            <a:pPr marL="514350" lvl="0" indent="-514350" algn="l">
              <a:buFont typeface="Arial" pitchFamily="34" charset="0"/>
              <a:buAutoNum type="arabicPeriod"/>
            </a:pPr>
            <a:endParaRPr lang="en-TT" sz="2800" dirty="0">
              <a:solidFill>
                <a:prstClr val="black"/>
              </a:solidFill>
              <a:latin typeface="Arial" pitchFamily="34" charset="0"/>
              <a:cs typeface="Arial" pitchFamily="34" charset="0"/>
            </a:endParaRPr>
          </a:p>
          <a:p>
            <a:pPr marL="514350" indent="-514350" algn="l">
              <a:buAutoNum type="arabicPeriod"/>
            </a:pPr>
            <a:endParaRPr lang="en-TT" sz="2800" dirty="0" smtClean="0">
              <a:solidFill>
                <a:schemeClr val="tx1"/>
              </a:solidFill>
              <a:latin typeface="Arial" pitchFamily="34" charset="0"/>
              <a:cs typeface="Arial"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517" y="2420888"/>
            <a:ext cx="3131893" cy="42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6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88640"/>
            <a:ext cx="8928992" cy="1470025"/>
          </a:xfrm>
        </p:spPr>
        <p:txBody>
          <a:bodyPr>
            <a:normAutofit/>
          </a:bodyPr>
          <a:lstStyle/>
          <a:p>
            <a:r>
              <a:rPr lang="en-TT" sz="3600" b="1" dirty="0" smtClean="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rPr>
              <a:t>What are some examples of substances which undergo sublimation?</a:t>
            </a:r>
            <a:endParaRPr lang="en-TT" sz="3600" b="1" dirty="0">
              <a:ln w="12700">
                <a:solidFill>
                  <a:sysClr val="windowText" lastClr="000000"/>
                </a:solidFill>
                <a:prstDash val="solid"/>
              </a:ln>
              <a:solidFill>
                <a:schemeClr val="accent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251520" y="1916832"/>
            <a:ext cx="8640960" cy="4752528"/>
          </a:xfrm>
        </p:spPr>
        <p:txBody>
          <a:bodyPr>
            <a:normAutofit/>
          </a:bodyPr>
          <a:lstStyle/>
          <a:p>
            <a:pPr lvl="0" algn="l"/>
            <a:r>
              <a:rPr lang="en-TT" sz="2800" dirty="0" smtClean="0">
                <a:solidFill>
                  <a:prstClr val="black"/>
                </a:solidFill>
                <a:latin typeface="Arial" pitchFamily="34" charset="0"/>
                <a:cs typeface="Arial" pitchFamily="34" charset="0"/>
              </a:rPr>
              <a:t>4. Naphthalene </a:t>
            </a:r>
            <a:r>
              <a:rPr lang="en-TT" sz="2800" dirty="0">
                <a:solidFill>
                  <a:prstClr val="black"/>
                </a:solidFill>
                <a:latin typeface="Arial" pitchFamily="34" charset="0"/>
                <a:cs typeface="Arial" pitchFamily="34" charset="0"/>
              </a:rPr>
              <a:t>(moth balls or camphor balls are made out of naphthalene)</a:t>
            </a:r>
          </a:p>
          <a:p>
            <a:pPr marL="514350" indent="-514350" algn="l">
              <a:buAutoNum type="arabicPeriod"/>
            </a:pPr>
            <a:endParaRPr lang="en-TT" sz="2800" dirty="0" smtClean="0">
              <a:solidFill>
                <a:schemeClr val="tx1"/>
              </a:solidFill>
              <a:latin typeface="Arial" pitchFamily="34" charset="0"/>
              <a:cs typeface="Arial" pitchFamily="34"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639" y="3004649"/>
            <a:ext cx="3372849" cy="358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04649"/>
            <a:ext cx="3384376" cy="358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427984" y="4653136"/>
            <a:ext cx="8640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6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066" y="277815"/>
            <a:ext cx="8754421" cy="941865"/>
          </a:xfrm>
        </p:spPr>
        <p:txBody>
          <a:bodyPr>
            <a:normAutofit fontScale="90000"/>
          </a:bodyPr>
          <a:lstStyle/>
          <a:p>
            <a:pPr algn="l"/>
            <a:r>
              <a:rPr lang="en-TT" sz="3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Activity 2: Use the words heat, cool, melts, freezes, condenses, evaporates, 0 </a:t>
            </a:r>
            <a:r>
              <a:rPr lang="en-TT" sz="3200" b="1" baseline="30000" dirty="0" err="1"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o</a:t>
            </a:r>
            <a:r>
              <a:rPr lang="en-TT" sz="3200" b="1" dirty="0" err="1"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C</a:t>
            </a:r>
            <a:r>
              <a:rPr lang="en-TT" sz="3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100 </a:t>
            </a:r>
            <a:r>
              <a:rPr lang="en-TT" sz="3200" b="1" baseline="30000" dirty="0" err="1"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o</a:t>
            </a:r>
            <a:r>
              <a:rPr lang="en-TT" sz="3200" b="1" dirty="0" err="1"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C</a:t>
            </a:r>
            <a:r>
              <a:rPr lang="en-TT" sz="3200" b="1" dirty="0" smtClean="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 to fill in the blanks.</a:t>
            </a:r>
            <a:endParaRPr lang="en-TT" sz="3200" b="1" dirty="0">
              <a:ln w="12700">
                <a:solidFill>
                  <a:sysClr val="windowText" lastClr="000000"/>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2776"/>
            <a:ext cx="8568952" cy="5328592"/>
          </a:xfrm>
          <a:prstGeom prst="rect">
            <a:avLst/>
          </a:prstGeom>
        </p:spPr>
      </p:pic>
    </p:spTree>
    <p:extLst>
      <p:ext uri="{BB962C8B-B14F-4D97-AF65-F5344CB8AC3E}">
        <p14:creationId xmlns:p14="http://schemas.microsoft.com/office/powerpoint/2010/main" val="200442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88641"/>
            <a:ext cx="7772400" cy="1224136"/>
          </a:xfrm>
        </p:spPr>
        <p:txBody>
          <a:bodyPr>
            <a:normAutofit/>
          </a:bodyPr>
          <a:lstStyle/>
          <a:p>
            <a:r>
              <a:rPr lang="en-TT" sz="6000" b="1" dirty="0" smtClean="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rPr>
              <a:t>What is energy?</a:t>
            </a:r>
            <a:endParaRPr lang="en-TT" sz="6000" b="1" dirty="0">
              <a:ln w="12700">
                <a:solidFill>
                  <a:sysClr val="windowText" lastClr="000000"/>
                </a:solidFill>
                <a:prstDash val="solid"/>
              </a:ln>
              <a:solidFill>
                <a:srgbClr val="0070C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539552" y="1412776"/>
            <a:ext cx="8136904" cy="4968552"/>
          </a:xfrm>
        </p:spPr>
        <p:txBody>
          <a:bodyPr/>
          <a:lstStyle/>
          <a:p>
            <a:r>
              <a:rPr lang="en-TT" dirty="0" smtClean="0">
                <a:solidFill>
                  <a:schemeClr val="tx1"/>
                </a:solidFill>
                <a:latin typeface="Arial" pitchFamily="34" charset="0"/>
                <a:cs typeface="Arial" pitchFamily="34" charset="0"/>
              </a:rPr>
              <a:t>Energy is the </a:t>
            </a:r>
            <a:r>
              <a:rPr lang="en-TT" dirty="0" smtClean="0">
                <a:solidFill>
                  <a:srgbClr val="FF0000"/>
                </a:solidFill>
                <a:latin typeface="Arial" pitchFamily="34" charset="0"/>
                <a:cs typeface="Arial" pitchFamily="34" charset="0"/>
              </a:rPr>
              <a:t>ability</a:t>
            </a:r>
            <a:r>
              <a:rPr lang="en-TT" dirty="0" smtClean="0">
                <a:solidFill>
                  <a:schemeClr val="tx1"/>
                </a:solidFill>
                <a:latin typeface="Arial" pitchFamily="34" charset="0"/>
                <a:cs typeface="Arial" pitchFamily="34" charset="0"/>
              </a:rPr>
              <a:t> to do </a:t>
            </a:r>
            <a:r>
              <a:rPr lang="en-TT" dirty="0" smtClean="0">
                <a:solidFill>
                  <a:srgbClr val="FF0000"/>
                </a:solidFill>
                <a:latin typeface="Arial" pitchFamily="34" charset="0"/>
                <a:cs typeface="Arial" pitchFamily="34" charset="0"/>
              </a:rPr>
              <a:t>work</a:t>
            </a:r>
            <a:r>
              <a:rPr lang="en-TT" dirty="0" smtClean="0">
                <a:solidFill>
                  <a:schemeClr val="tx1"/>
                </a:solidFill>
                <a:latin typeface="Arial" pitchFamily="34" charset="0"/>
                <a:cs typeface="Arial" pitchFamily="34" charset="0"/>
              </a:rPr>
              <a:t>.</a:t>
            </a:r>
            <a:endParaRPr lang="en-TT" dirty="0">
              <a:solidFill>
                <a:schemeClr val="tx1"/>
              </a:solidFill>
              <a:latin typeface="Arial" pitchFamily="34" charset="0"/>
              <a:cs typeface="Arial"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33051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492896"/>
            <a:ext cx="44577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9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47" y="116632"/>
            <a:ext cx="8928992" cy="1470025"/>
          </a:xfrm>
        </p:spPr>
        <p:txBody>
          <a:bodyPr>
            <a:normAutofit/>
          </a:bodyPr>
          <a:lstStyle/>
          <a:p>
            <a:r>
              <a:rPr lang="en-TT" sz="40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The Particulate Nature of Matter</a:t>
            </a:r>
            <a:endParaRPr lang="en-TT" sz="40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70185"/>
            <a:ext cx="43243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391068"/>
            <a:ext cx="4104456" cy="4832092"/>
          </a:xfrm>
          <a:prstGeom prst="rect">
            <a:avLst/>
          </a:prstGeom>
          <a:noFill/>
        </p:spPr>
        <p:txBody>
          <a:bodyPr wrap="square" rtlCol="0">
            <a:spAutoFit/>
          </a:bodyPr>
          <a:lstStyle/>
          <a:p>
            <a:r>
              <a:rPr lang="en-TT" sz="2800" dirty="0" smtClean="0">
                <a:solidFill>
                  <a:prstClr val="black"/>
                </a:solidFill>
                <a:latin typeface="Arial" pitchFamily="34" charset="0"/>
                <a:cs typeface="Arial" pitchFamily="34" charset="0"/>
              </a:rPr>
              <a:t>Around </a:t>
            </a:r>
            <a:r>
              <a:rPr lang="en-TT" sz="2800" dirty="0" smtClean="0">
                <a:solidFill>
                  <a:srgbClr val="FF0000"/>
                </a:solidFill>
                <a:latin typeface="Arial" pitchFamily="34" charset="0"/>
                <a:cs typeface="Arial" pitchFamily="34" charset="0"/>
              </a:rPr>
              <a:t>460 BC</a:t>
            </a:r>
            <a:r>
              <a:rPr lang="en-TT" sz="2800" dirty="0" smtClean="0">
                <a:solidFill>
                  <a:prstClr val="black"/>
                </a:solidFill>
                <a:latin typeface="Arial" pitchFamily="34" charset="0"/>
                <a:cs typeface="Arial" pitchFamily="34" charset="0"/>
              </a:rPr>
              <a:t> a Greek philosopher, </a:t>
            </a:r>
            <a:r>
              <a:rPr lang="en-TT" sz="2800" dirty="0" smtClean="0">
                <a:solidFill>
                  <a:srgbClr val="FF0000"/>
                </a:solidFill>
                <a:latin typeface="Arial" pitchFamily="34" charset="0"/>
                <a:cs typeface="Arial" pitchFamily="34" charset="0"/>
              </a:rPr>
              <a:t>Democritus</a:t>
            </a:r>
            <a:r>
              <a:rPr lang="en-TT" sz="2800" dirty="0" smtClean="0">
                <a:solidFill>
                  <a:prstClr val="black"/>
                </a:solidFill>
                <a:latin typeface="Arial" pitchFamily="34" charset="0"/>
                <a:cs typeface="Arial" pitchFamily="34" charset="0"/>
              </a:rPr>
              <a:t>, developed the idea that </a:t>
            </a:r>
            <a:r>
              <a:rPr lang="en-TT" sz="2800" dirty="0" smtClean="0">
                <a:solidFill>
                  <a:srgbClr val="FF0000"/>
                </a:solidFill>
                <a:latin typeface="Arial" pitchFamily="34" charset="0"/>
                <a:cs typeface="Arial" pitchFamily="34" charset="0"/>
              </a:rPr>
              <a:t>matter consisted of particles</a:t>
            </a:r>
            <a:r>
              <a:rPr lang="en-TT" sz="2800" dirty="0" smtClean="0">
                <a:solidFill>
                  <a:prstClr val="black"/>
                </a:solidFill>
                <a:latin typeface="Arial" pitchFamily="34" charset="0"/>
                <a:cs typeface="Arial" pitchFamily="34" charset="0"/>
              </a:rPr>
              <a:t>.</a:t>
            </a:r>
          </a:p>
          <a:p>
            <a:r>
              <a:rPr lang="en-TT" sz="2800" dirty="0" smtClean="0">
                <a:solidFill>
                  <a:srgbClr val="FF0000"/>
                </a:solidFill>
                <a:latin typeface="Arial" pitchFamily="34" charset="0"/>
                <a:cs typeface="Arial" pitchFamily="34" charset="0"/>
              </a:rPr>
              <a:t>Today</a:t>
            </a:r>
            <a:r>
              <a:rPr lang="en-TT" sz="2800" dirty="0" smtClean="0">
                <a:solidFill>
                  <a:prstClr val="black"/>
                </a:solidFill>
                <a:latin typeface="Arial" pitchFamily="34" charset="0"/>
                <a:cs typeface="Arial" pitchFamily="34" charset="0"/>
              </a:rPr>
              <a:t> scientists have added to Democritus’ idea and now describe </a:t>
            </a:r>
            <a:r>
              <a:rPr lang="en-TT" sz="2800" dirty="0" smtClean="0">
                <a:solidFill>
                  <a:srgbClr val="FF0000"/>
                </a:solidFill>
                <a:latin typeface="Arial" pitchFamily="34" charset="0"/>
                <a:cs typeface="Arial" pitchFamily="34" charset="0"/>
              </a:rPr>
              <a:t>matter</a:t>
            </a:r>
            <a:r>
              <a:rPr lang="en-TT" sz="2800" dirty="0" smtClean="0">
                <a:solidFill>
                  <a:prstClr val="black"/>
                </a:solidFill>
                <a:latin typeface="Arial" pitchFamily="34" charset="0"/>
                <a:cs typeface="Arial" pitchFamily="34" charset="0"/>
              </a:rPr>
              <a:t> and its </a:t>
            </a:r>
            <a:r>
              <a:rPr lang="en-TT" sz="2800" dirty="0" smtClean="0">
                <a:solidFill>
                  <a:srgbClr val="FF0000"/>
                </a:solidFill>
                <a:latin typeface="Arial" pitchFamily="34" charset="0"/>
                <a:cs typeface="Arial" pitchFamily="34" charset="0"/>
              </a:rPr>
              <a:t>properties</a:t>
            </a:r>
            <a:r>
              <a:rPr lang="en-TT" sz="2800" dirty="0" smtClean="0">
                <a:solidFill>
                  <a:prstClr val="black"/>
                </a:solidFill>
                <a:latin typeface="Arial" pitchFamily="34" charset="0"/>
                <a:cs typeface="Arial" pitchFamily="34" charset="0"/>
              </a:rPr>
              <a:t> using the </a:t>
            </a:r>
            <a:r>
              <a:rPr lang="en-TT" sz="2800" dirty="0" smtClean="0">
                <a:solidFill>
                  <a:srgbClr val="FF0000"/>
                </a:solidFill>
                <a:latin typeface="Arial" pitchFamily="34" charset="0"/>
                <a:cs typeface="Arial" pitchFamily="34" charset="0"/>
              </a:rPr>
              <a:t>particle theory of matter</a:t>
            </a:r>
            <a:r>
              <a:rPr lang="en-TT" sz="2800" dirty="0" smtClean="0">
                <a:solidFill>
                  <a:prstClr val="black"/>
                </a:solidFill>
                <a:latin typeface="Arial" pitchFamily="34" charset="0"/>
                <a:cs typeface="Arial" pitchFamily="34" charset="0"/>
              </a:rPr>
              <a:t>.</a:t>
            </a:r>
            <a:endParaRPr lang="en-TT" sz="28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15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1152128"/>
          </a:xfrm>
        </p:spPr>
        <p:txBody>
          <a:bodyPr>
            <a:noAutofit/>
          </a:bodyPr>
          <a:lstStyle/>
          <a:p>
            <a:r>
              <a:rPr lang="en-TT" sz="38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What Is The Particle Theory Of Matter?</a:t>
            </a:r>
            <a:endParaRPr lang="en-TT" sz="38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268760"/>
            <a:ext cx="8496944" cy="5328592"/>
          </a:xfrm>
        </p:spPr>
        <p:txBody>
          <a:bodyPr>
            <a:normAutofit/>
          </a:bodyPr>
          <a:lstStyle/>
          <a:p>
            <a:pPr algn="l"/>
            <a:r>
              <a:rPr lang="en-TT" sz="2800" dirty="0" smtClean="0">
                <a:solidFill>
                  <a:schemeClr val="tx1"/>
                </a:solidFill>
                <a:latin typeface="Arial" pitchFamily="34" charset="0"/>
                <a:cs typeface="Arial" pitchFamily="34" charset="0"/>
              </a:rPr>
              <a:t>The particle theory of matter is a very useful </a:t>
            </a:r>
            <a:r>
              <a:rPr lang="en-TT" sz="2800" dirty="0" smtClean="0">
                <a:solidFill>
                  <a:srgbClr val="FF0000"/>
                </a:solidFill>
                <a:latin typeface="Arial" pitchFamily="34" charset="0"/>
                <a:cs typeface="Arial" pitchFamily="34" charset="0"/>
              </a:rPr>
              <a:t>model </a:t>
            </a:r>
            <a:r>
              <a:rPr lang="en-TT" sz="2800" dirty="0" smtClean="0">
                <a:solidFill>
                  <a:schemeClr val="tx1"/>
                </a:solidFill>
                <a:latin typeface="Arial" pitchFamily="34" charset="0"/>
                <a:cs typeface="Arial" pitchFamily="34" charset="0"/>
              </a:rPr>
              <a:t>which helps to explain both the </a:t>
            </a:r>
            <a:r>
              <a:rPr lang="en-TT" sz="2800" dirty="0" smtClean="0">
                <a:solidFill>
                  <a:srgbClr val="FF0000"/>
                </a:solidFill>
                <a:latin typeface="Arial" pitchFamily="34" charset="0"/>
                <a:cs typeface="Arial" pitchFamily="34" charset="0"/>
              </a:rPr>
              <a:t>physical properties of matter</a:t>
            </a:r>
            <a:r>
              <a:rPr lang="en-TT" sz="2800" dirty="0" smtClean="0">
                <a:solidFill>
                  <a:schemeClr val="tx1"/>
                </a:solidFill>
                <a:latin typeface="Arial" pitchFamily="34" charset="0"/>
                <a:cs typeface="Arial" pitchFamily="34" charset="0"/>
              </a:rPr>
              <a:t> and also the </a:t>
            </a:r>
            <a:r>
              <a:rPr lang="en-TT" sz="2800" dirty="0" smtClean="0">
                <a:solidFill>
                  <a:srgbClr val="FF0000"/>
                </a:solidFill>
                <a:latin typeface="Arial" pitchFamily="34" charset="0"/>
                <a:cs typeface="Arial" pitchFamily="34" charset="0"/>
              </a:rPr>
              <a:t>differences between the three states of matter</a:t>
            </a:r>
            <a:r>
              <a:rPr lang="en-TT" sz="2800" dirty="0" smtClean="0">
                <a:solidFill>
                  <a:schemeClr val="tx1"/>
                </a:solidFill>
                <a:latin typeface="Arial" pitchFamily="34" charset="0"/>
                <a:cs typeface="Arial" pitchFamily="34" charset="0"/>
              </a:rPr>
              <a:t>.</a:t>
            </a:r>
            <a:endParaRPr lang="en-TT" sz="2800" dirty="0">
              <a:solidFill>
                <a:schemeClr val="tx1"/>
              </a:solidFill>
              <a:latin typeface="Arial" pitchFamily="34" charset="0"/>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068960"/>
            <a:ext cx="6552728" cy="3789040"/>
          </a:xfrm>
          <a:prstGeom prst="rect">
            <a:avLst/>
          </a:prstGeom>
        </p:spPr>
      </p:pic>
      <p:sp>
        <p:nvSpPr>
          <p:cNvPr id="6" name="Rectangle 5"/>
          <p:cNvSpPr/>
          <p:nvPr/>
        </p:nvSpPr>
        <p:spPr>
          <a:xfrm>
            <a:off x="2915816" y="3068960"/>
            <a:ext cx="38164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solidFill>
                <a:prstClr val="white"/>
              </a:solidFill>
            </a:endParaRPr>
          </a:p>
        </p:txBody>
      </p:sp>
    </p:spTree>
    <p:extLst>
      <p:ext uri="{BB962C8B-B14F-4D97-AF65-F5344CB8AC3E}">
        <p14:creationId xmlns:p14="http://schemas.microsoft.com/office/powerpoint/2010/main" val="4310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9796" y="116632"/>
            <a:ext cx="7772400" cy="1296144"/>
          </a:xfrm>
        </p:spPr>
        <p:txBody>
          <a:bodyPr>
            <a:normAutofit fontScale="90000"/>
          </a:bodyPr>
          <a:lstStyle/>
          <a:p>
            <a:r>
              <a:rPr lang="en-TT"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What Are The Main Ideas In The Particle Theory of Matter?</a:t>
            </a:r>
            <a:endParaRPr lang="en-TT"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5" name="Oval 4"/>
          <p:cNvSpPr/>
          <p:nvPr/>
        </p:nvSpPr>
        <p:spPr>
          <a:xfrm>
            <a:off x="3275856" y="3081358"/>
            <a:ext cx="252028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400" b="1" dirty="0" smtClean="0">
                <a:solidFill>
                  <a:prstClr val="black"/>
                </a:solidFill>
                <a:latin typeface="Arial" pitchFamily="34" charset="0"/>
                <a:cs typeface="Arial" pitchFamily="34" charset="0"/>
              </a:rPr>
              <a:t>Particle Theory of Matter</a:t>
            </a:r>
            <a:endParaRPr lang="en-TT" sz="2400" b="1" dirty="0">
              <a:solidFill>
                <a:prstClr val="black"/>
              </a:solidFill>
              <a:latin typeface="Arial" pitchFamily="34" charset="0"/>
              <a:cs typeface="Arial" pitchFamily="34" charset="0"/>
            </a:endParaRPr>
          </a:p>
        </p:txBody>
      </p:sp>
      <p:cxnSp>
        <p:nvCxnSpPr>
          <p:cNvPr id="7" name="Straight Arrow Connector 6"/>
          <p:cNvCxnSpPr/>
          <p:nvPr/>
        </p:nvCxnSpPr>
        <p:spPr>
          <a:xfrm flipV="1">
            <a:off x="4535996" y="2721318"/>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203848" y="1412776"/>
            <a:ext cx="2592288" cy="123653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400" dirty="0" smtClean="0">
                <a:solidFill>
                  <a:prstClr val="black"/>
                </a:solidFill>
                <a:latin typeface="Arial" pitchFamily="34" charset="0"/>
                <a:cs typeface="Arial" pitchFamily="34" charset="0"/>
              </a:rPr>
              <a:t>All </a:t>
            </a:r>
            <a:r>
              <a:rPr lang="en-TT" sz="2400" dirty="0" smtClean="0">
                <a:solidFill>
                  <a:srgbClr val="FF0000"/>
                </a:solidFill>
                <a:latin typeface="Arial" pitchFamily="34" charset="0"/>
                <a:cs typeface="Arial" pitchFamily="34" charset="0"/>
              </a:rPr>
              <a:t>matter</a:t>
            </a:r>
            <a:r>
              <a:rPr lang="en-TT" sz="2400" dirty="0" smtClean="0">
                <a:solidFill>
                  <a:prstClr val="black"/>
                </a:solidFill>
                <a:latin typeface="Arial" pitchFamily="34" charset="0"/>
                <a:cs typeface="Arial" pitchFamily="34" charset="0"/>
              </a:rPr>
              <a:t> is made up of </a:t>
            </a:r>
            <a:r>
              <a:rPr lang="en-TT" sz="2400" dirty="0" smtClean="0">
                <a:solidFill>
                  <a:srgbClr val="FF0000"/>
                </a:solidFill>
                <a:latin typeface="Arial" pitchFamily="34" charset="0"/>
                <a:cs typeface="Arial" pitchFamily="34" charset="0"/>
              </a:rPr>
              <a:t>particles</a:t>
            </a:r>
            <a:endParaRPr lang="en-TT" sz="2400" dirty="0">
              <a:solidFill>
                <a:srgbClr val="FF0000"/>
              </a:solidFill>
              <a:latin typeface="Arial" pitchFamily="34" charset="0"/>
              <a:cs typeface="Arial" pitchFamily="34" charset="0"/>
            </a:endParaRPr>
          </a:p>
        </p:txBody>
      </p:sp>
      <p:cxnSp>
        <p:nvCxnSpPr>
          <p:cNvPr id="10" name="Straight Arrow Connector 9"/>
          <p:cNvCxnSpPr/>
          <p:nvPr/>
        </p:nvCxnSpPr>
        <p:spPr>
          <a:xfrm>
            <a:off x="5796136" y="3837442"/>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264696" y="2721318"/>
            <a:ext cx="2771800" cy="22198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400" dirty="0" smtClean="0">
                <a:solidFill>
                  <a:prstClr val="black"/>
                </a:solidFill>
                <a:latin typeface="Arial" pitchFamily="34" charset="0"/>
                <a:cs typeface="Arial" pitchFamily="34" charset="0"/>
              </a:rPr>
              <a:t>The particles are in </a:t>
            </a:r>
            <a:r>
              <a:rPr lang="en-TT" sz="2400" dirty="0" smtClean="0">
                <a:solidFill>
                  <a:srgbClr val="FF0000"/>
                </a:solidFill>
                <a:latin typeface="Arial" pitchFamily="34" charset="0"/>
                <a:cs typeface="Arial" pitchFamily="34" charset="0"/>
              </a:rPr>
              <a:t>constant random motion</a:t>
            </a:r>
            <a:endParaRPr lang="en-TT" sz="2400" dirty="0">
              <a:solidFill>
                <a:srgbClr val="FF0000"/>
              </a:solidFill>
              <a:latin typeface="Arial" pitchFamily="34" charset="0"/>
              <a:cs typeface="Arial" pitchFamily="34" charset="0"/>
            </a:endParaRPr>
          </a:p>
        </p:txBody>
      </p:sp>
      <p:cxnSp>
        <p:nvCxnSpPr>
          <p:cNvPr id="13" name="Straight Arrow Connector 12"/>
          <p:cNvCxnSpPr/>
          <p:nvPr/>
        </p:nvCxnSpPr>
        <p:spPr>
          <a:xfrm flipH="1">
            <a:off x="2771800" y="3837442"/>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34333" y="2751941"/>
            <a:ext cx="2520280" cy="211183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400" dirty="0" smtClean="0">
                <a:solidFill>
                  <a:prstClr val="black"/>
                </a:solidFill>
                <a:latin typeface="Arial" pitchFamily="34" charset="0"/>
                <a:cs typeface="Arial" pitchFamily="34" charset="0"/>
              </a:rPr>
              <a:t>There are </a:t>
            </a:r>
            <a:r>
              <a:rPr lang="en-TT" sz="2400" dirty="0" smtClean="0">
                <a:solidFill>
                  <a:srgbClr val="FF0000"/>
                </a:solidFill>
                <a:latin typeface="Arial" pitchFamily="34" charset="0"/>
                <a:cs typeface="Arial" pitchFamily="34" charset="0"/>
              </a:rPr>
              <a:t>spaces between </a:t>
            </a:r>
            <a:r>
              <a:rPr lang="en-TT" sz="2400" dirty="0" smtClean="0">
                <a:solidFill>
                  <a:prstClr val="black"/>
                </a:solidFill>
                <a:latin typeface="Arial" pitchFamily="34" charset="0"/>
                <a:cs typeface="Arial" pitchFamily="34" charset="0"/>
              </a:rPr>
              <a:t>the particles</a:t>
            </a:r>
            <a:endParaRPr lang="en-TT" sz="2400" dirty="0">
              <a:solidFill>
                <a:prstClr val="black"/>
              </a:solidFill>
              <a:latin typeface="Arial" pitchFamily="34" charset="0"/>
              <a:cs typeface="Arial" pitchFamily="34" charset="0"/>
            </a:endParaRPr>
          </a:p>
        </p:txBody>
      </p:sp>
      <p:cxnSp>
        <p:nvCxnSpPr>
          <p:cNvPr id="16" name="Straight Arrow Connector 15"/>
          <p:cNvCxnSpPr/>
          <p:nvPr/>
        </p:nvCxnSpPr>
        <p:spPr>
          <a:xfrm>
            <a:off x="4499992" y="4581128"/>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483768" y="5040560"/>
            <a:ext cx="4104455" cy="17728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2400" dirty="0" smtClean="0">
                <a:solidFill>
                  <a:prstClr val="black"/>
                </a:solidFill>
                <a:latin typeface="Arial" pitchFamily="34" charset="0"/>
                <a:cs typeface="Arial" pitchFamily="34" charset="0"/>
              </a:rPr>
              <a:t>There are forces of </a:t>
            </a:r>
            <a:r>
              <a:rPr lang="en-TT" sz="2400" dirty="0" smtClean="0">
                <a:solidFill>
                  <a:srgbClr val="FF0000"/>
                </a:solidFill>
                <a:latin typeface="Arial" pitchFamily="34" charset="0"/>
                <a:cs typeface="Arial" pitchFamily="34" charset="0"/>
              </a:rPr>
              <a:t>attraction</a:t>
            </a:r>
            <a:r>
              <a:rPr lang="en-TT" sz="2400" dirty="0" smtClean="0">
                <a:solidFill>
                  <a:prstClr val="black"/>
                </a:solidFill>
                <a:latin typeface="Arial" pitchFamily="34" charset="0"/>
                <a:cs typeface="Arial" pitchFamily="34" charset="0"/>
              </a:rPr>
              <a:t> and </a:t>
            </a:r>
            <a:r>
              <a:rPr lang="en-TT" sz="2400" dirty="0" smtClean="0">
                <a:solidFill>
                  <a:srgbClr val="FF0000"/>
                </a:solidFill>
                <a:latin typeface="Arial" pitchFamily="34" charset="0"/>
                <a:cs typeface="Arial" pitchFamily="34" charset="0"/>
              </a:rPr>
              <a:t>repulsion</a:t>
            </a:r>
            <a:r>
              <a:rPr lang="en-TT" sz="2400" dirty="0" smtClean="0">
                <a:solidFill>
                  <a:prstClr val="black"/>
                </a:solidFill>
                <a:latin typeface="Arial" pitchFamily="34" charset="0"/>
                <a:cs typeface="Arial" pitchFamily="34" charset="0"/>
              </a:rPr>
              <a:t> between the particles</a:t>
            </a:r>
            <a:endParaRPr lang="en-TT"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3160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967" y="116632"/>
            <a:ext cx="8928992" cy="1470025"/>
          </a:xfrm>
        </p:spPr>
        <p:txBody>
          <a:bodyPr>
            <a:noAutofit/>
          </a:bodyPr>
          <a:lstStyle/>
          <a:p>
            <a:r>
              <a:rPr lang="en-TT" sz="3600" b="1" dirty="0" smtClean="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rPr>
              <a:t>Physical Phenomena That The Particle Theory Of Matter Helps To Explain</a:t>
            </a:r>
            <a:endParaRPr lang="en-TT" sz="3600" b="1" dirty="0">
              <a:ln w="12700">
                <a:solidFill>
                  <a:sysClr val="windowText" lastClr="000000"/>
                </a:solidFill>
                <a:prstDash val="solid"/>
              </a:ln>
              <a:solidFill>
                <a:schemeClr val="tx2"/>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Subtitle 2"/>
          <p:cNvSpPr>
            <a:spLocks noGrp="1"/>
          </p:cNvSpPr>
          <p:nvPr>
            <p:ph type="subTitle" idx="1"/>
          </p:nvPr>
        </p:nvSpPr>
        <p:spPr>
          <a:xfrm>
            <a:off x="323528" y="1628800"/>
            <a:ext cx="8568952" cy="5040560"/>
          </a:xfrm>
        </p:spPr>
        <p:txBody>
          <a:bodyPr>
            <a:normAutofit fontScale="92500" lnSpcReduction="20000"/>
          </a:bodyPr>
          <a:lstStyle/>
          <a:p>
            <a:pPr marL="457200" indent="-457200" algn="l">
              <a:buFontTx/>
              <a:buChar char="-"/>
            </a:pPr>
            <a:r>
              <a:rPr lang="en-TT" sz="2800" dirty="0" smtClean="0">
                <a:solidFill>
                  <a:schemeClr val="tx1"/>
                </a:solidFill>
                <a:latin typeface="Arial" pitchFamily="34" charset="0"/>
                <a:cs typeface="Arial" pitchFamily="34" charset="0"/>
              </a:rPr>
              <a:t>The differences in </a:t>
            </a:r>
            <a:r>
              <a:rPr lang="en-TT" sz="2800" dirty="0" smtClean="0">
                <a:solidFill>
                  <a:srgbClr val="FF0000"/>
                </a:solidFill>
                <a:latin typeface="Arial" pitchFamily="34" charset="0"/>
                <a:cs typeface="Arial" pitchFamily="34" charset="0"/>
              </a:rPr>
              <a:t>density</a:t>
            </a:r>
            <a:r>
              <a:rPr lang="en-TT" sz="2800" dirty="0" smtClean="0">
                <a:solidFill>
                  <a:schemeClr val="tx1"/>
                </a:solidFill>
                <a:latin typeface="Arial" pitchFamily="34" charset="0"/>
                <a:cs typeface="Arial" pitchFamily="34" charset="0"/>
              </a:rPr>
              <a:t> of solids and liquids, e.g. why ice floats on water</a:t>
            </a:r>
          </a:p>
          <a:p>
            <a:pPr marL="457200" indent="-457200" algn="l">
              <a:buFontTx/>
              <a:buChar char="-"/>
            </a:pPr>
            <a:endParaRPr lang="en-TT" sz="2800" dirty="0" smtClean="0">
              <a:solidFill>
                <a:schemeClr val="tx1"/>
              </a:solidFill>
              <a:latin typeface="Arial" pitchFamily="34" charset="0"/>
              <a:cs typeface="Arial" pitchFamily="34" charset="0"/>
            </a:endParaRPr>
          </a:p>
          <a:p>
            <a:pPr marL="457200" indent="-457200" algn="l">
              <a:buFontTx/>
              <a:buChar char="-"/>
            </a:pPr>
            <a:r>
              <a:rPr lang="en-TT" sz="2800" dirty="0" smtClean="0">
                <a:solidFill>
                  <a:srgbClr val="FF0000"/>
                </a:solidFill>
                <a:latin typeface="Arial" pitchFamily="34" charset="0"/>
                <a:cs typeface="Arial" pitchFamily="34" charset="0"/>
              </a:rPr>
              <a:t>Surface tension </a:t>
            </a:r>
            <a:r>
              <a:rPr lang="en-TT" sz="2800" dirty="0" smtClean="0">
                <a:solidFill>
                  <a:schemeClr val="tx1"/>
                </a:solidFill>
                <a:latin typeface="Arial" pitchFamily="34" charset="0"/>
                <a:cs typeface="Arial" pitchFamily="34" charset="0"/>
              </a:rPr>
              <a:t>in liquids, e.g. how certain insects can ‘walk’ on water</a:t>
            </a:r>
          </a:p>
          <a:p>
            <a:pPr marL="457200" indent="-457200" algn="l">
              <a:buFontTx/>
              <a:buChar char="-"/>
            </a:pPr>
            <a:endParaRPr lang="en-TT" sz="2800" dirty="0" smtClean="0">
              <a:solidFill>
                <a:schemeClr val="tx1"/>
              </a:solidFill>
              <a:latin typeface="Arial" pitchFamily="34" charset="0"/>
              <a:cs typeface="Arial" pitchFamily="34" charset="0"/>
            </a:endParaRPr>
          </a:p>
          <a:p>
            <a:pPr marL="457200" indent="-457200" algn="l">
              <a:buFontTx/>
              <a:buChar char="-"/>
            </a:pPr>
            <a:r>
              <a:rPr lang="en-TT" sz="2800" dirty="0" smtClean="0">
                <a:solidFill>
                  <a:schemeClr val="tx1"/>
                </a:solidFill>
                <a:latin typeface="Arial" pitchFamily="34" charset="0"/>
                <a:cs typeface="Arial" pitchFamily="34" charset="0"/>
              </a:rPr>
              <a:t>How </a:t>
            </a:r>
            <a:r>
              <a:rPr lang="en-TT" sz="2800" dirty="0" smtClean="0">
                <a:solidFill>
                  <a:srgbClr val="FF0000"/>
                </a:solidFill>
                <a:latin typeface="Arial" pitchFamily="34" charset="0"/>
                <a:cs typeface="Arial" pitchFamily="34" charset="0"/>
              </a:rPr>
              <a:t>cooling</a:t>
            </a:r>
            <a:r>
              <a:rPr lang="en-TT" sz="2800" dirty="0" smtClean="0">
                <a:solidFill>
                  <a:schemeClr val="tx1"/>
                </a:solidFill>
                <a:latin typeface="Arial" pitchFamily="34" charset="0"/>
                <a:cs typeface="Arial" pitchFamily="34" charset="0"/>
              </a:rPr>
              <a:t> a liquid can cause it to change into a solid</a:t>
            </a:r>
          </a:p>
          <a:p>
            <a:pPr marL="457200" indent="-457200" algn="l">
              <a:buFontTx/>
              <a:buChar char="-"/>
            </a:pPr>
            <a:endParaRPr lang="en-TT" sz="2800" dirty="0" smtClean="0">
              <a:solidFill>
                <a:schemeClr val="tx1"/>
              </a:solidFill>
              <a:latin typeface="Arial" pitchFamily="34" charset="0"/>
              <a:cs typeface="Arial" pitchFamily="34" charset="0"/>
            </a:endParaRPr>
          </a:p>
          <a:p>
            <a:pPr marL="457200" indent="-457200" algn="l">
              <a:buFontTx/>
              <a:buChar char="-"/>
            </a:pPr>
            <a:r>
              <a:rPr lang="en-TT" sz="2800" dirty="0" smtClean="0">
                <a:solidFill>
                  <a:schemeClr val="tx1"/>
                </a:solidFill>
                <a:latin typeface="Arial" pitchFamily="34" charset="0"/>
                <a:cs typeface="Arial" pitchFamily="34" charset="0"/>
              </a:rPr>
              <a:t>Why a smell can </a:t>
            </a:r>
            <a:r>
              <a:rPr lang="en-TT" sz="2800" dirty="0" smtClean="0">
                <a:solidFill>
                  <a:srgbClr val="FF0000"/>
                </a:solidFill>
                <a:latin typeface="Arial" pitchFamily="34" charset="0"/>
                <a:cs typeface="Arial" pitchFamily="34" charset="0"/>
              </a:rPr>
              <a:t>move throughout </a:t>
            </a:r>
            <a:r>
              <a:rPr lang="en-TT" sz="2800" dirty="0" smtClean="0">
                <a:solidFill>
                  <a:schemeClr val="tx1"/>
                </a:solidFill>
                <a:latin typeface="Arial" pitchFamily="34" charset="0"/>
                <a:cs typeface="Arial" pitchFamily="34" charset="0"/>
              </a:rPr>
              <a:t>a room</a:t>
            </a:r>
          </a:p>
          <a:p>
            <a:pPr marL="457200" indent="-457200" algn="l">
              <a:buFontTx/>
              <a:buChar char="-"/>
            </a:pPr>
            <a:endParaRPr lang="en-TT" sz="2800" dirty="0" smtClean="0">
              <a:solidFill>
                <a:schemeClr val="tx1"/>
              </a:solidFill>
              <a:latin typeface="Arial" pitchFamily="34" charset="0"/>
              <a:cs typeface="Arial" pitchFamily="34" charset="0"/>
            </a:endParaRPr>
          </a:p>
          <a:p>
            <a:pPr marL="457200" indent="-457200" algn="l">
              <a:buFontTx/>
              <a:buChar char="-"/>
            </a:pPr>
            <a:r>
              <a:rPr lang="en-TT" sz="2800" dirty="0" smtClean="0">
                <a:solidFill>
                  <a:schemeClr val="tx1"/>
                </a:solidFill>
                <a:latin typeface="Arial" pitchFamily="34" charset="0"/>
                <a:cs typeface="Arial" pitchFamily="34" charset="0"/>
              </a:rPr>
              <a:t>Why the </a:t>
            </a:r>
            <a:r>
              <a:rPr lang="en-TT" sz="2800" dirty="0" smtClean="0">
                <a:solidFill>
                  <a:srgbClr val="FF0000"/>
                </a:solidFill>
                <a:latin typeface="Arial" pitchFamily="34" charset="0"/>
                <a:cs typeface="Arial" pitchFamily="34" charset="0"/>
              </a:rPr>
              <a:t>pressure </a:t>
            </a:r>
            <a:r>
              <a:rPr lang="en-TT" sz="2800" dirty="0" smtClean="0">
                <a:solidFill>
                  <a:schemeClr val="tx1"/>
                </a:solidFill>
                <a:latin typeface="Arial" pitchFamily="34" charset="0"/>
                <a:cs typeface="Arial" pitchFamily="34" charset="0"/>
              </a:rPr>
              <a:t>in a gas </a:t>
            </a:r>
            <a:r>
              <a:rPr lang="en-TT" sz="2800" dirty="0" smtClean="0">
                <a:solidFill>
                  <a:srgbClr val="FF0000"/>
                </a:solidFill>
                <a:latin typeface="Arial" pitchFamily="34" charset="0"/>
                <a:cs typeface="Arial" pitchFamily="34" charset="0"/>
              </a:rPr>
              <a:t>increases</a:t>
            </a:r>
            <a:r>
              <a:rPr lang="en-TT" sz="2800" dirty="0" smtClean="0">
                <a:solidFill>
                  <a:schemeClr val="tx1"/>
                </a:solidFill>
                <a:latin typeface="Arial" pitchFamily="34" charset="0"/>
                <a:cs typeface="Arial" pitchFamily="34" charset="0"/>
              </a:rPr>
              <a:t> with an increase in temperature, e.g. car tyres get harder as you drive</a:t>
            </a:r>
            <a:endParaRPr lang="en-TT"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3326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1407</Words>
  <Application>Microsoft Office PowerPoint</Application>
  <PresentationFormat>On-screen Show (4:3)</PresentationFormat>
  <Paragraphs>195</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Nature of Matter</vt:lpstr>
      <vt:lpstr>Definitions</vt:lpstr>
      <vt:lpstr>What is Chemistry?</vt:lpstr>
      <vt:lpstr>What is matter?</vt:lpstr>
      <vt:lpstr>What is energy?</vt:lpstr>
      <vt:lpstr>The Particulate Nature of Matter</vt:lpstr>
      <vt:lpstr>What Is The Particle Theory Of Matter?</vt:lpstr>
      <vt:lpstr>What Are The Main Ideas In The Particle Theory of Matter?</vt:lpstr>
      <vt:lpstr>Physical Phenomena That The Particle Theory Of Matter Helps To Explain</vt:lpstr>
      <vt:lpstr>Temperature &amp; Kinetic Energy</vt:lpstr>
      <vt:lpstr>States of Matter</vt:lpstr>
      <vt:lpstr>PowerPoint Presentation</vt:lpstr>
      <vt:lpstr>Changing From One State To Another</vt:lpstr>
      <vt:lpstr>Particles in Solids, Liquids &amp; Gases</vt:lpstr>
      <vt:lpstr>Activity 1(a): List three examples each of solids, liquids and gases that are in the classroom right now.</vt:lpstr>
      <vt:lpstr>Activity 1(b): Classify the following as solid, liquid or gas.</vt:lpstr>
      <vt:lpstr>Activity 1(c): Complete each sentence with the word solid, liquid or gas.</vt:lpstr>
      <vt:lpstr>Movement of Particles in Different States</vt:lpstr>
      <vt:lpstr>Activity 2: Representing The Three States of Matter</vt:lpstr>
      <vt:lpstr>Activity 3: The three states of water.</vt:lpstr>
      <vt:lpstr>Energy &amp; Change of State</vt:lpstr>
      <vt:lpstr>Energy Changes </vt:lpstr>
      <vt:lpstr>Summary of The Changes of State</vt:lpstr>
      <vt:lpstr>The Three States &amp; The Particle Theory of Matter</vt:lpstr>
      <vt:lpstr> Changes of States of Matter</vt:lpstr>
      <vt:lpstr>Changing State</vt:lpstr>
      <vt:lpstr>Melting</vt:lpstr>
      <vt:lpstr>Melting</vt:lpstr>
      <vt:lpstr>Evaporation</vt:lpstr>
      <vt:lpstr>Evaporation</vt:lpstr>
      <vt:lpstr>Evaporation</vt:lpstr>
      <vt:lpstr>Evaporation</vt:lpstr>
      <vt:lpstr>Boiling</vt:lpstr>
      <vt:lpstr>Boiling</vt:lpstr>
      <vt:lpstr>Boiling</vt:lpstr>
      <vt:lpstr>Condensation</vt:lpstr>
      <vt:lpstr>Condensation</vt:lpstr>
      <vt:lpstr>Condensation</vt:lpstr>
      <vt:lpstr>Freezing</vt:lpstr>
      <vt:lpstr>Freezing</vt:lpstr>
      <vt:lpstr>Freezing</vt:lpstr>
      <vt:lpstr>Sublimation</vt:lpstr>
      <vt:lpstr>Sublimation</vt:lpstr>
      <vt:lpstr>Sublimation</vt:lpstr>
      <vt:lpstr>What are some examples of substances which undergo sublimation?</vt:lpstr>
      <vt:lpstr>What are some examples of substances which undergo sublimation?</vt:lpstr>
      <vt:lpstr>What are some examples of substances which undergo sublimation?</vt:lpstr>
      <vt:lpstr>Activity 2: Use the words heat, cool, melts, freezes, condenses, evaporates, 0 oC, 100 oC to fill in the blanks.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The Nature of Matter</dc:title>
  <dc:creator>Romona</dc:creator>
  <cp:lastModifiedBy>Romona</cp:lastModifiedBy>
  <cp:revision>58</cp:revision>
  <dcterms:created xsi:type="dcterms:W3CDTF">2011-04-13T23:24:08Z</dcterms:created>
  <dcterms:modified xsi:type="dcterms:W3CDTF">2012-01-28T16:26:10Z</dcterms:modified>
</cp:coreProperties>
</file>