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90" r:id="rId10"/>
    <p:sldId id="292" r:id="rId11"/>
    <p:sldId id="289" r:id="rId12"/>
    <p:sldId id="264" r:id="rId13"/>
    <p:sldId id="265" r:id="rId14"/>
    <p:sldId id="266" r:id="rId15"/>
    <p:sldId id="267" r:id="rId16"/>
    <p:sldId id="268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898"/>
    <a:srgbClr val="CC0066"/>
    <a:srgbClr val="000099"/>
    <a:srgbClr val="CC3399"/>
    <a:srgbClr val="21751D"/>
    <a:srgbClr val="A32D6B"/>
    <a:srgbClr val="9900FF"/>
    <a:srgbClr val="6600FF"/>
    <a:srgbClr val="33CC33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ABE5-5C76-4334-9A84-2F3FB51E2D03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89F30-75AF-47C1-8AA8-E5F0594EE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73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89F30-75AF-47C1-8AA8-E5F0594EEE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F5AD-F943-4C10-938B-965D2E08A32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BE3B-DD0C-4F7B-A9A3-0B769AE4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../../../You%20Tube%20Science%20Videos/Balancing%20Chemical%20Equations/balancing+chemical+equations+2.mp4_wmv2.avi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38489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Equations</a:t>
            </a:r>
            <a:endParaRPr lang="en-US" sz="6000" b="1" dirty="0">
              <a:ln w="12700">
                <a:solidFill>
                  <a:schemeClr val="tx2"/>
                </a:solidFill>
                <a:prstDash val="solid"/>
              </a:ln>
              <a:solidFill>
                <a:srgbClr val="38489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a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90800"/>
            <a:ext cx="8229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38489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do we need to do to balance the scale below?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38489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261572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Balancing Chemical Equations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610600" cy="2514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Early chemists noticed that in a chemical reaction, the total mass of the reactants always equalled the total mass of the products. This led to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Law of Conservation of Mass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which states that matter can neither be created nor destroyed.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1954348431437107035Gerald_G_Balance_Scale_svg_med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7724" y="1295400"/>
            <a:ext cx="3670916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14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1816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Atoms in a chemical equation are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neither created nor destroyed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they are only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rearranged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A chemical equation that conforms to this law is known as a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balanced chemical equation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a balanced chemical equation there must be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same number of atoms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each element on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right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hand side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equation as there are on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left hand side. 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an equation is balanced, the mass of the reactants will equal the mass of the products.</a:t>
            </a:r>
            <a:endParaRPr lang="en-US" sz="2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balance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5257800"/>
            <a:ext cx="409575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612775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A32D6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A32D6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Balance the equation: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0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ZnCl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en-US" sz="30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To balance, we need </a:t>
            </a:r>
            <a:r>
              <a:rPr lang="en-US" sz="3000" dirty="0" smtClean="0">
                <a:solidFill>
                  <a:srgbClr val="FF0000"/>
                </a:solidFill>
              </a:rPr>
              <a:t>2 H</a:t>
            </a:r>
            <a:r>
              <a:rPr lang="en-US" sz="3000" dirty="0" smtClean="0">
                <a:solidFill>
                  <a:schemeClr val="tx1"/>
                </a:solidFill>
              </a:rPr>
              <a:t> and </a:t>
            </a:r>
            <a:r>
              <a:rPr lang="en-US" sz="3000" dirty="0" smtClean="0">
                <a:solidFill>
                  <a:srgbClr val="FF0000"/>
                </a:solidFill>
              </a:rPr>
              <a:t>2 </a:t>
            </a:r>
            <a:r>
              <a:rPr lang="en-US" sz="3000" dirty="0" err="1" smtClean="0">
                <a:solidFill>
                  <a:srgbClr val="FF0000"/>
                </a:solidFill>
              </a:rPr>
              <a:t>Cl</a:t>
            </a:r>
            <a:r>
              <a:rPr lang="en-US" sz="3000" dirty="0" smtClean="0">
                <a:solidFill>
                  <a:schemeClr val="tx1"/>
                </a:solidFill>
              </a:rPr>
              <a:t> on the left. Therefore, we </a:t>
            </a:r>
            <a:r>
              <a:rPr lang="en-US" sz="3000" dirty="0" smtClean="0">
                <a:solidFill>
                  <a:srgbClr val="FF0000"/>
                </a:solidFill>
              </a:rPr>
              <a:t>put a 2 in front of </a:t>
            </a:r>
            <a:r>
              <a:rPr lang="en-US" sz="3000" dirty="0" err="1" smtClean="0">
                <a:solidFill>
                  <a:srgbClr val="FF0000"/>
                </a:solidFill>
              </a:rPr>
              <a:t>HCl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We get,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+ 2HCl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0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ZnCl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en-US" sz="30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endParaRPr lang="en-US" sz="3000" dirty="0" smtClean="0">
              <a:solidFill>
                <a:srgbClr val="FF0000"/>
              </a:solidFill>
            </a:endParaRP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7552213"/>
              </p:ext>
            </p:extLst>
          </p:nvPr>
        </p:nvGraphicFramePr>
        <p:xfrm>
          <a:off x="1295400" y="1600200"/>
          <a:ext cx="6324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3238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Atom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Zn</a:t>
                      </a:r>
                      <a:r>
                        <a:rPr lang="en-US" b="1" baseline="0" dirty="0" smtClean="0"/>
                        <a:t> + </a:t>
                      </a:r>
                      <a:r>
                        <a:rPr lang="en-US" b="1" baseline="0" dirty="0" err="1" smtClean="0"/>
                        <a:t>HCl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ZnCl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baseline="0" dirty="0" smtClean="0"/>
                        <a:t> + H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Zn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2</a:t>
                      </a:r>
                      <a:endParaRPr lang="en-US" b="1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4267200"/>
          <a:ext cx="655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  <a:gridCol w="2184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Zn</a:t>
                      </a:r>
                      <a:r>
                        <a:rPr lang="en-US" baseline="0" dirty="0" smtClean="0"/>
                        <a:t> + 2HCl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ZnCl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 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Zn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2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dirty="0">
              <a:solidFill>
                <a:srgbClr val="33CC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Balance the equation: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NH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need 2 N on the right, so we put a 2 in front of NH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need 6 H on the left, so we put a 3 in front of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get,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+ 3H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2NH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3(g)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371600"/>
          <a:ext cx="60198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Atom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18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H</a:t>
                      </a:r>
                      <a:r>
                        <a:rPr lang="en-US" sz="18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18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2NH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495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+ 3H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2NH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763000" cy="5943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Balance the equation: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4(</a:t>
            </a:r>
            <a:r>
              <a:rPr lang="en-US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Fe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need 2 Fe and 3 SO</a:t>
            </a:r>
            <a:r>
              <a:rPr lang="en-US" sz="1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 left, so we put a 2 in front of Fe and a 3 in front of H</a:t>
            </a:r>
            <a:r>
              <a:rPr lang="en-US" sz="1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need 6 H on the right, so we put a 3 in front of H</a:t>
            </a:r>
            <a:r>
              <a:rPr lang="en-US" sz="1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066800"/>
          <a:ext cx="62484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 + 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 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             2</a:t>
                      </a:r>
                      <a:endParaRPr lang="en-US" sz="1600" b="1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       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                 3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895600"/>
          <a:ext cx="640080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608"/>
                <a:gridCol w="2160608"/>
                <a:gridCol w="207958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2Fe + 3H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 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             2</a:t>
                      </a:r>
                      <a:endParaRPr lang="en-US" sz="1600" b="1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       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                     3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724400"/>
          <a:ext cx="6477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Atom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2Fe + 3H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+ 3H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6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            6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16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      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                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019800"/>
            <a:ext cx="838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get,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2Fe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4(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Fe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66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dirty="0">
              <a:solidFill>
                <a:srgbClr val="66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Balance the equation: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pPr algn="l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balance, put a 3 in front of CO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a 4 in front of H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algn="l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balance the O, put a 5 in front of O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l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143000"/>
          <a:ext cx="6096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Atom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+ 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 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8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2         1  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048000"/>
          <a:ext cx="6096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Atom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+ 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3CO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+ 4H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8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8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6         4  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4876800"/>
          <a:ext cx="6096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Atom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+ 5O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3CO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+ 4H</a:t>
                      </a:r>
                      <a:r>
                        <a:rPr lang="en-US" sz="1600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8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8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       10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    6         4  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6172200"/>
            <a:ext cx="62288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get,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+ 5O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→ 3CO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2(g)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+ 4H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Examination Tip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C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3820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balancing chemical equations its is best to begin with an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 other than hydrogen or oxygen. </a:t>
            </a:r>
          </a:p>
          <a:p>
            <a:pPr algn="l"/>
            <a:endParaRPr lang="en-TT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 with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elements immediately after the arrow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excluding hydrogen and oxygen.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Balance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 atoms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second from last and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oxygen atoms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last.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4691" y="7620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31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Laws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382000" cy="3962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Law of Conservation of Mass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a chemical reaction the total mass of everything at the end of the reaction is the same as the total mass at the beginning.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Law of Constant Composition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However you make a compound, it always contains the same elements in the same proportions by mass.</a:t>
            </a:r>
          </a:p>
        </p:txBody>
      </p:sp>
      <p:pic>
        <p:nvPicPr>
          <p:cNvPr id="4" name="Picture 3" descr="LOI-Consistant-La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838200"/>
            <a:ext cx="2590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9175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38489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239000" cy="4267200"/>
          </a:xfrm>
        </p:spPr>
        <p:txBody>
          <a:bodyPr/>
          <a:lstStyle/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equations use symbols and formulae to represent chemical change. 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ef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00400"/>
            <a:ext cx="55626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Examples: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2H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2 atoms of hydrogen, not bonded together. 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 called a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coefficient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1 molecule of hydrogen, made up of 2 atoms of hydrogen bonded together.</a:t>
            </a:r>
          </a:p>
          <a:p>
            <a:pPr algn="l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2 molecules of hydrogen, in total 4 atoms of hydrogen.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9175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382000" cy="3581400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Examples: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Ca(OH)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1 Ca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2 OH</a:t>
            </a:r>
            <a:r>
              <a:rPr lang="en-US" sz="2800" b="1" baseline="5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 the amount of each element is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1Ca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2O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2H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atoms. </a:t>
            </a:r>
          </a:p>
          <a:p>
            <a:pPr algn="l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consists of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6H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C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12O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atoms.</a:t>
            </a:r>
          </a:p>
        </p:txBody>
      </p:sp>
      <p:pic>
        <p:nvPicPr>
          <p:cNvPr id="4" name="Picture 3" descr="4142839963_979b176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219200"/>
            <a:ext cx="3058334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21751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Equations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21751D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conventions which are used when writing chemical equations are: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reactants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placed on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left side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equation and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products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placed on 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right side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with an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arrow 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→)</a:t>
            </a:r>
            <a:r>
              <a:rPr lang="en-US" sz="2600" dirty="0" smtClean="0"/>
              <a:t>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separating reactants from products.</a:t>
            </a:r>
          </a:p>
          <a:p>
            <a:pPr algn="l">
              <a:buFont typeface="Arial" pitchFamily="34" charset="0"/>
              <a:buChar char="•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plus sign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(+)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separates each reactant or product.</a:t>
            </a:r>
          </a:p>
          <a:p>
            <a:pPr algn="l">
              <a:buFont typeface="Arial" pitchFamily="34" charset="0"/>
              <a:buChar char="•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physical state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chemical is usually written as a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subscript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These physical states are:</a:t>
            </a:r>
          </a:p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(s)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solid,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(l)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liquid,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(g)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gas,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aq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aqueous </a:t>
            </a:r>
            <a:endParaRPr lang="en-US" sz="2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6172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Other chemicals and factors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which are required for the reaction to occur but do not change during the reaction can be written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above the arrow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e.g.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catalysts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 specific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temperature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 specific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pressure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a reaction is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reversible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double arrow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used : 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reading a chemical equation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each of the signs represents a word or statement.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Example: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2Fe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(s)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+ 3Cl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(g)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2FeCl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3(s)</a:t>
            </a:r>
            <a:endParaRPr lang="en-US" sz="2800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rgbClr val="99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‘Solid iron reacts with chlorine gas to form solid iron (III) chloride’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99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eversible%20arrow%20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6600"/>
            <a:ext cx="19050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772400" cy="76517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Balancing Chemical Equations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38489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is a scale balanced?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38489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835782" cy="338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28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1004</Words>
  <Application>Microsoft Office PowerPoint</Application>
  <PresentationFormat>On-screen Show (4:3)</PresentationFormat>
  <Paragraphs>226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Chemical Equations</vt:lpstr>
      <vt:lpstr>Laws</vt:lpstr>
      <vt:lpstr>Chemical Equations</vt:lpstr>
      <vt:lpstr>Chemical Formula</vt:lpstr>
      <vt:lpstr>Chemical Formula</vt:lpstr>
      <vt:lpstr>Writing Chemical Equations</vt:lpstr>
      <vt:lpstr>Slide 7</vt:lpstr>
      <vt:lpstr>Balancing Chemical Equations</vt:lpstr>
      <vt:lpstr>When is a scale balanced?</vt:lpstr>
      <vt:lpstr>What do we need to do to balance the scale below?</vt:lpstr>
      <vt:lpstr>Balancing Chemical Equations</vt:lpstr>
      <vt:lpstr>Slide 12</vt:lpstr>
      <vt:lpstr>Example 1</vt:lpstr>
      <vt:lpstr>Example 2</vt:lpstr>
      <vt:lpstr>Example 3</vt:lpstr>
      <vt:lpstr>Example 4</vt:lpstr>
      <vt:lpstr>Examination Tip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rolton</cp:lastModifiedBy>
  <cp:revision>109</cp:revision>
  <dcterms:created xsi:type="dcterms:W3CDTF">2010-07-29T17:04:29Z</dcterms:created>
  <dcterms:modified xsi:type="dcterms:W3CDTF">2012-11-19T00:06:42Z</dcterms:modified>
</cp:coreProperties>
</file>