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67" r:id="rId14"/>
    <p:sldId id="281" r:id="rId15"/>
    <p:sldId id="282" r:id="rId16"/>
    <p:sldId id="283" r:id="rId17"/>
    <p:sldId id="285" r:id="rId18"/>
    <p:sldId id="286" r:id="rId19"/>
    <p:sldId id="287" r:id="rId20"/>
    <p:sldId id="288" r:id="rId21"/>
    <p:sldId id="289" r:id="rId22"/>
    <p:sldId id="290" r:id="rId23"/>
    <p:sldId id="291" r:id="rId24"/>
    <p:sldId id="299" r:id="rId25"/>
    <p:sldId id="293" r:id="rId26"/>
    <p:sldId id="294" r:id="rId27"/>
    <p:sldId id="295" r:id="rId28"/>
    <p:sldId id="296" r:id="rId29"/>
    <p:sldId id="268" r:id="rId30"/>
    <p:sldId id="297" r:id="rId31"/>
    <p:sldId id="269" r:id="rId32"/>
    <p:sldId id="298" r:id="rId33"/>
    <p:sldId id="275" r:id="rId34"/>
    <p:sldId id="300" r:id="rId35"/>
    <p:sldId id="301" r:id="rId36"/>
    <p:sldId id="270" r:id="rId37"/>
    <p:sldId id="271" r:id="rId38"/>
    <p:sldId id="272" r:id="rId39"/>
    <p:sldId id="273" r:id="rId40"/>
    <p:sldId id="274" r:id="rId41"/>
    <p:sldId id="276" r:id="rId42"/>
    <p:sldId id="277" r:id="rId43"/>
    <p:sldId id="278" r:id="rId44"/>
    <p:sldId id="279" r:id="rId45"/>
    <p:sldId id="302"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1B7E"/>
    <a:srgbClr val="2B9535"/>
    <a:srgbClr val="1C62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92616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05459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33843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54163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31617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8902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6889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0784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271514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60702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B941-D55D-4CE1-9B48-6CAC64E5E9A7}" type="datetimeFigureOut">
              <a:rPr lang="en-TT" smtClean="0"/>
              <a:pPr/>
              <a:t>01/11/2013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24606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CB941-D55D-4CE1-9B48-6CAC64E5E9A7}" type="datetimeFigureOut">
              <a:rPr lang="en-TT" smtClean="0"/>
              <a:pPr/>
              <a:t>01/11/2013</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D73A7-85BF-4533-B916-0A8268868C3F}" type="slidenum">
              <a:rPr lang="en-TT" smtClean="0"/>
              <a:pPr/>
              <a:t>‹#›</a:t>
            </a:fld>
            <a:endParaRPr lang="en-TT"/>
          </a:p>
        </p:txBody>
      </p:sp>
    </p:spTree>
    <p:extLst>
      <p:ext uri="{BB962C8B-B14F-4D97-AF65-F5344CB8AC3E}">
        <p14:creationId xmlns="" xmlns:p14="http://schemas.microsoft.com/office/powerpoint/2010/main" val="125472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tt/url?sa=i&amp;rct=j&amp;q=&amp;esrc=s&amp;frm=1&amp;source=images&amp;cd=&amp;cad=rja&amp;docid=bUxzQWC6Mz5MiM&amp;tbnid=88SvJEjRqIS9tM:&amp;ved=0CAUQjRw&amp;url=http://www.demotix.com/news/2433098/water-pollution-bangladesh&amp;ei=389yUr_cFbes4AOV2IGIBg&amp;bvm=bv.55819444,d.dmg&amp;psig=AFQjCNG3nMZpAqFEdL3Hu-fwAmYdfbe3kw&amp;ust=1383342341179666"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tt/url?sa=i&amp;rct=j&amp;q=&amp;esrc=s&amp;frm=1&amp;source=images&amp;cd=&amp;cad=rja&amp;docid=pndd2cq0FYMlmM&amp;tbnid=9Bb98mhm8JaQFM:&amp;ved=0CAUQjRw&amp;url=http://commons.wikimedia.org/wiki/File:Coniston_Water_(7167130554).jpg&amp;ei=LdFyUqiBA-L64APd24CIAQ&amp;bvm=bv.55819444,d.dmg&amp;psig=AFQjCNGd-jCcSojWp6fkWrSfXor2lgBs5A&amp;ust=1383342714372892"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tt/url?sa=i&amp;rct=j&amp;q=&amp;esrc=s&amp;frm=1&amp;source=images&amp;cd=&amp;cad=rja&amp;docid=k9ohgRS-uIofbM&amp;tbnid=8Mj0RWhfiHXlpM:&amp;ved=0CAUQjRw&amp;url=http://totallycoolpix.com/2013/02/water-pollution-in-china/&amp;ei=p9FyUpiZDZHH4AP-44DQAg&amp;bvm=bv.55819444,d.dmg&amp;psig=AFQjCNE5v5__k-zMEC_aFhEJYz5tgy9jxQ&amp;ust=1383342871606167"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tt/url?sa=i&amp;rct=j&amp;q=&amp;esrc=s&amp;frm=1&amp;source=images&amp;cd=&amp;cad=rja&amp;docid=W9k-ZxloSKw1eM&amp;tbnid=73kj9qf9bakH2M:&amp;ved=0CAUQjRw&amp;url=http://w3.sista.arizona.edu/~clayton/evap-web/evap.html&amp;ei=5tJyUoDoNbf64AO254HgBw&amp;bvm=bv.55819444,d.dmg&amp;psig=AFQjCNHloN6r3AvKsVShpSZ2aiGHZhwGrw&amp;ust=138334307877261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google.tt/url?sa=i&amp;rct=j&amp;q=&amp;esrc=s&amp;frm=1&amp;source=images&amp;cd=&amp;cad=rja&amp;docid=BzWsi7SnRb5bpM&amp;tbnid=KDdeaq-XA8vbAM:&amp;ved=0CAUQjRw&amp;url=http://www.morrisville.org/paml/classrooms/journey/journey_watercycle/journey_watercycle.htm&amp;ei=hNRyUs7tI_Gn4APp1oG4BQ&amp;bvm=bv.55819444,d.dmg&amp;psig=AFQjCNH04dDs7VKDRKQBvCL5dEa0eotjFA&amp;ust=138334356008890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sbwater.org/education.aspx?id=408"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sbwater.org/education.aspx?id=408"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lenntech.com/applications/drinking/faq/drinking-water-faq.ht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tt/url?sa=i&amp;rct=j&amp;q=&amp;esrc=s&amp;frm=1&amp;source=images&amp;cd=&amp;cad=rja&amp;docid=HeQ8rROkF0ckqM&amp;tbnid=frhz8ozjwrZCHM:&amp;ved=0CAUQjRw&amp;url=http://www.soil-net.com/album/Water/Lakes_Rivers/slides/Eutrophication%2001.html&amp;ei=9ddyUuiOAc_F4APs5YGoCw&amp;bvm=bv.55819444,d.dmg&amp;psig=AFQjCNEOBfcd7kMhanQsJJqlquNVl5pmfQ&amp;ust=138334446542578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tt/url?sa=i&amp;rct=j&amp;q=&amp;esrc=s&amp;frm=1&amp;source=images&amp;cd=&amp;cad=rja&amp;docid=HeQ8rROkF0ckqM&amp;tbnid=frhz8ozjwrZCHM:&amp;ved=&amp;url=http://chinawaterrisk.org/opinions/eutrophication-in-china%E2%80%99s-lakes-%E2%80%93-the-treatment-challenges/&amp;ei=0ddyUsrxBNe84APW84HICw&amp;bvm=bv.55819444,d.dmg&amp;psig=AFQjCNEOBfcd7kMhanQsJJqlquNVl5pmfQ&amp;ust=138334446542578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tt/url?sa=i&amp;rct=j&amp;q=&amp;esrc=s&amp;frm=1&amp;source=images&amp;cd=&amp;cad=rja&amp;docid=41Pa0Oi_7Dw8AM&amp;tbnid=eN6GkKjiY5o0NM:&amp;ved=0CAUQjRw&amp;url=http://ecoverdeluhprado.blogspot.com/&amp;ei=bNpyUoSXKM_B4APCmYDoDA&amp;bvm=bv.55819444,d.dmg&amp;psig=AFQjCNHjg8kaYScOq8C5RJnkJI79A_oa4Q&amp;ust=138334505730496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tt/url?sa=i&amp;rct=j&amp;q=&amp;esrc=s&amp;frm=1&amp;source=images&amp;cd=&amp;cad=rja&amp;docid=fZEHONKV2pVzqM&amp;tbnid=GzmpUA3vNvSIcM:&amp;ved=0CAUQjRw&amp;url=http://environment.nationalgeographic.com/environment/global-warming/pollution-overview/&amp;ei=GNtyUpD0CYep4AOv14HICQ&amp;bvm=bv.55819444,d.dmg&amp;psig=AFQjCNHag9cignUOsSZkCt3Kfpx1dQatWg&amp;ust=138334528931368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You%20Tube%20Science%20Videos/Environmental%20Chemistry/Global+Warming+101_wmv2.avi"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tt/url?sa=i&amp;rct=j&amp;q=&amp;esrc=s&amp;frm=1&amp;source=images&amp;cd=&amp;cad=rja&amp;docid=dHzUJTah49p0IM&amp;tbnid=w9p4uXWFHmvRjM:&amp;ved=0CAUQjRw&amp;url=http://www.microbeworld.org/component/jlibrary/?view=article&amp;id=10777&amp;ei=5ttyUrrGE_al4AO82oGYAg&amp;bvm=bv.55819444,d.dmg&amp;psig=AFQjCNE8cKz_j1j-pCDUQn7MaW-X33UJQg&amp;ust=1383345479826915"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tt/url?sa=i&amp;rct=j&amp;q=&amp;esrc=s&amp;frm=1&amp;source=images&amp;cd=&amp;cad=rja&amp;docid=QFnHN1JpFvjC_M&amp;tbnid=Rgi1_kEfKKqbQM:&amp;ved=0CAUQjRw&amp;url=http%3A%2F%2Frepeatingislands.com%2F2010%2F12%2F06%2Foutside-cancun-climate-conference-caribbean-sea-testifies-to-global-warming%2F&amp;ei=RPpzUqKqCpel4AOK6IGgCA&amp;bvm=bv.55819444,d.cWc&amp;psig=AFQjCNHHdh1MQ4NDVpTa12J507qilXEdaQ&amp;ust=1383418727943642"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You%20Tube%20Science%20Videos/Environmental%20Chemistry/The+Causes+and+Effects+of+Acidic+Precipitation_wmv2.avi"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tt/url?sa=i&amp;rct=j&amp;q=&amp;esrc=s&amp;frm=1&amp;source=images&amp;cd=&amp;cad=rja&amp;docid=EaEQtvKHDYX_FM&amp;tbnid=i9tPJEoPonUthM:&amp;ved=0CAUQjRw&amp;url=http%3A%2F%2Fkgguide.blogspot.com%2F2013%2F03%2Fpollution-types-of-pollution.html&amp;ei=Gv5zUqXdBtet4AOajYHYDg&amp;bvm=bv.55819444,d.cWc&amp;psig=AFQjCNFaIbG_BJ8vldKFFnOk5usge7uv-A&amp;ust=1383419788736391"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tt/url?sa=i&amp;rct=j&amp;q=&amp;esrc=s&amp;frm=1&amp;source=images&amp;cd=&amp;cad=rja&amp;docid=nzqFMxz16ovtdM&amp;tbnid=E9h56xYLpR_YJM:&amp;ved=0CAUQjRw&amp;url=http%3A%2F%2Fpollution-freeindia.blogspot.com%2F2011%2F08%2Fland-pollution_10.html&amp;ei=vwR0Uo3UNcv-4APGnYDQCg&amp;bvm=bv.55819444,d.cWc&amp;psig=AFQjCNFaIbG_BJ8vldKFFnOk5usge7uv-A&amp;ust=1383419788736391"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58775"/>
            <a:ext cx="7772400" cy="1470025"/>
          </a:xfrm>
        </p:spPr>
        <p:txBody>
          <a:bodyPr>
            <a:noAutofit/>
          </a:bodyPr>
          <a:lstStyle/>
          <a:p>
            <a:r>
              <a:rPr lang="en-TT" sz="6000" b="1" dirty="0" smtClean="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rPr>
              <a:t>Chemistry In The Environment</a:t>
            </a:r>
            <a:endParaRPr lang="en-TT" sz="6000" b="1" dirty="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1772816"/>
            <a:ext cx="7704856" cy="4849968"/>
          </a:xfrm>
          <a:prstGeom prst="rect">
            <a:avLst/>
          </a:prstGeom>
        </p:spPr>
      </p:pic>
    </p:spTree>
    <p:extLst>
      <p:ext uri="{BB962C8B-B14F-4D97-AF65-F5344CB8AC3E}">
        <p14:creationId xmlns="" xmlns:p14="http://schemas.microsoft.com/office/powerpoint/2010/main" val="48409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96944" cy="6336704"/>
          </a:xfrm>
        </p:spPr>
        <p:txBody>
          <a:bodyPr>
            <a:normAutofit/>
          </a:bodyPr>
          <a:lstStyle/>
          <a:p>
            <a:pPr algn="l"/>
            <a:r>
              <a:rPr lang="en-TT" sz="2800" dirty="0" smtClean="0">
                <a:solidFill>
                  <a:schemeClr val="tx1"/>
                </a:solidFill>
                <a:latin typeface="Arial" pitchFamily="34" charset="0"/>
                <a:cs typeface="Arial" pitchFamily="34" charset="0"/>
              </a:rPr>
              <a:t>5. Disposal of plastic and other non-biodegradable waste materials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1327150"/>
            <a:ext cx="7634710" cy="5054178"/>
          </a:xfrm>
          <a:prstGeom prst="rect">
            <a:avLst/>
          </a:prstGeom>
        </p:spPr>
      </p:pic>
    </p:spTree>
    <p:extLst>
      <p:ext uri="{BB962C8B-B14F-4D97-AF65-F5344CB8AC3E}">
        <p14:creationId xmlns="" xmlns:p14="http://schemas.microsoft.com/office/powerpoint/2010/main" val="41958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2656"/>
            <a:ext cx="8568952" cy="6192688"/>
          </a:xfrm>
        </p:spPr>
        <p:txBody>
          <a:bodyPr>
            <a:normAutofit/>
          </a:bodyPr>
          <a:lstStyle/>
          <a:p>
            <a:pPr algn="l"/>
            <a:r>
              <a:rPr lang="en-TT" sz="2800" dirty="0" smtClean="0">
                <a:solidFill>
                  <a:schemeClr val="tx1"/>
                </a:solidFill>
                <a:latin typeface="Arial" pitchFamily="34" charset="0"/>
                <a:cs typeface="Arial" pitchFamily="34" charset="0"/>
              </a:rPr>
              <a:t>6. Sewage and other forms of water pollution</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896691"/>
            <a:ext cx="7831764" cy="5484637"/>
          </a:xfrm>
          <a:prstGeom prst="rect">
            <a:avLst/>
          </a:prstGeom>
        </p:spPr>
      </p:pic>
    </p:spTree>
    <p:extLst>
      <p:ext uri="{BB962C8B-B14F-4D97-AF65-F5344CB8AC3E}">
        <p14:creationId xmlns="" xmlns:p14="http://schemas.microsoft.com/office/powerpoint/2010/main" val="25631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16632"/>
            <a:ext cx="8928992" cy="1143000"/>
          </a:xfrm>
        </p:spPr>
        <p:txBody>
          <a:bodyPr>
            <a:noAutofit/>
          </a:bodyPr>
          <a:lstStyle/>
          <a:p>
            <a:pPr algn="l"/>
            <a:r>
              <a:rPr lang="en-TT" sz="3600" dirty="0" smtClean="0">
                <a:solidFill>
                  <a:srgbClr val="FF0000"/>
                </a:solidFill>
                <a:latin typeface="Arial" pitchFamily="34" charset="0"/>
                <a:cs typeface="Arial" pitchFamily="34" charset="0"/>
              </a:rPr>
              <a:t/>
            </a:r>
            <a:br>
              <a:rPr lang="en-TT" sz="3600" dirty="0" smtClean="0">
                <a:solidFill>
                  <a:srgbClr val="FF0000"/>
                </a:solidFill>
                <a:latin typeface="Arial" pitchFamily="34" charset="0"/>
                <a:cs typeface="Arial" pitchFamily="34" charset="0"/>
              </a:rPr>
            </a:br>
            <a:r>
              <a:rPr lang="en-TT" sz="2800" u="sng" dirty="0" smtClean="0">
                <a:latin typeface="Arial" pitchFamily="34" charset="0"/>
                <a:cs typeface="Arial" pitchFamily="34" charset="0"/>
              </a:rPr>
              <a:t>Activity</a:t>
            </a:r>
            <a:r>
              <a:rPr lang="en-TT" sz="2800" dirty="0" smtClean="0">
                <a:latin typeface="Arial" pitchFamily="34" charset="0"/>
                <a:cs typeface="Arial" pitchFamily="34" charset="0"/>
              </a:rPr>
              <a:t>: Identify </a:t>
            </a:r>
            <a:r>
              <a:rPr lang="en-TT" sz="2800" b="1" dirty="0" smtClean="0">
                <a:latin typeface="Arial" pitchFamily="34" charset="0"/>
                <a:cs typeface="Arial" pitchFamily="34" charset="0"/>
              </a:rPr>
              <a:t>three</a:t>
            </a:r>
            <a:r>
              <a:rPr lang="en-TT" sz="2800" dirty="0" smtClean="0">
                <a:latin typeface="Arial" pitchFamily="34" charset="0"/>
                <a:cs typeface="Arial" pitchFamily="34" charset="0"/>
              </a:rPr>
              <a:t> sources of pollution in the picture below and say how they can be prevented or managed.</a:t>
            </a:r>
            <a:endParaRPr lang="en-TT" sz="28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7343" y="1628800"/>
            <a:ext cx="5976663" cy="5050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91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lstStyle/>
          <a:p>
            <a:r>
              <a:rPr lang="en-TT"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The Effects of Pollutants on the Environment</a:t>
            </a:r>
            <a:endParaRPr lang="en-TT"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1772816"/>
            <a:ext cx="5544616" cy="4158462"/>
          </a:xfrm>
          <a:prstGeom prst="rect">
            <a:avLst/>
          </a:prstGeom>
        </p:spPr>
      </p:pic>
      <p:sp>
        <p:nvSpPr>
          <p:cNvPr id="5" name="TextBox 4"/>
          <p:cNvSpPr txBox="1"/>
          <p:nvPr/>
        </p:nvSpPr>
        <p:spPr>
          <a:xfrm>
            <a:off x="72008" y="6021288"/>
            <a:ext cx="8964488" cy="830997"/>
          </a:xfrm>
          <a:prstGeom prst="rect">
            <a:avLst/>
          </a:prstGeom>
          <a:noFill/>
        </p:spPr>
        <p:txBody>
          <a:bodyPr wrap="square" rtlCol="0">
            <a:spAutoFit/>
          </a:bodyPr>
          <a:lstStyle/>
          <a:p>
            <a:r>
              <a:rPr lang="en-US" sz="2400" dirty="0" smtClean="0">
                <a:latin typeface="Arial" pitchFamily="34" charset="0"/>
                <a:cs typeface="Arial" pitchFamily="34" charset="0"/>
              </a:rPr>
              <a:t>(Focus for CHEM092: Water Pollution, Air Pollution &amp; Land Pollution)</a:t>
            </a:r>
            <a:endParaRPr lang="en-US" sz="2400" dirty="0">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9"/>
            <a:ext cx="7772400" cy="1080120"/>
          </a:xfrm>
        </p:spPr>
        <p:txBody>
          <a:bodyPr>
            <a:normAutofit/>
          </a:bodyPr>
          <a:lstStyle/>
          <a:p>
            <a:r>
              <a:rPr lang="en-TT" sz="6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Water Pollution</a:t>
            </a:r>
            <a:endParaRPr lang="en-TT" sz="6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8" name="Picture 4" descr="http://static4.demotix.com/sites/default/files/imagecache/a_scale_large/2400-1/photos/1376594106-water-pollution-in-bangladesh_2432851.jpg">
            <a:hlinkClick r:id="rId2"/>
          </p:cNvPr>
          <p:cNvPicPr>
            <a:picLocks noChangeAspect="1" noChangeArrowheads="1"/>
          </p:cNvPicPr>
          <p:nvPr/>
        </p:nvPicPr>
        <p:blipFill>
          <a:blip r:embed="rId3" cstate="print"/>
          <a:srcRect/>
          <a:stretch>
            <a:fillRect/>
          </a:stretch>
        </p:blipFill>
        <p:spPr bwMode="auto">
          <a:xfrm>
            <a:off x="467544" y="1657898"/>
            <a:ext cx="8208912" cy="4723430"/>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00" y="260649"/>
            <a:ext cx="8420472" cy="1080120"/>
          </a:xfrm>
        </p:spPr>
        <p:txBody>
          <a:bodyPr>
            <a:noAutofit/>
          </a:bodyPr>
          <a:lstStyle/>
          <a:p>
            <a:r>
              <a:rPr lang="en-TT" sz="54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Why is Water Important?</a:t>
            </a:r>
            <a:endParaRPr lang="en-TT" sz="54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251520" y="1484784"/>
            <a:ext cx="8712968" cy="1368152"/>
          </a:xfrm>
        </p:spPr>
        <p:txBody>
          <a:bodyPr>
            <a:normAutofit lnSpcReduction="10000"/>
          </a:bodyPr>
          <a:lstStyle/>
          <a:p>
            <a:pPr algn="just"/>
            <a:r>
              <a:rPr lang="en-US" sz="2800" dirty="0" smtClean="0">
                <a:solidFill>
                  <a:schemeClr val="tx1"/>
                </a:solidFill>
                <a:latin typeface="Arial" pitchFamily="34" charset="0"/>
                <a:cs typeface="Arial" pitchFamily="34" charset="0"/>
              </a:rPr>
              <a:t>Water covers over 70% of the Earth’s surface and is a very important resource for people and the environment. </a:t>
            </a:r>
            <a:endParaRPr lang="en-TT" sz="2800" dirty="0">
              <a:solidFill>
                <a:schemeClr val="tx1"/>
              </a:solidFill>
              <a:latin typeface="Arial" pitchFamily="34" charset="0"/>
              <a:cs typeface="Arial" pitchFamily="34" charset="0"/>
            </a:endParaRPr>
          </a:p>
        </p:txBody>
      </p:sp>
      <p:pic>
        <p:nvPicPr>
          <p:cNvPr id="39938" name="Picture 2" descr="https://encrypted-tbn1.gstatic.com/images?q=tbn:ANd9GcQIYorOE0z7LapWY6fF8R0cGYE2HuUeQbPbP81XS3ZUia2AV-Yt">
            <a:hlinkClick r:id="rId2"/>
          </p:cNvPr>
          <p:cNvPicPr>
            <a:picLocks noChangeAspect="1" noChangeArrowheads="1"/>
          </p:cNvPicPr>
          <p:nvPr/>
        </p:nvPicPr>
        <p:blipFill>
          <a:blip r:embed="rId3" cstate="print"/>
          <a:srcRect/>
          <a:stretch>
            <a:fillRect/>
          </a:stretch>
        </p:blipFill>
        <p:spPr bwMode="auto">
          <a:xfrm>
            <a:off x="755576" y="2708920"/>
            <a:ext cx="7704856" cy="3888432"/>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9"/>
            <a:ext cx="9144000" cy="1080120"/>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Why is Water Pollution Important?</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251520" y="1484784"/>
            <a:ext cx="8712968" cy="1368152"/>
          </a:xfrm>
        </p:spPr>
        <p:txBody>
          <a:bodyPr>
            <a:normAutofit lnSpcReduction="10000"/>
          </a:bodyPr>
          <a:lstStyle/>
          <a:p>
            <a:pPr algn="just"/>
            <a:r>
              <a:rPr lang="en-US" sz="2800" dirty="0" smtClean="0">
                <a:solidFill>
                  <a:schemeClr val="tx1"/>
                </a:solidFill>
                <a:latin typeface="Arial" pitchFamily="34" charset="0"/>
                <a:cs typeface="Arial" pitchFamily="34" charset="0"/>
              </a:rPr>
              <a:t>Water pollution affects drinking water, rivers, lakes and oceans all over the world. This consequently harms human health and the natural environment.</a:t>
            </a:r>
            <a:endParaRPr lang="en-TT" sz="2800" dirty="0">
              <a:solidFill>
                <a:schemeClr val="tx1"/>
              </a:solidFill>
              <a:latin typeface="Arial" pitchFamily="34" charset="0"/>
              <a:cs typeface="Arial" pitchFamily="34" charset="0"/>
            </a:endParaRPr>
          </a:p>
        </p:txBody>
      </p:sp>
      <p:pic>
        <p:nvPicPr>
          <p:cNvPr id="40962" name="Picture 2" descr="http://totallycoolpix.com/wp-content/uploads/2013/20130222_china_water_pollution/china_water_pollution_019.jpg">
            <a:hlinkClick r:id="rId2"/>
          </p:cNvPr>
          <p:cNvPicPr>
            <a:picLocks noChangeAspect="1" noChangeArrowheads="1"/>
          </p:cNvPicPr>
          <p:nvPr/>
        </p:nvPicPr>
        <p:blipFill>
          <a:blip r:embed="rId3" cstate="print"/>
          <a:srcRect/>
          <a:stretch>
            <a:fillRect/>
          </a:stretch>
        </p:blipFill>
        <p:spPr bwMode="auto">
          <a:xfrm>
            <a:off x="323528" y="2708920"/>
            <a:ext cx="8496944" cy="3743325"/>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1080120"/>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The Water Cycle</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3010" name="Picture 2" descr="http://w3.sista.arizona.edu/~clayton/evap-web/figs/water-cycle.jpg">
            <a:hlinkClick r:id="rId2"/>
          </p:cNvPr>
          <p:cNvPicPr>
            <a:picLocks noChangeAspect="1" noChangeArrowheads="1"/>
          </p:cNvPicPr>
          <p:nvPr/>
        </p:nvPicPr>
        <p:blipFill>
          <a:blip r:embed="rId3" cstate="print"/>
          <a:srcRect/>
          <a:stretch>
            <a:fillRect/>
          </a:stretch>
        </p:blipFill>
        <p:spPr bwMode="auto">
          <a:xfrm>
            <a:off x="755576" y="1124744"/>
            <a:ext cx="7776864" cy="5383385"/>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9144000" cy="936105"/>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The Water Cycle</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251520" y="980728"/>
            <a:ext cx="8712968" cy="5688632"/>
          </a:xfrm>
        </p:spPr>
        <p:txBody>
          <a:bodyPr>
            <a:noAutofit/>
          </a:bodyPr>
          <a:lstStyle/>
          <a:p>
            <a:pPr algn="just"/>
            <a:r>
              <a:rPr lang="en-US" sz="2800" dirty="0" smtClean="0">
                <a:solidFill>
                  <a:schemeClr val="tx1"/>
                </a:solidFill>
                <a:latin typeface="Arial" pitchFamily="34" charset="0"/>
                <a:cs typeface="Arial" pitchFamily="34" charset="0"/>
              </a:rPr>
              <a:t>The earth has had the same amount of water for millions of years. Water is used over and over by nature and is recycled in the water cycle.</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The water cycle is powered by the energy of the sun.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The sun provides energy to first change snow and ice to liquid, then to change liquid water in the ocean, lakes, and rivers to water vapor that becomes part of the air.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This is called the water cycle. </a:t>
            </a:r>
            <a:endParaRPr lang="en-US"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84"/>
            <a:ext cx="9144000" cy="936105"/>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Steps In The Water Cycle</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179512" y="4293096"/>
            <a:ext cx="8712968" cy="2520280"/>
          </a:xfrm>
        </p:spPr>
        <p:txBody>
          <a:bodyPr>
            <a:noAutofit/>
          </a:bodyPr>
          <a:lstStyle/>
          <a:p>
            <a:pPr algn="just"/>
            <a:r>
              <a:rPr lang="en-US" sz="2600" dirty="0" smtClean="0">
                <a:solidFill>
                  <a:schemeClr val="tx1"/>
                </a:solidFill>
                <a:latin typeface="Arial" pitchFamily="34" charset="0"/>
                <a:cs typeface="Arial" pitchFamily="34" charset="0"/>
              </a:rPr>
              <a:t>The Water Cycle is made up of four steps which are continually repeated, with no distinct beginning or end:</a:t>
            </a:r>
          </a:p>
          <a:p>
            <a:pPr algn="l"/>
            <a:r>
              <a:rPr lang="en-US" sz="2600" dirty="0" smtClean="0">
                <a:solidFill>
                  <a:schemeClr val="tx1"/>
                </a:solidFill>
                <a:latin typeface="Arial" pitchFamily="34" charset="0"/>
                <a:cs typeface="Arial" pitchFamily="34" charset="0"/>
              </a:rPr>
              <a:t>1. Evaporation</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2. Condensation</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3. Precipitation</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4. Accumulation/Percolation</a:t>
            </a:r>
            <a:endParaRPr lang="en-US" sz="2600" dirty="0">
              <a:solidFill>
                <a:schemeClr val="tx1"/>
              </a:solidFill>
              <a:latin typeface="Arial" pitchFamily="34" charset="0"/>
              <a:cs typeface="Arial" pitchFamily="34" charset="0"/>
            </a:endParaRPr>
          </a:p>
        </p:txBody>
      </p:sp>
      <p:pic>
        <p:nvPicPr>
          <p:cNvPr id="45058" name="Picture 2" descr="http://www.morrisville.org/paml/classrooms/journey/journey_watercycle/watercycle/cycle1.gif">
            <a:hlinkClick r:id="rId2"/>
          </p:cNvPr>
          <p:cNvPicPr>
            <a:picLocks noChangeAspect="1" noChangeArrowheads="1"/>
          </p:cNvPicPr>
          <p:nvPr/>
        </p:nvPicPr>
        <p:blipFill>
          <a:blip r:embed="rId3" cstate="print"/>
          <a:srcRect/>
          <a:stretch>
            <a:fillRect/>
          </a:stretch>
        </p:blipFill>
        <p:spPr bwMode="auto">
          <a:xfrm>
            <a:off x="1331640" y="864096"/>
            <a:ext cx="6696744" cy="3429000"/>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648072"/>
          </a:xfrm>
        </p:spPr>
        <p:txBody>
          <a:bodyPr>
            <a:normAutofit fontScale="90000"/>
          </a:bodyPr>
          <a:lstStyle/>
          <a:p>
            <a:r>
              <a:rPr lang="en-TT" b="1" dirty="0" smtClean="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rPr>
              <a:t>What is the environment?</a:t>
            </a:r>
            <a:endParaRPr lang="en-TT" b="1" dirty="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764704"/>
            <a:ext cx="8280920" cy="5688632"/>
          </a:xfrm>
        </p:spPr>
        <p:txBody>
          <a:bodyPr>
            <a:normAutofit/>
          </a:bodyPr>
          <a:lstStyle/>
          <a:p>
            <a:pPr algn="l"/>
            <a:r>
              <a:rPr lang="en-TT" sz="2800" dirty="0" smtClean="0">
                <a:solidFill>
                  <a:schemeClr val="tx1"/>
                </a:solidFill>
                <a:latin typeface="Arial" pitchFamily="34" charset="0"/>
                <a:cs typeface="Arial" pitchFamily="34" charset="0"/>
              </a:rPr>
              <a:t>The environment is all of our </a:t>
            </a:r>
            <a:r>
              <a:rPr lang="en-TT" sz="2800" dirty="0" smtClean="0">
                <a:solidFill>
                  <a:srgbClr val="FF0000"/>
                </a:solidFill>
                <a:latin typeface="Arial" pitchFamily="34" charset="0"/>
                <a:cs typeface="Arial" pitchFamily="34" charset="0"/>
              </a:rPr>
              <a:t>surroundings</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This includes the </a:t>
            </a:r>
            <a:r>
              <a:rPr lang="en-TT" sz="2800" dirty="0" smtClean="0">
                <a:solidFill>
                  <a:srgbClr val="FF0000"/>
                </a:solidFill>
                <a:latin typeface="Arial" pitchFamily="34" charset="0"/>
                <a:cs typeface="Arial" pitchFamily="34" charset="0"/>
              </a:rPr>
              <a:t>atmosphere</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oceans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soil</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all living things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2348880"/>
            <a:ext cx="7200800" cy="4320480"/>
          </a:xfrm>
          <a:prstGeom prst="rect">
            <a:avLst/>
          </a:prstGeom>
        </p:spPr>
      </p:pic>
    </p:spTree>
    <p:extLst>
      <p:ext uri="{BB962C8B-B14F-4D97-AF65-F5344CB8AC3E}">
        <p14:creationId xmlns="" xmlns:p14="http://schemas.microsoft.com/office/powerpoint/2010/main" val="28627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2655"/>
            <a:ext cx="9144000" cy="936105"/>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Explanation of Steps In The Water Cycle</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179512" y="1628800"/>
            <a:ext cx="8712968" cy="4896544"/>
          </a:xfrm>
        </p:spPr>
        <p:txBody>
          <a:bodyPr>
            <a:noAutofit/>
          </a:bodyPr>
          <a:lstStyle/>
          <a:p>
            <a:pPr algn="just"/>
            <a:r>
              <a:rPr lang="en-US" sz="2800" dirty="0" smtClean="0">
                <a:solidFill>
                  <a:schemeClr val="tx1"/>
                </a:solidFill>
                <a:latin typeface="Arial" pitchFamily="34" charset="0"/>
                <a:cs typeface="Arial" pitchFamily="34" charset="0"/>
                <a:hlinkClick r:id="rId2" action="ppaction://hlinkfile" tooltip="Evaporation"/>
              </a:rPr>
              <a:t>Evaporation</a:t>
            </a:r>
            <a:r>
              <a:rPr lang="en-US" sz="2800" dirty="0" smtClean="0">
                <a:solidFill>
                  <a:schemeClr val="tx1"/>
                </a:solidFill>
                <a:latin typeface="Arial" pitchFamily="34" charset="0"/>
                <a:cs typeface="Arial" pitchFamily="34" charset="0"/>
              </a:rPr>
              <a:t> occurs when the sun's energy warms surface water on the ocean, lakes and rivers, and turns it into water vapor.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Water vapor in the atmosphere collects and forms </a:t>
            </a:r>
            <a:r>
              <a:rPr lang="en-US" sz="2800" dirty="0" err="1" smtClean="0">
                <a:solidFill>
                  <a:schemeClr val="tx1"/>
                </a:solidFill>
                <a:latin typeface="Arial" pitchFamily="34" charset="0"/>
                <a:cs typeface="Arial" pitchFamily="34" charset="0"/>
              </a:rPr>
              <a:t>couds</a:t>
            </a:r>
            <a:r>
              <a:rPr lang="en-US" sz="2800" dirty="0" smtClean="0">
                <a:solidFill>
                  <a:schemeClr val="tx1"/>
                </a:solidFill>
                <a:latin typeface="Arial" pitchFamily="34" charset="0"/>
                <a:cs typeface="Arial" pitchFamily="34" charset="0"/>
              </a:rPr>
              <a:t>. This is during the </a:t>
            </a:r>
            <a:r>
              <a:rPr lang="en-US" sz="2800" dirty="0" smtClean="0">
                <a:solidFill>
                  <a:schemeClr val="tx1"/>
                </a:solidFill>
                <a:latin typeface="Arial" pitchFamily="34" charset="0"/>
                <a:cs typeface="Arial" pitchFamily="34" charset="0"/>
                <a:hlinkClick r:id="rId2" action="ppaction://hlinkfile" tooltip="condensation"/>
              </a:rPr>
              <a:t>condensation</a:t>
            </a:r>
            <a:r>
              <a:rPr lang="en-US" sz="2800" dirty="0" smtClean="0">
                <a:solidFill>
                  <a:schemeClr val="tx1"/>
                </a:solidFill>
                <a:latin typeface="Arial" pitchFamily="34" charset="0"/>
                <a:cs typeface="Arial" pitchFamily="34" charset="0"/>
              </a:rPr>
              <a:t> phase.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Clouds are formed as the water vapor condenses. When the clouds are cool, water drops to the ground. This is called </a:t>
            </a:r>
            <a:r>
              <a:rPr lang="en-US" sz="2800" dirty="0" smtClean="0">
                <a:solidFill>
                  <a:schemeClr val="tx1"/>
                </a:solidFill>
                <a:latin typeface="Arial" pitchFamily="34" charset="0"/>
                <a:cs typeface="Arial" pitchFamily="34" charset="0"/>
                <a:hlinkClick r:id="rId2" action="ppaction://hlinkfile" tooltip="precipitation"/>
              </a:rPr>
              <a:t>precipitation</a:t>
            </a:r>
            <a:r>
              <a:rPr lang="en-US" sz="2800" dirty="0" smtClean="0">
                <a:solidFill>
                  <a:schemeClr val="tx1"/>
                </a:solidFill>
                <a:latin typeface="Arial" pitchFamily="34" charset="0"/>
                <a:cs typeface="Arial" pitchFamily="34" charset="0"/>
              </a:rPr>
              <a:t>. </a:t>
            </a:r>
            <a:endParaRPr lang="en-US" sz="26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79512" y="188640"/>
            <a:ext cx="8712968" cy="6336704"/>
          </a:xfrm>
        </p:spPr>
        <p:txBody>
          <a:bodyPr>
            <a:noAutofit/>
          </a:bodyPr>
          <a:lstStyle/>
          <a:p>
            <a:pPr algn="just"/>
            <a:r>
              <a:rPr lang="en-US" sz="2800" dirty="0" smtClean="0">
                <a:solidFill>
                  <a:schemeClr val="tx1"/>
                </a:solidFill>
                <a:latin typeface="Arial" pitchFamily="34" charset="0"/>
                <a:cs typeface="Arial" pitchFamily="34" charset="0"/>
              </a:rPr>
              <a:t>Precipitation is rain, snow or hail.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After precipitation, one of three things can happen to the water.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Most of it soaks into the ground (</a:t>
            </a:r>
            <a:r>
              <a:rPr lang="en-US" sz="2800" dirty="0" smtClean="0">
                <a:solidFill>
                  <a:schemeClr val="tx1"/>
                </a:solidFill>
                <a:latin typeface="Arial" pitchFamily="34" charset="0"/>
                <a:cs typeface="Arial" pitchFamily="34" charset="0"/>
                <a:hlinkClick r:id="rId2" action="ppaction://hlinkfile" tooltip="percolation"/>
              </a:rPr>
              <a:t>percolation</a:t>
            </a:r>
            <a:r>
              <a:rPr lang="en-US" sz="2800" dirty="0" smtClean="0">
                <a:solidFill>
                  <a:schemeClr val="tx1"/>
                </a:solidFill>
                <a:latin typeface="Arial" pitchFamily="34" charset="0"/>
                <a:cs typeface="Arial" pitchFamily="34" charset="0"/>
              </a:rPr>
              <a:t>), and is either used by plants or becomes part of underground reservoirs called aquifers. </a:t>
            </a: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About 1/3 of the precipitation runs off the surface and joins water in lakes and rivers (</a:t>
            </a:r>
            <a:r>
              <a:rPr lang="en-US" sz="2800" dirty="0" smtClean="0">
                <a:solidFill>
                  <a:schemeClr val="tx1"/>
                </a:solidFill>
                <a:latin typeface="Arial" pitchFamily="34" charset="0"/>
                <a:cs typeface="Arial" pitchFamily="34" charset="0"/>
                <a:hlinkClick r:id="rId2" action="ppaction://hlinkfile" tooltip="accumulation"/>
              </a:rPr>
              <a:t>accumulation</a:t>
            </a:r>
            <a:r>
              <a:rPr lang="en-US" sz="2800" dirty="0" smtClean="0">
                <a:solidFill>
                  <a:schemeClr val="tx1"/>
                </a:solidFill>
                <a:latin typeface="Arial" pitchFamily="34" charset="0"/>
                <a:cs typeface="Arial" pitchFamily="34" charset="0"/>
              </a:rPr>
              <a:t>). Some of it ends up in the ocean, where the sun's energy will begin the evaporation process again. </a:t>
            </a:r>
            <a:endParaRPr lang="en-US" sz="26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79512" y="188640"/>
            <a:ext cx="8712968" cy="6336704"/>
          </a:xfrm>
        </p:spPr>
        <p:txBody>
          <a:bodyPr>
            <a:noAutofit/>
          </a:bodyPr>
          <a:lstStyle/>
          <a:p>
            <a:pPr algn="just"/>
            <a:r>
              <a:rPr lang="en-US" sz="2800" dirty="0" smtClean="0">
                <a:solidFill>
                  <a:schemeClr val="tx1"/>
                </a:solidFill>
                <a:latin typeface="Arial" pitchFamily="34" charset="0"/>
                <a:cs typeface="Arial" pitchFamily="34" charset="0"/>
              </a:rPr>
              <a:t>Because of the water cycle and its slow, constant recycling of water, your next drink could have once been a drink for a dinosaur! </a:t>
            </a:r>
          </a:p>
          <a:p>
            <a:pPr algn="just"/>
            <a:endParaRPr lang="en-US" sz="2600" dirty="0">
              <a:solidFill>
                <a:schemeClr val="tx1"/>
              </a:solidFill>
              <a:latin typeface="Arial" pitchFamily="34" charset="0"/>
              <a:cs typeface="Arial" pitchFamily="34" charset="0"/>
            </a:endParaRPr>
          </a:p>
        </p:txBody>
      </p:sp>
      <p:pic>
        <p:nvPicPr>
          <p:cNvPr id="3" name="Picture 2" descr="1.jpg"/>
          <p:cNvPicPr>
            <a:picLocks noChangeAspect="1"/>
          </p:cNvPicPr>
          <p:nvPr/>
        </p:nvPicPr>
        <p:blipFill>
          <a:blip r:embed="rId2" cstate="print"/>
          <a:stretch>
            <a:fillRect/>
          </a:stretch>
        </p:blipFill>
        <p:spPr>
          <a:xfrm>
            <a:off x="827584" y="1587795"/>
            <a:ext cx="7674214" cy="5009557"/>
          </a:xfrm>
          <a:prstGeom prst="rect">
            <a:avLst/>
          </a:prstGeom>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936105"/>
          </a:xfrm>
        </p:spPr>
        <p:txBody>
          <a:bodyPr>
            <a:noAutofit/>
          </a:bodyPr>
          <a:lstStyle/>
          <a:p>
            <a:r>
              <a:rPr lang="en-TT" sz="42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The Purification of Drinking Water</a:t>
            </a:r>
            <a:endParaRPr lang="en-TT" sz="42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179512" y="836712"/>
            <a:ext cx="8712968" cy="4896544"/>
          </a:xfrm>
        </p:spPr>
        <p:txBody>
          <a:bodyPr>
            <a:noAutofit/>
          </a:bodyPr>
          <a:lstStyle/>
          <a:p>
            <a:pPr algn="just"/>
            <a:r>
              <a:rPr lang="en-US" sz="2800" dirty="0" smtClean="0">
                <a:solidFill>
                  <a:schemeClr val="tx1"/>
                </a:solidFill>
                <a:latin typeface="Arial" pitchFamily="34" charset="0"/>
                <a:cs typeface="Arial" pitchFamily="34" charset="0"/>
              </a:rPr>
              <a:t>Treating water to make it suitable to drink is much like wastewater treatment. </a:t>
            </a:r>
            <a:endParaRPr lang="en-US" sz="2800" dirty="0" smtClean="0">
              <a:solidFill>
                <a:schemeClr val="tx1"/>
              </a:solidFill>
              <a:latin typeface="Arial" pitchFamily="34" charset="0"/>
              <a:cs typeface="Arial" pitchFamily="34" charset="0"/>
            </a:endParaRP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In </a:t>
            </a:r>
            <a:r>
              <a:rPr lang="en-US" sz="2800" dirty="0" smtClean="0">
                <a:solidFill>
                  <a:schemeClr val="tx1"/>
                </a:solidFill>
                <a:latin typeface="Arial" pitchFamily="34" charset="0"/>
                <a:cs typeface="Arial" pitchFamily="34" charset="0"/>
              </a:rPr>
              <a:t>areas that depend on surface water it is usually stored in a reservoir for several days, in order to improve clarity and taste by allowing more oxygen from the air to dissolve in it and allowing suspended matter to settle out. </a:t>
            </a:r>
            <a:endParaRPr lang="en-US" sz="2800" dirty="0" smtClean="0">
              <a:solidFill>
                <a:schemeClr val="tx1"/>
              </a:solidFill>
              <a:latin typeface="Arial" pitchFamily="34" charset="0"/>
              <a:cs typeface="Arial" pitchFamily="34" charset="0"/>
            </a:endParaRPr>
          </a:p>
          <a:p>
            <a:pPr algn="just"/>
            <a:endParaRPr lang="en-US" sz="2800" dirty="0" smtClean="0">
              <a:solidFill>
                <a:schemeClr val="tx1"/>
              </a:solidFill>
              <a:latin typeface="Arial" pitchFamily="34" charset="0"/>
              <a:cs typeface="Arial" pitchFamily="34" charset="0"/>
            </a:endParaRPr>
          </a:p>
          <a:p>
            <a:pPr algn="just"/>
            <a:r>
              <a:rPr lang="en-US" sz="2800" dirty="0" smtClean="0">
                <a:solidFill>
                  <a:schemeClr val="tx1"/>
                </a:solidFill>
                <a:latin typeface="Arial" pitchFamily="34" charset="0"/>
                <a:cs typeface="Arial" pitchFamily="34" charset="0"/>
              </a:rPr>
              <a:t>The </a:t>
            </a:r>
            <a:r>
              <a:rPr lang="en-US" sz="2800" dirty="0" smtClean="0">
                <a:solidFill>
                  <a:schemeClr val="tx1"/>
                </a:solidFill>
                <a:latin typeface="Arial" pitchFamily="34" charset="0"/>
                <a:cs typeface="Arial" pitchFamily="34" charset="0"/>
              </a:rPr>
              <a:t>water is then pumped to a purification plant through pipelines, where it is treated, so that is will meet government treatment standards. </a:t>
            </a:r>
            <a:endParaRPr lang="en-US" sz="26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79512" y="72008"/>
            <a:ext cx="8712968" cy="6669360"/>
          </a:xfrm>
        </p:spPr>
        <p:txBody>
          <a:bodyPr>
            <a:noAutofit/>
          </a:bodyPr>
          <a:lstStyle/>
          <a:p>
            <a:pPr algn="just"/>
            <a:r>
              <a:rPr lang="en-US" sz="2600" dirty="0" smtClean="0">
                <a:solidFill>
                  <a:schemeClr val="tx1"/>
                </a:solidFill>
                <a:latin typeface="Arial" pitchFamily="34" charset="0"/>
                <a:cs typeface="Arial" pitchFamily="34" charset="0"/>
              </a:rPr>
              <a:t>Usually the water runs through sand filters first and sometimes through activated charcoal, before it is disinfected. </a:t>
            </a:r>
            <a:endParaRPr lang="en-US" sz="2600" dirty="0" smtClean="0">
              <a:solidFill>
                <a:schemeClr val="tx1"/>
              </a:solidFill>
              <a:latin typeface="Arial" pitchFamily="34" charset="0"/>
              <a:cs typeface="Arial" pitchFamily="34" charset="0"/>
            </a:endParaRPr>
          </a:p>
          <a:p>
            <a:pPr algn="just"/>
            <a:endParaRPr lang="en-US" sz="2600" dirty="0" smtClean="0">
              <a:solidFill>
                <a:schemeClr val="tx1"/>
              </a:solidFill>
              <a:latin typeface="Arial" pitchFamily="34" charset="0"/>
              <a:cs typeface="Arial" pitchFamily="34" charset="0"/>
            </a:endParaRPr>
          </a:p>
          <a:p>
            <a:pPr algn="just"/>
            <a:r>
              <a:rPr lang="en-US" sz="2600" dirty="0" smtClean="0">
                <a:solidFill>
                  <a:schemeClr val="tx1"/>
                </a:solidFill>
                <a:latin typeface="Arial" pitchFamily="34" charset="0"/>
                <a:cs typeface="Arial" pitchFamily="34" charset="0"/>
              </a:rPr>
              <a:t>Disinfection </a:t>
            </a:r>
            <a:r>
              <a:rPr lang="en-US" sz="2600" dirty="0" smtClean="0">
                <a:solidFill>
                  <a:schemeClr val="tx1"/>
                </a:solidFill>
                <a:latin typeface="Arial" pitchFamily="34" charset="0"/>
                <a:cs typeface="Arial" pitchFamily="34" charset="0"/>
              </a:rPr>
              <a:t>can be done by bacteria or by means of adding substances to remove contaminants from the water. </a:t>
            </a:r>
            <a:endParaRPr lang="en-US" sz="2600" dirty="0" smtClean="0">
              <a:solidFill>
                <a:schemeClr val="tx1"/>
              </a:solidFill>
              <a:latin typeface="Arial" pitchFamily="34" charset="0"/>
              <a:cs typeface="Arial" pitchFamily="34" charset="0"/>
            </a:endParaRPr>
          </a:p>
          <a:p>
            <a:pPr algn="just"/>
            <a:endParaRPr lang="en-US" sz="2600" dirty="0" smtClean="0">
              <a:solidFill>
                <a:schemeClr val="tx1"/>
              </a:solidFill>
              <a:latin typeface="Arial" pitchFamily="34" charset="0"/>
              <a:cs typeface="Arial" pitchFamily="34" charset="0"/>
            </a:endParaRPr>
          </a:p>
          <a:p>
            <a:pPr algn="l"/>
            <a:r>
              <a:rPr lang="en-US" sz="2600" dirty="0" smtClean="0">
                <a:solidFill>
                  <a:schemeClr val="tx1"/>
                </a:solidFill>
                <a:latin typeface="Arial" pitchFamily="34" charset="0"/>
                <a:cs typeface="Arial" pitchFamily="34" charset="0"/>
              </a:rPr>
              <a:t>The </a:t>
            </a:r>
            <a:r>
              <a:rPr lang="en-US" sz="2600" dirty="0" smtClean="0">
                <a:solidFill>
                  <a:schemeClr val="tx1"/>
                </a:solidFill>
                <a:latin typeface="Arial" pitchFamily="34" charset="0"/>
                <a:cs typeface="Arial" pitchFamily="34" charset="0"/>
              </a:rPr>
              <a:t>number of purification steps that are taken depend on the quality of the water that enters the purification plant. In areas with very pure sources of groundwater little treatment is needed. </a:t>
            </a:r>
            <a:br>
              <a:rPr lang="en-US" sz="26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000" b="1" u="sng" dirty="0" err="1" smtClean="0">
                <a:solidFill>
                  <a:schemeClr val="tx1"/>
                </a:solidFill>
                <a:latin typeface="Arial" pitchFamily="34" charset="0"/>
                <a:cs typeface="Arial" pitchFamily="34" charset="0"/>
              </a:rPr>
              <a:t>Futher</a:t>
            </a:r>
            <a:r>
              <a:rPr lang="en-US" sz="2000" b="1" u="sng" dirty="0" smtClean="0">
                <a:solidFill>
                  <a:schemeClr val="tx1"/>
                </a:solidFill>
                <a:latin typeface="Arial" pitchFamily="34" charset="0"/>
                <a:cs typeface="Arial" pitchFamily="34" charset="0"/>
              </a:rPr>
              <a:t> Reading:</a:t>
            </a:r>
          </a:p>
          <a:p>
            <a:pPr algn="l"/>
            <a:r>
              <a:rPr lang="en-US" sz="1800" dirty="0" smtClean="0">
                <a:solidFill>
                  <a:schemeClr val="tx1"/>
                </a:solidFill>
                <a:latin typeface="Arial" pitchFamily="34" charset="0"/>
                <a:cs typeface="Arial" pitchFamily="34" charset="0"/>
                <a:hlinkClick r:id="rId2"/>
              </a:rPr>
              <a:t>http</a:t>
            </a:r>
            <a:r>
              <a:rPr lang="en-US" sz="1800" dirty="0" smtClean="0">
                <a:solidFill>
                  <a:schemeClr val="tx1"/>
                </a:solidFill>
                <a:latin typeface="Arial" pitchFamily="34" charset="0"/>
                <a:cs typeface="Arial" pitchFamily="34" charset="0"/>
                <a:hlinkClick r:id="rId2"/>
              </a:rPr>
              <a:t>://www.lenntech.com/applications/drinking/faq/drinking-water-faq.htm#ixzz2jQ99KaHc</a:t>
            </a:r>
            <a:endParaRPr lang="en-US" sz="1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936105"/>
          </a:xfrm>
        </p:spPr>
        <p:txBody>
          <a:bodyPr>
            <a:noAutofit/>
          </a:bodyPr>
          <a:lstStyle/>
          <a:p>
            <a:r>
              <a:rPr lang="en-TT" sz="5000" b="1" dirty="0" err="1"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Eutrophication</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179512" y="5013176"/>
            <a:ext cx="8712968" cy="1800200"/>
          </a:xfrm>
        </p:spPr>
        <p:txBody>
          <a:bodyPr>
            <a:noAutofit/>
          </a:bodyPr>
          <a:lstStyle/>
          <a:p>
            <a:pPr algn="just"/>
            <a:r>
              <a:rPr lang="en-US" sz="2800" dirty="0" err="1" smtClean="0">
                <a:solidFill>
                  <a:schemeClr val="tx1"/>
                </a:solidFill>
                <a:latin typeface="Arial" pitchFamily="34" charset="0"/>
                <a:cs typeface="Arial" pitchFamily="34" charset="0"/>
              </a:rPr>
              <a:t>Eutrophication</a:t>
            </a:r>
            <a:r>
              <a:rPr lang="en-US" sz="2800" dirty="0" smtClean="0">
                <a:solidFill>
                  <a:schemeClr val="tx1"/>
                </a:solidFill>
                <a:latin typeface="Arial" pitchFamily="34" charset="0"/>
                <a:cs typeface="Arial" pitchFamily="34" charset="0"/>
              </a:rPr>
              <a:t> is when the environment becomes enriched with nutrients. This can be a problem in marine habitats such as lakes as it can cause algal blooms.</a:t>
            </a:r>
            <a:endParaRPr lang="en-US" sz="2600" dirty="0">
              <a:solidFill>
                <a:schemeClr val="tx1"/>
              </a:solidFill>
              <a:latin typeface="Arial" pitchFamily="34" charset="0"/>
              <a:cs typeface="Arial" pitchFamily="34" charset="0"/>
            </a:endParaRPr>
          </a:p>
        </p:txBody>
      </p:sp>
      <p:pic>
        <p:nvPicPr>
          <p:cNvPr id="46082" name="Picture 2" descr="http://www.soil-net.com/album/Water/Lakes_Rivers/slides/Eutrophication%2001.jpg">
            <a:hlinkClick r:id="rId2"/>
          </p:cNvPr>
          <p:cNvPicPr>
            <a:picLocks noChangeAspect="1" noChangeArrowheads="1"/>
          </p:cNvPicPr>
          <p:nvPr/>
        </p:nvPicPr>
        <p:blipFill>
          <a:blip r:embed="rId3" cstate="print"/>
          <a:srcRect/>
          <a:stretch>
            <a:fillRect/>
          </a:stretch>
        </p:blipFill>
        <p:spPr bwMode="auto">
          <a:xfrm>
            <a:off x="1115616" y="1196752"/>
            <a:ext cx="6984776" cy="3743325"/>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936105"/>
          </a:xfrm>
        </p:spPr>
        <p:txBody>
          <a:bodyPr>
            <a:noAutofit/>
          </a:bodyPr>
          <a:lstStyle/>
          <a:p>
            <a:r>
              <a:rPr lang="en-TT" sz="50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Causes of </a:t>
            </a:r>
            <a:r>
              <a:rPr lang="en-TT" sz="5000" b="1" dirty="0" err="1"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Eutrophication</a:t>
            </a:r>
            <a:endParaRPr lang="en-TT" sz="50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251520" y="1052736"/>
            <a:ext cx="8568952" cy="5616624"/>
          </a:xfrm>
        </p:spPr>
        <p:txBody>
          <a:bodyPr>
            <a:noAutofit/>
          </a:bodyPr>
          <a:lstStyle/>
          <a:p>
            <a:pPr algn="l"/>
            <a:r>
              <a:rPr lang="en-US" sz="2400" dirty="0" smtClean="0">
                <a:solidFill>
                  <a:schemeClr val="tx1"/>
                </a:solidFill>
                <a:latin typeface="Arial" pitchFamily="34" charset="0"/>
                <a:cs typeface="Arial" pitchFamily="34" charset="0"/>
              </a:rPr>
              <a:t>The main causes of </a:t>
            </a:r>
            <a:r>
              <a:rPr lang="en-US" sz="2400" dirty="0" err="1" smtClean="0">
                <a:solidFill>
                  <a:schemeClr val="tx1"/>
                </a:solidFill>
                <a:latin typeface="Arial" pitchFamily="34" charset="0"/>
                <a:cs typeface="Arial" pitchFamily="34" charset="0"/>
              </a:rPr>
              <a:t>eutrophication</a:t>
            </a:r>
            <a:r>
              <a:rPr lang="en-US" sz="2400" dirty="0" smtClean="0">
                <a:solidFill>
                  <a:schemeClr val="tx1"/>
                </a:solidFill>
                <a:latin typeface="Arial" pitchFamily="34" charset="0"/>
                <a:cs typeface="Arial" pitchFamily="34" charset="0"/>
              </a:rPr>
              <a:t> are: </a:t>
            </a:r>
          </a:p>
          <a:p>
            <a:pPr algn="l"/>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natural run-off of nutrients from the soil and the weathering of rocks </a:t>
            </a:r>
          </a:p>
          <a:p>
            <a:pPr algn="l"/>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run-off of inorganic </a:t>
            </a:r>
            <a:r>
              <a:rPr lang="en-US" sz="2400" dirty="0" err="1" smtClean="0">
                <a:solidFill>
                  <a:schemeClr val="tx1"/>
                </a:solidFill>
                <a:latin typeface="Arial" pitchFamily="34" charset="0"/>
                <a:cs typeface="Arial" pitchFamily="34" charset="0"/>
              </a:rPr>
              <a:t>fertiliser</a:t>
            </a:r>
            <a:r>
              <a:rPr lang="en-US" sz="2400" dirty="0" smtClean="0">
                <a:solidFill>
                  <a:schemeClr val="tx1"/>
                </a:solidFill>
                <a:latin typeface="Arial" pitchFamily="34" charset="0"/>
                <a:cs typeface="Arial" pitchFamily="34" charset="0"/>
              </a:rPr>
              <a:t> (containing nitrates and phosphates) </a:t>
            </a:r>
          </a:p>
          <a:p>
            <a:pPr algn="l"/>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run-off of manure from farms (containing nitrates, phosphates and ammonia) </a:t>
            </a:r>
          </a:p>
          <a:p>
            <a:pPr algn="l"/>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run-off from erosion (following mining, construction work or poor land use) </a:t>
            </a:r>
          </a:p>
        </p:txBody>
      </p:sp>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51520" y="2564904"/>
            <a:ext cx="8568952" cy="3600400"/>
          </a:xfrm>
        </p:spPr>
        <p:txBody>
          <a:bodyPr>
            <a:noAutofit/>
          </a:bodyPr>
          <a:lstStyle/>
          <a:p>
            <a:pPr algn="l"/>
            <a:endParaRPr lang="en-US" sz="2400" dirty="0" smtClean="0">
              <a:solidFill>
                <a:schemeClr val="tx1"/>
              </a:solidFill>
              <a:latin typeface="Arial" pitchFamily="34" charset="0"/>
              <a:cs typeface="Arial" pitchFamily="34" charset="0"/>
            </a:endParaRPr>
          </a:p>
          <a:p>
            <a:pPr algn="l">
              <a:buFont typeface="Arial" pitchFamily="34" charset="0"/>
              <a:buChar char="•"/>
            </a:pPr>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discharge of detergents (containing phosphates) </a:t>
            </a:r>
          </a:p>
          <a:p>
            <a:pPr algn="l"/>
            <a:endParaRPr lang="en-US" sz="2400" dirty="0" smtClean="0">
              <a:solidFill>
                <a:schemeClr val="tx1"/>
              </a:solidFill>
              <a:latin typeface="Arial" pitchFamily="34" charset="0"/>
              <a:cs typeface="Arial" pitchFamily="34" charset="0"/>
            </a:endParaRPr>
          </a:p>
          <a:p>
            <a:pPr algn="l">
              <a:buFont typeface="Arial" pitchFamily="34" charset="0"/>
              <a:buChar char="•"/>
            </a:pPr>
            <a:r>
              <a:rPr lang="en-US" sz="2400" dirty="0" smtClean="0">
                <a:solidFill>
                  <a:schemeClr val="tx1"/>
                </a:solidFill>
                <a:latin typeface="Arial" pitchFamily="34" charset="0"/>
                <a:cs typeface="Arial" pitchFamily="34" charset="0"/>
              </a:rPr>
              <a:t> discharge of partially treated or untreated sewage (containing nitrates and phosphates) </a:t>
            </a:r>
          </a:p>
          <a:p>
            <a:pPr algn="l"/>
            <a:endParaRPr lang="en-US" sz="2400" dirty="0" smtClean="0">
              <a:solidFill>
                <a:schemeClr val="tx1"/>
              </a:solidFill>
              <a:latin typeface="Arial" pitchFamily="34" charset="0"/>
              <a:cs typeface="Arial" pitchFamily="34" charset="0"/>
            </a:endParaRPr>
          </a:p>
          <a:p>
            <a:pPr algn="l"/>
            <a:r>
              <a:rPr lang="en-US" sz="2400" dirty="0" smtClean="0">
                <a:solidFill>
                  <a:schemeClr val="tx1"/>
                </a:solidFill>
                <a:latin typeface="Arial" pitchFamily="34" charset="0"/>
                <a:cs typeface="Arial" pitchFamily="34" charset="0"/>
              </a:rPr>
              <a:t>In most freshwater lakes the limiting nutrient is phosphorus, so an input of phosphorus in the form of phosphate ions (PO</a:t>
            </a:r>
            <a:r>
              <a:rPr lang="en-US" sz="2400" baseline="-25000" dirty="0" smtClean="0">
                <a:solidFill>
                  <a:schemeClr val="tx1"/>
                </a:solidFill>
                <a:latin typeface="Arial" pitchFamily="34" charset="0"/>
                <a:cs typeface="Arial" pitchFamily="34" charset="0"/>
              </a:rPr>
              <a:t>4</a:t>
            </a:r>
            <a:r>
              <a:rPr lang="en-US" sz="2400" baseline="30000" dirty="0" smtClean="0">
                <a:solidFill>
                  <a:schemeClr val="tx1"/>
                </a:solidFill>
                <a:latin typeface="Arial" pitchFamily="34" charset="0"/>
                <a:cs typeface="Arial" pitchFamily="34" charset="0"/>
              </a:rPr>
              <a:t>3-</a:t>
            </a:r>
            <a:r>
              <a:rPr lang="en-US" sz="2400" dirty="0" smtClean="0">
                <a:solidFill>
                  <a:schemeClr val="tx1"/>
                </a:solidFill>
                <a:latin typeface="Arial" pitchFamily="34" charset="0"/>
                <a:cs typeface="Arial" pitchFamily="34" charset="0"/>
              </a:rPr>
              <a:t>) results in an increase in biological activity.</a:t>
            </a:r>
            <a:endParaRPr lang="en-US" sz="2400" dirty="0">
              <a:solidFill>
                <a:schemeClr val="tx1"/>
              </a:solidFill>
              <a:latin typeface="Arial" pitchFamily="34" charset="0"/>
              <a:cs typeface="Arial" pitchFamily="34" charset="0"/>
            </a:endParaRPr>
          </a:p>
        </p:txBody>
      </p:sp>
      <p:pic>
        <p:nvPicPr>
          <p:cNvPr id="52226" name="Picture 2" descr="http://chinawaterrisk.org/wp-content/uploads/2011/06/Eutrophication-Treatment-Challenges-330x250.jpg">
            <a:hlinkClick r:id="rId2"/>
          </p:cNvPr>
          <p:cNvPicPr>
            <a:picLocks noChangeAspect="1" noChangeArrowheads="1"/>
          </p:cNvPicPr>
          <p:nvPr/>
        </p:nvPicPr>
        <p:blipFill>
          <a:blip r:embed="rId3" cstate="print"/>
          <a:srcRect/>
          <a:stretch>
            <a:fillRect/>
          </a:stretch>
        </p:blipFill>
        <p:spPr bwMode="auto">
          <a:xfrm>
            <a:off x="1763688" y="260648"/>
            <a:ext cx="5328592" cy="3109436"/>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720080"/>
          </a:xfrm>
        </p:spPr>
        <p:txBody>
          <a:bodyPr>
            <a:noAutofit/>
          </a:bodyPr>
          <a:lstStyle/>
          <a:p>
            <a:r>
              <a:rPr lang="en-TT" sz="3600"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Effects of Water Pollution on Coral Reefs</a:t>
            </a:r>
            <a:endParaRPr lang="en-TT" sz="3600"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Subtitle 2"/>
          <p:cNvSpPr>
            <a:spLocks noGrp="1"/>
          </p:cNvSpPr>
          <p:nvPr>
            <p:ph type="subTitle" idx="1"/>
          </p:nvPr>
        </p:nvSpPr>
        <p:spPr>
          <a:xfrm>
            <a:off x="251520" y="2564904"/>
            <a:ext cx="8568952" cy="4248472"/>
          </a:xfrm>
        </p:spPr>
        <p:txBody>
          <a:bodyPr>
            <a:noAutofit/>
          </a:bodyPr>
          <a:lstStyle/>
          <a:p>
            <a:pPr algn="l"/>
            <a:r>
              <a:rPr lang="en-US" sz="2800" dirty="0" smtClean="0">
                <a:solidFill>
                  <a:schemeClr val="tx1"/>
                </a:solidFill>
                <a:latin typeface="Arial" pitchFamily="34" charset="0"/>
                <a:cs typeface="Arial" pitchFamily="34" charset="0"/>
              </a:rPr>
              <a:t>Coral reefs need clean, clear water to survive. </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When sediment and other pollutants enter the water, they smother coral reefs, speed the growth of damaging algae, and lower water quality. </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Pollution can also make corals more susceptible to disease, impede coral growth and reproduction, and cause changes in food structures on the reef. </a:t>
            </a:r>
          </a:p>
        </p:txBody>
      </p:sp>
      <p:pic>
        <p:nvPicPr>
          <p:cNvPr id="54274" name="Picture 2" descr="http://lh6.ggpht.com/_GErQ8QPzwfY/TMT4cTIMZCI/AAAAAAAAHhY/kdLsqA_sJis/coral1%5B4%5D.jpg">
            <a:hlinkClick r:id="rId2"/>
          </p:cNvPr>
          <p:cNvPicPr>
            <a:picLocks noChangeAspect="1" noChangeArrowheads="1"/>
          </p:cNvPicPr>
          <p:nvPr/>
        </p:nvPicPr>
        <p:blipFill>
          <a:blip r:embed="rId3" cstate="print"/>
          <a:srcRect/>
          <a:stretch>
            <a:fillRect/>
          </a:stretch>
        </p:blipFill>
        <p:spPr bwMode="auto">
          <a:xfrm>
            <a:off x="1475656" y="692696"/>
            <a:ext cx="5832648" cy="1800200"/>
          </a:xfrm>
          <a:prstGeom prst="rect">
            <a:avLst/>
          </a:prstGeom>
          <a:noFill/>
        </p:spPr>
      </p:pic>
    </p:spTree>
    <p:extLst>
      <p:ext uri="{BB962C8B-B14F-4D97-AF65-F5344CB8AC3E}">
        <p14:creationId xmlns="" xmlns:p14="http://schemas.microsoft.com/office/powerpoint/2010/main" val="1867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8964488" cy="794519"/>
          </a:xfrm>
        </p:spPr>
        <p:txBody>
          <a:bodyPr>
            <a:no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Air Pollution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3314" name="Picture 2" descr="http://images.nationalgeographic.com/wpf/media-live/photos/000/001/cache/green-house-factor_177_600x450.jpg">
            <a:hlinkClick r:id="rId2"/>
          </p:cNvPr>
          <p:cNvPicPr>
            <a:picLocks noChangeAspect="1" noChangeArrowheads="1"/>
          </p:cNvPicPr>
          <p:nvPr/>
        </p:nvPicPr>
        <p:blipFill>
          <a:blip r:embed="rId3" cstate="print"/>
          <a:srcRect/>
          <a:stretch>
            <a:fillRect/>
          </a:stretch>
        </p:blipFill>
        <p:spPr bwMode="auto">
          <a:xfrm>
            <a:off x="827584" y="1034734"/>
            <a:ext cx="7416824" cy="5562618"/>
          </a:xfrm>
          <a:prstGeom prst="rect">
            <a:avLst/>
          </a:prstGeom>
          <a:noFill/>
        </p:spPr>
      </p:pic>
    </p:spTree>
    <p:extLst>
      <p:ext uri="{BB962C8B-B14F-4D97-AF65-F5344CB8AC3E}">
        <p14:creationId xmlns="" xmlns:p14="http://schemas.microsoft.com/office/powerpoint/2010/main" val="2540103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What are pollutants?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980728"/>
            <a:ext cx="8424936" cy="5544616"/>
          </a:xfrm>
        </p:spPr>
        <p:txBody>
          <a:bodyPr>
            <a:normAutofit lnSpcReduction="10000"/>
          </a:bodyPr>
          <a:lstStyle/>
          <a:p>
            <a:pPr algn="l"/>
            <a:r>
              <a:rPr lang="en-TT" dirty="0" smtClean="0">
                <a:solidFill>
                  <a:schemeClr val="tx1"/>
                </a:solidFill>
              </a:rPr>
              <a:t>Our environment can be damaged by </a:t>
            </a:r>
            <a:r>
              <a:rPr lang="en-TT" dirty="0" smtClean="0">
                <a:solidFill>
                  <a:srgbClr val="FF0000"/>
                </a:solidFill>
              </a:rPr>
              <a:t>pollutants</a:t>
            </a:r>
            <a:r>
              <a:rPr lang="en-TT" dirty="0" smtClean="0">
                <a:solidFill>
                  <a:schemeClr val="tx1"/>
                </a:solidFill>
              </a:rPr>
              <a:t>. </a:t>
            </a:r>
          </a:p>
          <a:p>
            <a:pPr algn="l"/>
            <a:endParaRPr lang="en-TT" dirty="0" smtClean="0">
              <a:solidFill>
                <a:schemeClr val="tx1"/>
              </a:solidFill>
            </a:endParaRPr>
          </a:p>
          <a:p>
            <a:pPr algn="l"/>
            <a:r>
              <a:rPr lang="en-TT" dirty="0" smtClean="0">
                <a:solidFill>
                  <a:schemeClr val="tx1"/>
                </a:solidFill>
              </a:rPr>
              <a:t>Pollutants are materials that can be </a:t>
            </a:r>
            <a:r>
              <a:rPr lang="en-TT" dirty="0" smtClean="0">
                <a:solidFill>
                  <a:srgbClr val="FF0000"/>
                </a:solidFill>
              </a:rPr>
              <a:t>toxic</a:t>
            </a:r>
            <a:r>
              <a:rPr lang="en-TT" dirty="0" smtClean="0">
                <a:solidFill>
                  <a:schemeClr val="tx1"/>
                </a:solidFill>
              </a:rPr>
              <a:t>, can interfere with the </a:t>
            </a:r>
            <a:r>
              <a:rPr lang="en-TT" dirty="0" smtClean="0">
                <a:solidFill>
                  <a:srgbClr val="FF0000"/>
                </a:solidFill>
              </a:rPr>
              <a:t>food chain </a:t>
            </a:r>
            <a:r>
              <a:rPr lang="en-TT" dirty="0" smtClean="0">
                <a:solidFill>
                  <a:schemeClr val="tx1"/>
                </a:solidFill>
              </a:rPr>
              <a:t>or change the rate of </a:t>
            </a:r>
            <a:r>
              <a:rPr lang="en-TT" dirty="0" smtClean="0">
                <a:solidFill>
                  <a:srgbClr val="FF0000"/>
                </a:solidFill>
              </a:rPr>
              <a:t>growth</a:t>
            </a:r>
            <a:r>
              <a:rPr lang="en-TT" dirty="0" smtClean="0">
                <a:solidFill>
                  <a:schemeClr val="tx1"/>
                </a:solidFill>
              </a:rPr>
              <a:t> of species of animals and plants. </a:t>
            </a:r>
          </a:p>
          <a:p>
            <a:pPr algn="l"/>
            <a:endParaRPr lang="en-TT" dirty="0" smtClean="0">
              <a:solidFill>
                <a:schemeClr val="tx1"/>
              </a:solidFill>
            </a:endParaRPr>
          </a:p>
          <a:p>
            <a:pPr algn="l"/>
            <a:r>
              <a:rPr lang="en-TT" dirty="0" smtClean="0">
                <a:solidFill>
                  <a:schemeClr val="tx1"/>
                </a:solidFill>
              </a:rPr>
              <a:t>Pollutants can be in any physical state – solids, liquids or gases.</a:t>
            </a:r>
          </a:p>
          <a:p>
            <a:pPr algn="l"/>
            <a:endParaRPr lang="en-TT" dirty="0" smtClean="0">
              <a:solidFill>
                <a:schemeClr val="tx1"/>
              </a:solidFill>
            </a:endParaRPr>
          </a:p>
          <a:p>
            <a:pPr algn="l"/>
            <a:r>
              <a:rPr lang="en-TT" dirty="0" smtClean="0">
                <a:solidFill>
                  <a:schemeClr val="tx1"/>
                </a:solidFill>
              </a:rPr>
              <a:t>Even waste heat from a power station can be described as a pollutant.</a:t>
            </a:r>
            <a:endParaRPr lang="en-TT" dirty="0">
              <a:solidFill>
                <a:schemeClr val="tx1"/>
              </a:solidFill>
            </a:endParaRPr>
          </a:p>
        </p:txBody>
      </p:sp>
    </p:spTree>
    <p:extLst>
      <p:ext uri="{BB962C8B-B14F-4D97-AF65-F5344CB8AC3E}">
        <p14:creationId xmlns="" xmlns:p14="http://schemas.microsoft.com/office/powerpoint/2010/main" val="18228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8964488" cy="794519"/>
          </a:xfrm>
        </p:spPr>
        <p:txBody>
          <a:bodyPr>
            <a:normAutofit fontScale="90000"/>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Effect 1: Global Warming – </a:t>
            </a:r>
            <a:b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br>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The ‘Greenhouse Effect’</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412776"/>
            <a:ext cx="8280920" cy="5021118"/>
          </a:xfrm>
          <a:prstGeom prst="rect">
            <a:avLst/>
          </a:prstGeom>
        </p:spPr>
      </p:pic>
    </p:spTree>
    <p:extLst>
      <p:ext uri="{BB962C8B-B14F-4D97-AF65-F5344CB8AC3E}">
        <p14:creationId xmlns="" xmlns:p14="http://schemas.microsoft.com/office/powerpoint/2010/main" val="25401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3"/>
            <a:ext cx="7772400" cy="864096"/>
          </a:xfrm>
        </p:spPr>
        <p:txBody>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is Global Warming?</a:t>
            </a:r>
            <a:endParaRPr lang="en-TT" dirty="0">
              <a:solidFill>
                <a:schemeClr val="accent1"/>
              </a:solidFill>
            </a:endParaRPr>
          </a:p>
        </p:txBody>
      </p:sp>
      <p:sp>
        <p:nvSpPr>
          <p:cNvPr id="3" name="Subtitle 2"/>
          <p:cNvSpPr>
            <a:spLocks noGrp="1"/>
          </p:cNvSpPr>
          <p:nvPr>
            <p:ph type="subTitle" idx="1"/>
          </p:nvPr>
        </p:nvSpPr>
        <p:spPr>
          <a:xfrm>
            <a:off x="251520" y="4581128"/>
            <a:ext cx="8712968" cy="2304256"/>
          </a:xfrm>
        </p:spPr>
        <p:txBody>
          <a:bodyPr>
            <a:normAutofit/>
          </a:bodyPr>
          <a:lstStyle/>
          <a:p>
            <a:pPr algn="l"/>
            <a:r>
              <a:rPr lang="en-US" sz="2800" dirty="0" smtClean="0">
                <a:solidFill>
                  <a:schemeClr val="tx1"/>
                </a:solidFill>
                <a:latin typeface="Arial" pitchFamily="34" charset="0"/>
                <a:cs typeface="Arial" pitchFamily="34" charset="0"/>
              </a:rPr>
              <a:t>Global warming is gradual increase in the overall temperature of the earth's atmosphere generally attributed to the greenhouse effect caused by increased levels of carbon dioxide, CFCs, and other pollutants.</a:t>
            </a:r>
            <a:endParaRPr lang="en-TT" sz="2800" dirty="0">
              <a:solidFill>
                <a:schemeClr val="tx1"/>
              </a:solidFill>
              <a:latin typeface="Arial" pitchFamily="34" charset="0"/>
              <a:cs typeface="Arial" pitchFamily="34" charset="0"/>
            </a:endParaRPr>
          </a:p>
        </p:txBody>
      </p:sp>
      <p:pic>
        <p:nvPicPr>
          <p:cNvPr id="12290" name="Picture 2" descr="https://encrypted-tbn0.gstatic.com/images?q=tbn:ANd9GcSZ2Is2htWVDEHA3cCQdiFsETpk29JkSRwD46Rgamk21smbSw8G">
            <a:hlinkClick r:id="rId2"/>
          </p:cNvPr>
          <p:cNvPicPr>
            <a:picLocks noChangeAspect="1" noChangeArrowheads="1"/>
          </p:cNvPicPr>
          <p:nvPr/>
        </p:nvPicPr>
        <p:blipFill>
          <a:blip r:embed="rId3" cstate="print"/>
          <a:srcRect/>
          <a:stretch>
            <a:fillRect/>
          </a:stretch>
        </p:blipFill>
        <p:spPr bwMode="auto">
          <a:xfrm>
            <a:off x="2483768" y="980728"/>
            <a:ext cx="4362450" cy="3743325"/>
          </a:xfrm>
          <a:prstGeom prst="rect">
            <a:avLst/>
          </a:prstGeom>
          <a:noFill/>
        </p:spPr>
      </p:pic>
    </p:spTree>
    <p:extLst>
      <p:ext uri="{BB962C8B-B14F-4D97-AF65-F5344CB8AC3E}">
        <p14:creationId xmlns="" xmlns:p14="http://schemas.microsoft.com/office/powerpoint/2010/main" val="39611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7772400" cy="1470025"/>
          </a:xfrm>
        </p:spPr>
        <p:txBody>
          <a:bodyPr/>
          <a:lstStyle/>
          <a:p>
            <a: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Global Warming – </a:t>
            </a:r>
            <a:b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br>
            <a: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The ‘Greenhouse Effect’</a:t>
            </a:r>
            <a:endParaRPr lang="en-TT" dirty="0"/>
          </a:p>
        </p:txBody>
      </p:sp>
      <p:sp>
        <p:nvSpPr>
          <p:cNvPr id="3" name="Subtitle 2"/>
          <p:cNvSpPr>
            <a:spLocks noGrp="1"/>
          </p:cNvSpPr>
          <p:nvPr>
            <p:ph type="subTitle" idx="1"/>
          </p:nvPr>
        </p:nvSpPr>
        <p:spPr>
          <a:xfrm>
            <a:off x="251520" y="1484784"/>
            <a:ext cx="8712968" cy="5112568"/>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The absorption of infra-red radiation in this way is nothing new – it has always happened and is one of the processes which help to maintain the Earth at a temperature suitable for life.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worry is that </a:t>
            </a:r>
            <a:r>
              <a:rPr lang="en-TT" sz="2800" dirty="0" smtClean="0">
                <a:solidFill>
                  <a:srgbClr val="FF0000"/>
                </a:solidFill>
                <a:latin typeface="Arial" pitchFamily="34" charset="0"/>
                <a:cs typeface="Arial" pitchFamily="34" charset="0"/>
              </a:rPr>
              <a:t>increased amounts of carbon dioxide</a:t>
            </a:r>
            <a:r>
              <a:rPr lang="en-TT" sz="2800" dirty="0" smtClean="0">
                <a:solidFill>
                  <a:schemeClr val="tx1"/>
                </a:solidFill>
                <a:latin typeface="Arial" pitchFamily="34" charset="0"/>
                <a:cs typeface="Arial" pitchFamily="34" charset="0"/>
              </a:rPr>
              <a:t> caused by burning fossil fuels are upsetting the balance and causing unusually rapid increases in global temperatures.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Some things that are resulting from this are the </a:t>
            </a:r>
            <a:r>
              <a:rPr lang="en-TT" sz="2800" dirty="0" smtClean="0">
                <a:solidFill>
                  <a:srgbClr val="FF0000"/>
                </a:solidFill>
                <a:latin typeface="Arial" pitchFamily="34" charset="0"/>
                <a:cs typeface="Arial" pitchFamily="34" charset="0"/>
              </a:rPr>
              <a:t>melting of the polar ice caps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increased flooding</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changes in the weather</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9611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38535"/>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The Kyoto Protocol</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4077072"/>
            <a:ext cx="8496944" cy="2664296"/>
          </a:xfrm>
        </p:spPr>
        <p:txBody>
          <a:bodyPr>
            <a:normAutofit/>
          </a:bodyPr>
          <a:lstStyle/>
          <a:p>
            <a:pPr algn="l"/>
            <a:r>
              <a:rPr lang="en-TT" sz="2800" dirty="0" smtClean="0">
                <a:solidFill>
                  <a:schemeClr val="tx1"/>
                </a:solidFill>
                <a:latin typeface="Arial" pitchFamily="34" charset="0"/>
                <a:cs typeface="Arial" pitchFamily="34" charset="0"/>
              </a:rPr>
              <a:t>The Kyoto Protocol is an agreement drawn up in 1997 in Japan by the United Nations to reduce the emission of greenhouse gases. Some 169 countries signed the agreement. The aim of the Kyoto Protocol is to reduce the effect greenhouse gases have on the climate.</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5616" y="1052736"/>
            <a:ext cx="6696744" cy="2991076"/>
          </a:xfrm>
          <a:prstGeom prst="rect">
            <a:avLst/>
          </a:prstGeom>
        </p:spPr>
      </p:pic>
    </p:spTree>
    <p:extLst>
      <p:ext uri="{BB962C8B-B14F-4D97-AF65-F5344CB8AC3E}">
        <p14:creationId xmlns="" xmlns:p14="http://schemas.microsoft.com/office/powerpoint/2010/main" val="11484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9144000" cy="938535"/>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Harmful Effects of Global Warming on the Caribbean Islands</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4077072"/>
            <a:ext cx="8496944" cy="2664296"/>
          </a:xfrm>
        </p:spPr>
        <p:txBody>
          <a:bodyPr>
            <a:noAutofit/>
          </a:bodyPr>
          <a:lstStyle/>
          <a:p>
            <a:pPr algn="l"/>
            <a:r>
              <a:rPr lang="en-US" sz="2800" dirty="0" smtClean="0">
                <a:solidFill>
                  <a:schemeClr val="tx1"/>
                </a:solidFill>
                <a:latin typeface="Arial" pitchFamily="34" charset="0"/>
                <a:cs typeface="Arial" pitchFamily="34" charset="0"/>
              </a:rPr>
              <a:t>Small islands have characteristics that make them </a:t>
            </a:r>
            <a:r>
              <a:rPr lang="en-US" sz="2800" dirty="0" smtClean="0">
                <a:solidFill>
                  <a:schemeClr val="tx1"/>
                </a:solidFill>
                <a:latin typeface="Arial" pitchFamily="34" charset="0"/>
                <a:cs typeface="Arial" pitchFamily="34" charset="0"/>
              </a:rPr>
              <a:t>especially vulnerable </a:t>
            </a:r>
            <a:r>
              <a:rPr lang="en-US" sz="2800" dirty="0" smtClean="0">
                <a:solidFill>
                  <a:schemeClr val="tx1"/>
                </a:solidFill>
                <a:latin typeface="Arial" pitchFamily="34" charset="0"/>
                <a:cs typeface="Arial" pitchFamily="34" charset="0"/>
              </a:rPr>
              <a:t>to the effects of global warming, sea level rise</a:t>
            </a:r>
            <a:r>
              <a:rPr lang="en-US" sz="2800" dirty="0" smtClean="0">
                <a:solidFill>
                  <a:schemeClr val="tx1"/>
                </a:solidFill>
                <a:latin typeface="Arial" pitchFamily="34" charset="0"/>
                <a:cs typeface="Arial" pitchFamily="34" charset="0"/>
              </a:rPr>
              <a:t>, and </a:t>
            </a:r>
            <a:r>
              <a:rPr lang="en-US" sz="2800" dirty="0" smtClean="0">
                <a:solidFill>
                  <a:schemeClr val="tx1"/>
                </a:solidFill>
                <a:latin typeface="Arial" pitchFamily="34" charset="0"/>
                <a:cs typeface="Arial" pitchFamily="34" charset="0"/>
              </a:rPr>
              <a:t>extreme events. Our beautiful beaches, coral reefs</a:t>
            </a:r>
            <a:r>
              <a:rPr lang="en-US" sz="2800" dirty="0" smtClean="0">
                <a:solidFill>
                  <a:schemeClr val="tx1"/>
                </a:solidFill>
                <a:latin typeface="Arial" pitchFamily="34" charset="0"/>
                <a:cs typeface="Arial" pitchFamily="34" charset="0"/>
              </a:rPr>
              <a:t>, mangroves</a:t>
            </a:r>
            <a:r>
              <a:rPr lang="en-US" sz="2800" dirty="0" smtClean="0">
                <a:solidFill>
                  <a:schemeClr val="tx1"/>
                </a:solidFill>
                <a:latin typeface="Arial" pitchFamily="34" charset="0"/>
                <a:cs typeface="Arial" pitchFamily="34" charset="0"/>
              </a:rPr>
              <a:t>, fisheries, bird life, and livelihoods focused on </a:t>
            </a:r>
            <a:r>
              <a:rPr lang="en-US" sz="2800" dirty="0" smtClean="0">
                <a:solidFill>
                  <a:schemeClr val="tx1"/>
                </a:solidFill>
                <a:latin typeface="Arial" pitchFamily="34" charset="0"/>
                <a:cs typeface="Arial" pitchFamily="34" charset="0"/>
              </a:rPr>
              <a:t>the coast </a:t>
            </a:r>
            <a:r>
              <a:rPr lang="en-US" sz="2800" dirty="0" smtClean="0">
                <a:solidFill>
                  <a:schemeClr val="tx1"/>
                </a:solidFill>
                <a:latin typeface="Arial" pitchFamily="34" charset="0"/>
                <a:cs typeface="Arial" pitchFamily="34" charset="0"/>
              </a:rPr>
              <a:t>are all threatened by climate change.</a:t>
            </a:r>
            <a:endParaRPr lang="en-TT" sz="2800" dirty="0">
              <a:solidFill>
                <a:schemeClr val="tx1"/>
              </a:solidFill>
              <a:latin typeface="Arial" pitchFamily="34" charset="0"/>
              <a:cs typeface="Arial" pitchFamily="34" charset="0"/>
            </a:endParaRPr>
          </a:p>
        </p:txBody>
      </p:sp>
      <p:pic>
        <p:nvPicPr>
          <p:cNvPr id="2050" name="Picture 2" descr="http://repeatingislands.files.wordpress.com/2010/12/2_full_600x4001.jpg?w=500&amp;h=333">
            <a:hlinkClick r:id="rId2"/>
          </p:cNvPr>
          <p:cNvPicPr>
            <a:picLocks noChangeAspect="1" noChangeArrowheads="1"/>
          </p:cNvPicPr>
          <p:nvPr/>
        </p:nvPicPr>
        <p:blipFill>
          <a:blip r:embed="rId3" cstate="print"/>
          <a:srcRect/>
          <a:stretch>
            <a:fillRect/>
          </a:stretch>
        </p:blipFill>
        <p:spPr bwMode="auto">
          <a:xfrm>
            <a:off x="2411760" y="1196752"/>
            <a:ext cx="4258444" cy="2836125"/>
          </a:xfrm>
          <a:prstGeom prst="rect">
            <a:avLst/>
          </a:prstGeom>
          <a:noFill/>
        </p:spPr>
      </p:pic>
    </p:spTree>
    <p:extLst>
      <p:ext uri="{BB962C8B-B14F-4D97-AF65-F5344CB8AC3E}">
        <p14:creationId xmlns="" xmlns:p14="http://schemas.microsoft.com/office/powerpoint/2010/main" val="11484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624"/>
            <a:ext cx="9144000" cy="6813376"/>
          </a:xfrm>
        </p:spPr>
        <p:txBody>
          <a:bodyPr>
            <a:noAutofit/>
          </a:bodyPr>
          <a:lstStyle/>
          <a:p>
            <a:pPr algn="l">
              <a:buFont typeface="Arial" pitchFamily="34" charset="0"/>
              <a:buChar char="•"/>
            </a:pPr>
            <a:r>
              <a:rPr lang="en-US" sz="2800" dirty="0" smtClean="0">
                <a:solidFill>
                  <a:schemeClr val="tx1"/>
                </a:solidFill>
                <a:latin typeface="Arial" pitchFamily="34" charset="0"/>
                <a:cs typeface="Arial" pitchFamily="34" charset="0"/>
              </a:rPr>
              <a:t> Hurricanes </a:t>
            </a:r>
            <a:r>
              <a:rPr lang="en-US" sz="2800" dirty="0" smtClean="0">
                <a:solidFill>
                  <a:schemeClr val="tx1"/>
                </a:solidFill>
                <a:latin typeface="Arial" pitchFamily="34" charset="0"/>
                <a:cs typeface="Arial" pitchFamily="34" charset="0"/>
              </a:rPr>
              <a:t>and storms are predicted to become </a:t>
            </a:r>
            <a:r>
              <a:rPr lang="en-US" sz="2800" dirty="0" smtClean="0">
                <a:solidFill>
                  <a:schemeClr val="tx1"/>
                </a:solidFill>
                <a:latin typeface="Arial" pitchFamily="34" charset="0"/>
                <a:cs typeface="Arial" pitchFamily="34" charset="0"/>
              </a:rPr>
              <a:t>more frequent </a:t>
            </a:r>
            <a:r>
              <a:rPr lang="en-US" sz="2800" dirty="0" smtClean="0">
                <a:solidFill>
                  <a:schemeClr val="tx1"/>
                </a:solidFill>
                <a:latin typeface="Arial" pitchFamily="34" charset="0"/>
                <a:cs typeface="Arial" pitchFamily="34" charset="0"/>
              </a:rPr>
              <a:t>and </a:t>
            </a:r>
            <a:r>
              <a:rPr lang="en-US" sz="2800" dirty="0" smtClean="0">
                <a:solidFill>
                  <a:schemeClr val="tx1"/>
                </a:solidFill>
                <a:latin typeface="Arial" pitchFamily="34" charset="0"/>
                <a:cs typeface="Arial" pitchFamily="34" charset="0"/>
              </a:rPr>
              <a:t>intense.</a:t>
            </a:r>
          </a:p>
          <a:p>
            <a:pPr algn="l">
              <a:buFont typeface="Arial" pitchFamily="34" charset="0"/>
              <a:buChar char="•"/>
            </a:pPr>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Marine and coastal ecosystems are at risk</a:t>
            </a:r>
            <a:r>
              <a:rPr lang="en-US" sz="2800" dirty="0" smtClean="0">
                <a:solidFill>
                  <a:schemeClr val="tx1"/>
                </a:solidFill>
                <a:latin typeface="Arial" pitchFamily="34" charset="0"/>
                <a:cs typeface="Arial" pitchFamily="34" charset="0"/>
              </a:rPr>
              <a:t>.</a:t>
            </a:r>
          </a:p>
          <a:p>
            <a:pPr algn="l">
              <a:buFont typeface="Arial" pitchFamily="34" charset="0"/>
              <a:buChar char="•"/>
            </a:pPr>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 Caribbean </a:t>
            </a:r>
            <a:r>
              <a:rPr lang="en-US" sz="2800" dirty="0" smtClean="0">
                <a:solidFill>
                  <a:schemeClr val="tx1"/>
                </a:solidFill>
                <a:latin typeface="Arial" pitchFamily="34" charset="0"/>
                <a:cs typeface="Arial" pitchFamily="34" charset="0"/>
              </a:rPr>
              <a:t>forests will </a:t>
            </a:r>
            <a:r>
              <a:rPr lang="en-US" sz="2800" dirty="0" smtClean="0">
                <a:solidFill>
                  <a:schemeClr val="tx1"/>
                </a:solidFill>
                <a:latin typeface="Arial" pitchFamily="34" charset="0"/>
                <a:cs typeface="Arial" pitchFamily="34" charset="0"/>
              </a:rPr>
              <a:t>also suffer </a:t>
            </a:r>
            <a:r>
              <a:rPr lang="en-US" sz="2800" dirty="0" smtClean="0">
                <a:solidFill>
                  <a:schemeClr val="tx1"/>
                </a:solidFill>
                <a:latin typeface="Arial" pitchFamily="34" charset="0"/>
                <a:cs typeface="Arial" pitchFamily="34" charset="0"/>
              </a:rPr>
              <a:t>from climate change</a:t>
            </a:r>
            <a:r>
              <a:rPr lang="en-US" sz="2800" dirty="0" smtClean="0">
                <a:solidFill>
                  <a:schemeClr val="tx1"/>
                </a:solidFill>
                <a:latin typeface="Arial" pitchFamily="34" charset="0"/>
                <a:cs typeface="Arial" pitchFamily="34" charset="0"/>
              </a:rPr>
              <a:t>, especially </a:t>
            </a:r>
            <a:r>
              <a:rPr lang="en-US" sz="2800" dirty="0" smtClean="0">
                <a:solidFill>
                  <a:schemeClr val="tx1"/>
                </a:solidFill>
                <a:latin typeface="Arial" pitchFamily="34" charset="0"/>
                <a:cs typeface="Arial" pitchFamily="34" charset="0"/>
              </a:rPr>
              <a:t>hurricane damage </a:t>
            </a:r>
            <a:r>
              <a:rPr lang="en-US" sz="2800" dirty="0" smtClean="0">
                <a:solidFill>
                  <a:schemeClr val="tx1"/>
                </a:solidFill>
                <a:latin typeface="Arial" pitchFamily="34" charset="0"/>
                <a:cs typeface="Arial" pitchFamily="34" charset="0"/>
              </a:rPr>
              <a:t>and increased </a:t>
            </a:r>
            <a:r>
              <a:rPr lang="en-US" sz="2800" dirty="0" smtClean="0">
                <a:solidFill>
                  <a:schemeClr val="tx1"/>
                </a:solidFill>
                <a:latin typeface="Arial" pitchFamily="34" charset="0"/>
                <a:cs typeface="Arial" pitchFamily="34" charset="0"/>
              </a:rPr>
              <a:t>drought</a:t>
            </a:r>
            <a:r>
              <a:rPr lang="en-US"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 Summer drought is expected </a:t>
            </a:r>
            <a:r>
              <a:rPr lang="en-US" sz="2800" dirty="0" smtClean="0">
                <a:solidFill>
                  <a:schemeClr val="tx1"/>
                </a:solidFill>
                <a:latin typeface="Arial" pitchFamily="34" charset="0"/>
                <a:cs typeface="Arial" pitchFamily="34" charset="0"/>
              </a:rPr>
              <a:t>to </a:t>
            </a:r>
            <a:r>
              <a:rPr lang="en-US" sz="2800" dirty="0" smtClean="0">
                <a:solidFill>
                  <a:schemeClr val="tx1"/>
                </a:solidFill>
                <a:latin typeface="Arial" pitchFamily="34" charset="0"/>
                <a:cs typeface="Arial" pitchFamily="34" charset="0"/>
              </a:rPr>
              <a:t>increase, causing water shortages in many islands</a:t>
            </a:r>
            <a:r>
              <a:rPr lang="en-US"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r>
              <a:rPr lang="en-US" sz="2200" b="1" u="sng" dirty="0" smtClean="0">
                <a:solidFill>
                  <a:schemeClr val="tx1"/>
                </a:solidFill>
                <a:latin typeface="Arial" pitchFamily="34" charset="0"/>
                <a:cs typeface="Arial" pitchFamily="34" charset="0"/>
              </a:rPr>
              <a:t>Further Reading: </a:t>
            </a:r>
            <a:r>
              <a:rPr lang="en-US" sz="2000" dirty="0" smtClean="0">
                <a:solidFill>
                  <a:schemeClr val="tx1"/>
                </a:solidFill>
                <a:latin typeface="Arial" pitchFamily="34" charset="0"/>
                <a:cs typeface="Arial" pitchFamily="34" charset="0"/>
              </a:rPr>
              <a:t>http://www.scscb.org/programs/Program_resources/Global-Warming-Fact-Sheet.pdf</a:t>
            </a:r>
            <a:endParaRPr lang="en-TT" sz="2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1484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94519"/>
          </a:xfrm>
        </p:spPr>
        <p:txBody>
          <a:bodyPr>
            <a:noAutofit/>
          </a:bodyPr>
          <a:lstStyle/>
          <a:p>
            <a:r>
              <a:rPr lang="en-TT" sz="5400"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Effect 2: Acid Rain</a:t>
            </a:r>
            <a:endParaRPr lang="en-TT" sz="54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124744"/>
            <a:ext cx="8352928" cy="5543895"/>
          </a:xfrm>
          <a:prstGeom prst="rect">
            <a:avLst/>
          </a:prstGeom>
        </p:spPr>
      </p:pic>
    </p:spTree>
    <p:extLst>
      <p:ext uri="{BB962C8B-B14F-4D97-AF65-F5344CB8AC3E}">
        <p14:creationId xmlns="" xmlns:p14="http://schemas.microsoft.com/office/powerpoint/2010/main" val="15140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864096"/>
          </a:xfrm>
        </p:spPr>
        <p:txBody>
          <a:bodyPr>
            <a:normAutofit fontScale="90000"/>
          </a:bodyPr>
          <a:lstStyle/>
          <a:p>
            <a:r>
              <a:rPr lang="en-TT" sz="54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Acid Rain</a:t>
            </a:r>
            <a:endParaRPr lang="en-TT" dirty="0"/>
          </a:p>
        </p:txBody>
      </p:sp>
      <p:sp>
        <p:nvSpPr>
          <p:cNvPr id="3" name="Subtitle 2"/>
          <p:cNvSpPr>
            <a:spLocks noGrp="1"/>
          </p:cNvSpPr>
          <p:nvPr>
            <p:ph type="subTitle" idx="1"/>
          </p:nvPr>
        </p:nvSpPr>
        <p:spPr>
          <a:xfrm>
            <a:off x="323528" y="980728"/>
            <a:ext cx="8640960" cy="5688632"/>
          </a:xfrm>
        </p:spPr>
        <p:txBody>
          <a:bodyPr>
            <a:normAutofit/>
          </a:bodyPr>
          <a:lstStyle/>
          <a:p>
            <a:pPr algn="l"/>
            <a:r>
              <a:rPr lang="en-TT" sz="2800" dirty="0" smtClean="0">
                <a:solidFill>
                  <a:schemeClr val="tx1"/>
                </a:solidFill>
                <a:latin typeface="Arial" pitchFamily="34" charset="0"/>
                <a:cs typeface="Arial" pitchFamily="34" charset="0"/>
              </a:rPr>
              <a:t>Acid rain is acidic because of </a:t>
            </a:r>
            <a:r>
              <a:rPr lang="en-TT" sz="2800" dirty="0" smtClean="0">
                <a:solidFill>
                  <a:srgbClr val="FF0000"/>
                </a:solidFill>
                <a:latin typeface="Arial" pitchFamily="34" charset="0"/>
                <a:cs typeface="Arial" pitchFamily="34" charset="0"/>
              </a:rPr>
              <a:t>dissolved carbon dioxide</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Acid rain is even more acidic because of the presence of </a:t>
            </a:r>
            <a:r>
              <a:rPr lang="en-TT" sz="2800" dirty="0" smtClean="0">
                <a:solidFill>
                  <a:srgbClr val="FF0000"/>
                </a:solidFill>
                <a:latin typeface="Arial" pitchFamily="34" charset="0"/>
                <a:cs typeface="Arial" pitchFamily="34" charset="0"/>
              </a:rPr>
              <a:t>various pollutants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2924944"/>
            <a:ext cx="6048672" cy="3744416"/>
          </a:xfrm>
          <a:prstGeom prst="rect">
            <a:avLst/>
          </a:prstGeom>
        </p:spPr>
      </p:pic>
    </p:spTree>
    <p:extLst>
      <p:ext uri="{BB962C8B-B14F-4D97-AF65-F5344CB8AC3E}">
        <p14:creationId xmlns="" xmlns:p14="http://schemas.microsoft.com/office/powerpoint/2010/main" val="1602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936104"/>
          </a:xfrm>
        </p:spPr>
        <p:txBody>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How is acid rain caused?</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424936" cy="5544616"/>
          </a:xfrm>
        </p:spPr>
        <p:txBody>
          <a:bodyPr>
            <a:normAutofit lnSpcReduction="10000"/>
          </a:bodyPr>
          <a:lstStyle/>
          <a:p>
            <a:pPr algn="l"/>
            <a:r>
              <a:rPr lang="en-TT" sz="2800" dirty="0" smtClean="0">
                <a:solidFill>
                  <a:schemeClr val="tx1"/>
                </a:solidFill>
                <a:latin typeface="Arial" pitchFamily="34" charset="0"/>
                <a:cs typeface="Arial" pitchFamily="34" charset="0"/>
              </a:rPr>
              <a:t>Acid rain is caused when </a:t>
            </a:r>
            <a:r>
              <a:rPr lang="en-TT" sz="2800" dirty="0" smtClean="0">
                <a:solidFill>
                  <a:srgbClr val="FF0000"/>
                </a:solidFill>
                <a:latin typeface="Arial" pitchFamily="34" charset="0"/>
                <a:cs typeface="Arial" pitchFamily="34" charset="0"/>
              </a:rPr>
              <a:t>water</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oxygen</a:t>
            </a:r>
            <a:r>
              <a:rPr lang="en-TT" sz="2800" dirty="0" smtClean="0">
                <a:solidFill>
                  <a:schemeClr val="tx1"/>
                </a:solidFill>
                <a:latin typeface="Arial" pitchFamily="34" charset="0"/>
                <a:cs typeface="Arial" pitchFamily="34" charset="0"/>
              </a:rPr>
              <a:t> in the atmosphere react with </a:t>
            </a:r>
            <a:r>
              <a:rPr lang="en-TT" sz="2800" dirty="0" smtClean="0">
                <a:solidFill>
                  <a:srgbClr val="FF0000"/>
                </a:solidFill>
                <a:latin typeface="Arial" pitchFamily="34" charset="0"/>
                <a:cs typeface="Arial" pitchFamily="34" charset="0"/>
              </a:rPr>
              <a:t>sulphur dioxide </a:t>
            </a:r>
            <a:r>
              <a:rPr lang="en-TT" sz="2800" dirty="0" smtClean="0">
                <a:solidFill>
                  <a:schemeClr val="tx1"/>
                </a:solidFill>
                <a:latin typeface="Arial" pitchFamily="34" charset="0"/>
                <a:cs typeface="Arial" pitchFamily="34" charset="0"/>
              </a:rPr>
              <a:t>to produce </a:t>
            </a:r>
            <a:r>
              <a:rPr lang="en-TT" sz="2800" dirty="0" smtClean="0">
                <a:solidFill>
                  <a:srgbClr val="FF0000"/>
                </a:solidFill>
                <a:latin typeface="Arial" pitchFamily="34" charset="0"/>
                <a:cs typeface="Arial" pitchFamily="34" charset="0"/>
              </a:rPr>
              <a:t>sulphuric acid</a:t>
            </a:r>
            <a:r>
              <a:rPr lang="en-TT" sz="2800" dirty="0" smtClean="0">
                <a:solidFill>
                  <a:schemeClr val="tx1"/>
                </a:solidFill>
                <a:latin typeface="Arial" pitchFamily="34" charset="0"/>
                <a:cs typeface="Arial" pitchFamily="34" charset="0"/>
              </a:rPr>
              <a:t>, or with various </a:t>
            </a:r>
            <a:r>
              <a:rPr lang="en-TT" sz="2800" dirty="0" smtClean="0">
                <a:solidFill>
                  <a:srgbClr val="FF0000"/>
                </a:solidFill>
                <a:latin typeface="Arial" pitchFamily="34" charset="0"/>
                <a:cs typeface="Arial" pitchFamily="34" charset="0"/>
              </a:rPr>
              <a:t>oxides of nitrogen</a:t>
            </a:r>
            <a:r>
              <a:rPr lang="en-TT" sz="28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NO</a:t>
            </a:r>
            <a:r>
              <a:rPr lang="en-TT" sz="2800" baseline="-25000" dirty="0" err="1" smtClean="0">
                <a:solidFill>
                  <a:schemeClr val="tx1"/>
                </a:solidFill>
                <a:latin typeface="Arial" pitchFamily="34" charset="0"/>
                <a:cs typeface="Arial" pitchFamily="34" charset="0"/>
              </a:rPr>
              <a:t>x</a:t>
            </a:r>
            <a:r>
              <a:rPr lang="en-TT" sz="2800" dirty="0" smtClean="0">
                <a:solidFill>
                  <a:schemeClr val="tx1"/>
                </a:solidFill>
                <a:latin typeface="Arial" pitchFamily="34" charset="0"/>
                <a:cs typeface="Arial" pitchFamily="34" charset="0"/>
              </a:rPr>
              <a:t>, to give </a:t>
            </a:r>
            <a:r>
              <a:rPr lang="en-TT" sz="2800" dirty="0" smtClean="0">
                <a:solidFill>
                  <a:srgbClr val="FF0000"/>
                </a:solidFill>
                <a:latin typeface="Arial" pitchFamily="34" charset="0"/>
                <a:cs typeface="Arial" pitchFamily="34" charset="0"/>
              </a:rPr>
              <a:t>nitric</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These come mainly from </a:t>
            </a:r>
            <a:r>
              <a:rPr lang="en-TT" sz="2800" dirty="0" smtClean="0">
                <a:solidFill>
                  <a:srgbClr val="FF0000"/>
                </a:solidFill>
                <a:latin typeface="Arial" pitchFamily="34" charset="0"/>
                <a:cs typeface="Arial" pitchFamily="34" charset="0"/>
              </a:rPr>
              <a:t>power stations </a:t>
            </a:r>
            <a:r>
              <a:rPr lang="en-TT" sz="2800" dirty="0" smtClean="0">
                <a:solidFill>
                  <a:schemeClr val="tx1"/>
                </a:solidFill>
                <a:latin typeface="Arial" pitchFamily="34" charset="0"/>
                <a:cs typeface="Arial" pitchFamily="34" charset="0"/>
              </a:rPr>
              <a:t>and </a:t>
            </a:r>
            <a:r>
              <a:rPr lang="en-TT" sz="2800" dirty="0" smtClean="0">
                <a:solidFill>
                  <a:srgbClr val="FF0000"/>
                </a:solidFill>
                <a:latin typeface="Arial" pitchFamily="34" charset="0"/>
                <a:cs typeface="Arial" pitchFamily="34" charset="0"/>
              </a:rPr>
              <a:t>factories burning fossil fuels</a:t>
            </a:r>
            <a:r>
              <a:rPr lang="en-TT" sz="2800" dirty="0" smtClean="0">
                <a:solidFill>
                  <a:schemeClr val="tx1"/>
                </a:solidFill>
                <a:latin typeface="Arial" pitchFamily="34" charset="0"/>
                <a:cs typeface="Arial" pitchFamily="34" charset="0"/>
              </a:rPr>
              <a:t>, or from </a:t>
            </a:r>
            <a:r>
              <a:rPr lang="en-TT" sz="2800" dirty="0" smtClean="0">
                <a:solidFill>
                  <a:srgbClr val="FF0000"/>
                </a:solidFill>
                <a:latin typeface="Arial" pitchFamily="34" charset="0"/>
                <a:cs typeface="Arial" pitchFamily="34" charset="0"/>
              </a:rPr>
              <a:t>motor vehicles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high temperatures and pressures inside car engines make it possible for nitrogen and oxygen to react together. They form a mixture of nitrogen oxides which escape into the air from the exhaust pipe.</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5860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938535"/>
          </a:xfrm>
        </p:spPr>
        <p:txBody>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Why is acid rain worrying?</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568952" cy="5544616"/>
          </a:xfrm>
        </p:spPr>
        <p:txBody>
          <a:bodyPr>
            <a:normAutofit/>
          </a:bodyPr>
          <a:lstStyle/>
          <a:p>
            <a:pPr algn="l"/>
            <a:r>
              <a:rPr lang="en-TT" sz="2800" dirty="0" smtClean="0">
                <a:solidFill>
                  <a:schemeClr val="tx1"/>
                </a:solidFill>
                <a:latin typeface="Arial" pitchFamily="34" charset="0"/>
                <a:cs typeface="Arial" pitchFamily="34" charset="0"/>
              </a:rPr>
              <a:t>Acid rain is mainly worrying for its devastating effect on </a:t>
            </a:r>
            <a:r>
              <a:rPr lang="en-TT" sz="2800" dirty="0" smtClean="0">
                <a:solidFill>
                  <a:srgbClr val="FF0000"/>
                </a:solidFill>
                <a:latin typeface="Arial" pitchFamily="34" charset="0"/>
                <a:cs typeface="Arial" pitchFamily="34" charset="0"/>
              </a:rPr>
              <a:t>trees</a:t>
            </a:r>
            <a:r>
              <a:rPr lang="en-TT" sz="2800" dirty="0" smtClean="0">
                <a:solidFill>
                  <a:schemeClr val="tx1"/>
                </a:solidFill>
                <a:latin typeface="Arial" pitchFamily="34" charset="0"/>
                <a:cs typeface="Arial" pitchFamily="34" charset="0"/>
              </a:rPr>
              <a:t>, and on life in </a:t>
            </a:r>
            <a:r>
              <a:rPr lang="en-TT" sz="2800" dirty="0" smtClean="0">
                <a:solidFill>
                  <a:srgbClr val="FF0000"/>
                </a:solidFill>
                <a:latin typeface="Arial" pitchFamily="34" charset="0"/>
                <a:cs typeface="Arial" pitchFamily="34" charset="0"/>
              </a:rPr>
              <a:t>lakes</a:t>
            </a:r>
            <a:r>
              <a:rPr lang="en-TT" sz="2800" dirty="0" smtClean="0">
                <a:solidFill>
                  <a:schemeClr val="tx1"/>
                </a:solidFill>
                <a:latin typeface="Arial" pitchFamily="34" charset="0"/>
                <a:cs typeface="Arial" pitchFamily="34" charset="0"/>
              </a:rPr>
              <a:t>. In some areas, a high proportion of trees are affected and are either sick or dying. In some lakes the water is so acidic that it wont support life.</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3428999"/>
            <a:ext cx="7344816" cy="3429001"/>
          </a:xfrm>
          <a:prstGeom prst="rect">
            <a:avLst/>
          </a:prstGeom>
        </p:spPr>
      </p:pic>
    </p:spTree>
    <p:extLst>
      <p:ext uri="{BB962C8B-B14F-4D97-AF65-F5344CB8AC3E}">
        <p14:creationId xmlns="" xmlns:p14="http://schemas.microsoft.com/office/powerpoint/2010/main" val="16985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864096"/>
          </a:xfrm>
        </p:spPr>
        <p:txBody>
          <a:bodyPr>
            <a:normAutofit fontScale="90000"/>
          </a:bodyPr>
          <a:lstStyle/>
          <a:p>
            <a:r>
              <a:rPr lang="en-TT" sz="6000"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Pollutants</a:t>
            </a:r>
            <a:endParaRPr lang="en-TT" sz="6000"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24356" y="1178705"/>
            <a:ext cx="6912768" cy="5522419"/>
          </a:xfrm>
          <a:prstGeom prst="rect">
            <a:avLst/>
          </a:prstGeom>
        </p:spPr>
      </p:pic>
    </p:spTree>
    <p:extLst>
      <p:ext uri="{BB962C8B-B14F-4D97-AF65-F5344CB8AC3E}">
        <p14:creationId xmlns="" xmlns:p14="http://schemas.microsoft.com/office/powerpoint/2010/main" val="1004533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84"/>
            <a:ext cx="9144000" cy="648073"/>
          </a:xfrm>
        </p:spPr>
        <p:txBody>
          <a:bodyPr>
            <a:normAutofit/>
          </a:bodyPr>
          <a:lstStyle/>
          <a:p>
            <a:r>
              <a:rPr lang="en-TT" sz="3200"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What is the solution to the acid rain problem?</a:t>
            </a:r>
            <a:endParaRPr lang="en-TT" sz="32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0" y="3068960"/>
            <a:ext cx="9144000" cy="3789040"/>
          </a:xfrm>
        </p:spPr>
        <p:txBody>
          <a:bodyPr>
            <a:normAutofit fontScale="85000" lnSpcReduction="20000"/>
          </a:bodyPr>
          <a:lstStyle/>
          <a:p>
            <a:pPr marL="514350" indent="-514350" algn="l">
              <a:buFont typeface="+mj-lt"/>
              <a:buAutoNum type="arabicPeriod"/>
            </a:pPr>
            <a:r>
              <a:rPr lang="en-TT" sz="2800" dirty="0" smtClean="0">
                <a:solidFill>
                  <a:schemeClr val="tx1"/>
                </a:solidFill>
                <a:latin typeface="Arial" pitchFamily="34" charset="0"/>
                <a:cs typeface="Arial" pitchFamily="34" charset="0"/>
              </a:rPr>
              <a:t>Removing sulphur from fuels</a:t>
            </a:r>
          </a:p>
          <a:p>
            <a:pPr marL="514350" indent="-514350" algn="l">
              <a:buFont typeface="+mj-lt"/>
              <a:buAutoNum type="arabicPeriod"/>
            </a:pPr>
            <a:endParaRPr lang="en-TT" sz="2800" dirty="0" smtClean="0">
              <a:solidFill>
                <a:schemeClr val="tx1"/>
              </a:solidFill>
              <a:latin typeface="Arial" pitchFamily="34" charset="0"/>
              <a:cs typeface="Arial" pitchFamily="34" charset="0"/>
            </a:endParaRPr>
          </a:p>
          <a:p>
            <a:pPr marL="514350" indent="-514350" algn="l">
              <a:buFont typeface="+mj-lt"/>
              <a:buAutoNum type="arabicPeriod"/>
            </a:pPr>
            <a:r>
              <a:rPr lang="en-TT" sz="2800" dirty="0" smtClean="0">
                <a:solidFill>
                  <a:schemeClr val="tx1"/>
                </a:solidFill>
                <a:latin typeface="Arial" pitchFamily="34" charset="0"/>
                <a:cs typeface="Arial" pitchFamily="34" charset="0"/>
              </a:rPr>
              <a:t>‘Scrubbing’ the gases from power stations and factories to remove SO</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and </a:t>
            </a:r>
            <a:r>
              <a:rPr lang="en-TT" sz="2800" dirty="0" err="1" smtClean="0">
                <a:solidFill>
                  <a:schemeClr val="tx1"/>
                </a:solidFill>
                <a:latin typeface="Arial" pitchFamily="34" charset="0"/>
                <a:cs typeface="Arial" pitchFamily="34" charset="0"/>
              </a:rPr>
              <a:t>NO</a:t>
            </a:r>
            <a:r>
              <a:rPr lang="en-TT" sz="2800" baseline="-25000" dirty="0" err="1" smtClean="0">
                <a:solidFill>
                  <a:schemeClr val="tx1"/>
                </a:solidFill>
                <a:latin typeface="Arial" pitchFamily="34" charset="0"/>
                <a:cs typeface="Arial" pitchFamily="34" charset="0"/>
              </a:rPr>
              <a:t>x</a:t>
            </a:r>
            <a:endParaRPr lang="en-TT" sz="2800" baseline="-25000" dirty="0" smtClean="0">
              <a:solidFill>
                <a:schemeClr val="tx1"/>
              </a:solidFill>
              <a:latin typeface="Arial" pitchFamily="34" charset="0"/>
              <a:cs typeface="Arial" pitchFamily="34" charset="0"/>
            </a:endParaRPr>
          </a:p>
          <a:p>
            <a:pPr marL="514350" indent="-514350" algn="l">
              <a:buFont typeface="+mj-lt"/>
              <a:buAutoNum type="arabicPeriod"/>
            </a:pPr>
            <a:endParaRPr lang="en-TT" sz="2800" dirty="0" smtClean="0">
              <a:solidFill>
                <a:schemeClr val="tx1"/>
              </a:solidFill>
              <a:latin typeface="Arial" pitchFamily="34" charset="0"/>
              <a:cs typeface="Arial" pitchFamily="34" charset="0"/>
            </a:endParaRPr>
          </a:p>
          <a:p>
            <a:pPr marL="514350" indent="-514350" algn="l">
              <a:buFont typeface="+mj-lt"/>
              <a:buAutoNum type="arabicPeriod"/>
            </a:pPr>
            <a:r>
              <a:rPr lang="en-TT" sz="2800" dirty="0" smtClean="0">
                <a:solidFill>
                  <a:schemeClr val="tx1"/>
                </a:solidFill>
                <a:latin typeface="Arial" pitchFamily="34" charset="0"/>
                <a:cs typeface="Arial" pitchFamily="34" charset="0"/>
              </a:rPr>
              <a:t>Using catalytic converters in cars – helps to convert oxides of nitrogen into harmless nitrogen gas, but has no effect on sulphur </a:t>
            </a:r>
            <a:r>
              <a:rPr lang="en-TT" sz="2800" dirty="0" smtClean="0">
                <a:solidFill>
                  <a:schemeClr val="tx1"/>
                </a:solidFill>
                <a:latin typeface="Arial" pitchFamily="34" charset="0"/>
                <a:cs typeface="Arial" pitchFamily="34" charset="0"/>
              </a:rPr>
              <a:t>dioxide</a:t>
            </a:r>
          </a:p>
          <a:p>
            <a:pPr marL="514350" indent="-514350" algn="l">
              <a:buFont typeface="+mj-lt"/>
              <a:buAutoNum type="arabicPeriod"/>
            </a:pPr>
            <a:endParaRPr lang="en-TT" sz="2800" dirty="0" smtClean="0">
              <a:solidFill>
                <a:schemeClr val="tx1"/>
              </a:solidFill>
              <a:latin typeface="Arial" pitchFamily="34" charset="0"/>
              <a:cs typeface="Arial" pitchFamily="34" charset="0"/>
            </a:endParaRPr>
          </a:p>
          <a:p>
            <a:pPr marL="514350" algn="l"/>
            <a:r>
              <a:rPr lang="en-TT" sz="2800" b="1" u="sng" dirty="0" smtClean="0">
                <a:solidFill>
                  <a:schemeClr val="tx1"/>
                </a:solidFill>
                <a:latin typeface="Arial" pitchFamily="34" charset="0"/>
                <a:cs typeface="Arial" pitchFamily="34" charset="0"/>
              </a:rPr>
              <a:t>Further </a:t>
            </a:r>
            <a:r>
              <a:rPr lang="en-TT" sz="2800" b="1" u="sng" dirty="0" smtClean="0">
                <a:solidFill>
                  <a:schemeClr val="tx1"/>
                </a:solidFill>
                <a:latin typeface="Arial" pitchFamily="34" charset="0"/>
                <a:cs typeface="Arial" pitchFamily="34" charset="0"/>
              </a:rPr>
              <a:t>Reading: </a:t>
            </a:r>
            <a:r>
              <a:rPr lang="en-TT" sz="2800" dirty="0" smtClean="0">
                <a:solidFill>
                  <a:schemeClr val="tx1"/>
                </a:solidFill>
                <a:latin typeface="Arial" pitchFamily="34" charset="0"/>
                <a:cs typeface="Arial" pitchFamily="34" charset="0"/>
              </a:rPr>
              <a:t>http</a:t>
            </a:r>
            <a:r>
              <a:rPr lang="en-TT" sz="2800" dirty="0" smtClean="0">
                <a:solidFill>
                  <a:schemeClr val="tx1"/>
                </a:solidFill>
                <a:latin typeface="Arial" pitchFamily="34" charset="0"/>
                <a:cs typeface="Arial" pitchFamily="34" charset="0"/>
              </a:rPr>
              <a:t>://athome.harvard.edu/programs/sge/sge2.html</a:t>
            </a:r>
            <a:endParaRPr lang="en-TT" sz="28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96502" y="545604"/>
            <a:ext cx="2695575" cy="2523356"/>
          </a:xfrm>
          <a:prstGeom prst="rect">
            <a:avLst/>
          </a:prstGeom>
        </p:spPr>
      </p:pic>
    </p:spTree>
    <p:extLst>
      <p:ext uri="{BB962C8B-B14F-4D97-AF65-F5344CB8AC3E}">
        <p14:creationId xmlns="" xmlns:p14="http://schemas.microsoft.com/office/powerpoint/2010/main" val="44955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010543"/>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Effect 3: Ozone Layer Depletion</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1556792"/>
            <a:ext cx="5976664" cy="5180710"/>
          </a:xfrm>
          <a:prstGeom prst="rect">
            <a:avLst/>
          </a:prstGeom>
        </p:spPr>
      </p:pic>
    </p:spTree>
    <p:extLst>
      <p:ext uri="{BB962C8B-B14F-4D97-AF65-F5344CB8AC3E}">
        <p14:creationId xmlns="" xmlns:p14="http://schemas.microsoft.com/office/powerpoint/2010/main" val="5751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010543"/>
          </a:xfrm>
        </p:spPr>
        <p:txBody>
          <a:bodyPr/>
          <a:lstStyle/>
          <a:p>
            <a:r>
              <a:rPr lang="en-TT"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What is Ozone?</a:t>
            </a:r>
            <a:endParaRPr lang="en-TT" dirty="0"/>
          </a:p>
        </p:txBody>
      </p:sp>
      <p:sp>
        <p:nvSpPr>
          <p:cNvPr id="3" name="Subtitle 2"/>
          <p:cNvSpPr>
            <a:spLocks noGrp="1"/>
          </p:cNvSpPr>
          <p:nvPr>
            <p:ph type="subTitle" idx="1"/>
          </p:nvPr>
        </p:nvSpPr>
        <p:spPr>
          <a:xfrm>
            <a:off x="467544" y="1124744"/>
            <a:ext cx="8280920" cy="5400600"/>
          </a:xfrm>
        </p:spPr>
        <p:txBody>
          <a:bodyPr>
            <a:normAutofit/>
          </a:bodyPr>
          <a:lstStyle/>
          <a:p>
            <a:pPr algn="l"/>
            <a:r>
              <a:rPr lang="en-TT" sz="2800" dirty="0" smtClean="0">
                <a:solidFill>
                  <a:schemeClr val="tx1"/>
                </a:solidFill>
                <a:latin typeface="Arial" pitchFamily="34" charset="0"/>
                <a:cs typeface="Arial" pitchFamily="34" charset="0"/>
              </a:rPr>
              <a:t>Ozone (O</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 is a gas found in the upper atmosphere which shields the Earth from dangerous ultraviolet (UV) rays.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2334462"/>
            <a:ext cx="5112568" cy="4473587"/>
          </a:xfrm>
          <a:prstGeom prst="rect">
            <a:avLst/>
          </a:prstGeom>
        </p:spPr>
      </p:pic>
    </p:spTree>
    <p:extLst>
      <p:ext uri="{BB962C8B-B14F-4D97-AF65-F5344CB8AC3E}">
        <p14:creationId xmlns="" xmlns:p14="http://schemas.microsoft.com/office/powerpoint/2010/main" val="94513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326009"/>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How is the ozone layer depleted?</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556792"/>
            <a:ext cx="8568952" cy="5040560"/>
          </a:xfrm>
        </p:spPr>
        <p:txBody>
          <a:bodyPr>
            <a:normAutofit/>
          </a:bodyPr>
          <a:lstStyle/>
          <a:p>
            <a:pPr algn="l"/>
            <a:r>
              <a:rPr lang="en-TT" sz="2800" dirty="0" smtClean="0">
                <a:solidFill>
                  <a:schemeClr val="tx1"/>
                </a:solidFill>
                <a:latin typeface="Arial" pitchFamily="34" charset="0"/>
                <a:cs typeface="Arial" pitchFamily="34" charset="0"/>
              </a:rPr>
              <a:t>Chlorofluorocarbons (CFCs) are organic compounds containing carbon, chlorine and fluorine.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They have been used extensively in sprays as propellants and as coolants in refrigerators and air conditioners.</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As CFCs do not dissolve in water or in the atmosphere, they accumulate in the atmosphere, where they break down the ozone molecules.</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5455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792088"/>
          </a:xfrm>
        </p:spPr>
        <p:txBody>
          <a:bodyPr>
            <a:normAutofit/>
          </a:bodyPr>
          <a:lstStyle/>
          <a:p>
            <a:r>
              <a:rPr lang="en-TT" sz="3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happens when the ozone layer is depleted?</a:t>
            </a:r>
            <a:endParaRPr lang="en-TT" sz="3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0" y="764704"/>
            <a:ext cx="9144000" cy="6093296"/>
          </a:xfrm>
        </p:spPr>
        <p:txBody>
          <a:bodyPr>
            <a:normAutofit/>
          </a:bodyPr>
          <a:lstStyle/>
          <a:p>
            <a:pPr algn="l"/>
            <a:r>
              <a:rPr lang="en-TT" sz="2400" dirty="0" smtClean="0">
                <a:solidFill>
                  <a:schemeClr val="tx1"/>
                </a:solidFill>
                <a:latin typeface="Arial" pitchFamily="34" charset="0"/>
                <a:cs typeface="Arial" pitchFamily="34" charset="0"/>
              </a:rPr>
              <a:t>As the ozone layer becomes depleted, move UV light reaches the Earth.</a:t>
            </a:r>
          </a:p>
          <a:p>
            <a:pPr algn="l"/>
            <a:endParaRPr lang="en-TT"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As a result of this there has been a significant increase in the number of people developing skin cancer, cataracts and depressed immune systems.</a:t>
            </a:r>
          </a:p>
          <a:p>
            <a:pPr algn="l"/>
            <a:endParaRPr lang="en-TT"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It also adversely affects plant cells and lead to the death of aquatic organisms.</a:t>
            </a:r>
          </a:p>
          <a:p>
            <a:pPr algn="l"/>
            <a:endParaRPr lang="en-TT"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Depletion of the ozone layer is also contributing to the general increase in the word’s temperatures resulting in global warming</a:t>
            </a:r>
            <a:r>
              <a:rPr lang="en-TT" sz="2400" dirty="0" smtClean="0">
                <a:solidFill>
                  <a:schemeClr val="tx1"/>
                </a:solidFill>
                <a:latin typeface="Arial" pitchFamily="34" charset="0"/>
                <a:cs typeface="Arial" pitchFamily="34" charset="0"/>
              </a:rPr>
              <a:t>.</a:t>
            </a:r>
          </a:p>
          <a:p>
            <a:pPr algn="l"/>
            <a:endParaRPr lang="en-TT" sz="2400" dirty="0" smtClean="0">
              <a:solidFill>
                <a:schemeClr val="tx1"/>
              </a:solidFill>
              <a:latin typeface="Arial" pitchFamily="34" charset="0"/>
              <a:cs typeface="Arial" pitchFamily="34" charset="0"/>
            </a:endParaRPr>
          </a:p>
          <a:p>
            <a:pPr algn="l"/>
            <a:r>
              <a:rPr lang="en-TT" sz="2000" b="1" u="sng" dirty="0" smtClean="0">
                <a:solidFill>
                  <a:schemeClr val="tx1"/>
                </a:solidFill>
                <a:latin typeface="Arial" pitchFamily="34" charset="0"/>
                <a:cs typeface="Arial" pitchFamily="34" charset="0"/>
              </a:rPr>
              <a:t>Further Reading:</a:t>
            </a:r>
          </a:p>
          <a:p>
            <a:pPr algn="l"/>
            <a:r>
              <a:rPr lang="en-TT" sz="2000" dirty="0" smtClean="0">
                <a:solidFill>
                  <a:schemeClr val="tx1"/>
                </a:solidFill>
                <a:latin typeface="Arial" pitchFamily="34" charset="0"/>
                <a:cs typeface="Arial" pitchFamily="34" charset="0"/>
              </a:rPr>
              <a:t>http://www.theguardian.com/environment/2009/dec/01/ozone-antarctica</a:t>
            </a:r>
            <a:endParaRPr lang="en-TT" sz="2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90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792088"/>
          </a:xfrm>
        </p:spPr>
        <p:txBody>
          <a:bodyPr>
            <a:no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Land Pollution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0418" name="Picture 2" descr="http://4.bp.blogspot.com/-yDmflHiTpjU/UUsPa95XpkI/AAAAAAAAB88/oiCc7XP8_Rc/s1600/Land-Pollution1.jpg">
            <a:hlinkClick r:id="rId2"/>
          </p:cNvPr>
          <p:cNvPicPr>
            <a:picLocks noChangeAspect="1" noChangeArrowheads="1"/>
          </p:cNvPicPr>
          <p:nvPr/>
        </p:nvPicPr>
        <p:blipFill>
          <a:blip r:embed="rId3" cstate="print"/>
          <a:srcRect/>
          <a:stretch>
            <a:fillRect/>
          </a:stretch>
        </p:blipFill>
        <p:spPr bwMode="auto">
          <a:xfrm>
            <a:off x="1043608" y="1034734"/>
            <a:ext cx="7416824" cy="5562618"/>
          </a:xfrm>
          <a:prstGeom prst="rect">
            <a:avLst/>
          </a:prstGeom>
          <a:noFill/>
        </p:spPr>
      </p:pic>
    </p:spTree>
    <p:extLst>
      <p:ext uri="{BB962C8B-B14F-4D97-AF65-F5344CB8AC3E}">
        <p14:creationId xmlns="" xmlns:p14="http://schemas.microsoft.com/office/powerpoint/2010/main" val="1890204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792088"/>
          </a:xfrm>
        </p:spPr>
        <p:txBody>
          <a:bodyPr>
            <a:normAutofit/>
          </a:bodyPr>
          <a:lstStyle/>
          <a:p>
            <a:r>
              <a:rPr lang="en-TT" sz="45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is Land Pollution?</a:t>
            </a:r>
            <a:endParaRPr lang="en-TT" sz="45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0" y="4869160"/>
            <a:ext cx="9144000" cy="1944216"/>
          </a:xfrm>
        </p:spPr>
        <p:txBody>
          <a:bodyPr>
            <a:noAutofit/>
          </a:bodyPr>
          <a:lstStyle/>
          <a:p>
            <a:pPr algn="l"/>
            <a:r>
              <a:rPr lang="en-US" sz="2800" dirty="0" smtClean="0">
                <a:solidFill>
                  <a:schemeClr val="tx1"/>
                </a:solidFill>
                <a:latin typeface="Arial" pitchFamily="34" charset="0"/>
                <a:cs typeface="Arial" pitchFamily="34" charset="0"/>
              </a:rPr>
              <a:t>Land pollution is the deterioration (destruction) of the earth’s land surfaces, often directly or indirectly as a result of man’s activities and their misuse of land resources.</a:t>
            </a:r>
            <a:br>
              <a:rPr lang="en-US" sz="2800" dirty="0" smtClean="0">
                <a:solidFill>
                  <a:schemeClr val="tx1"/>
                </a:solidFill>
                <a:latin typeface="Arial" pitchFamily="34" charset="0"/>
                <a:cs typeface="Arial" pitchFamily="34" charset="0"/>
              </a:rPr>
            </a:br>
            <a:endParaRPr lang="en-TT" sz="2800" dirty="0">
              <a:solidFill>
                <a:schemeClr val="tx1"/>
              </a:solidFill>
              <a:latin typeface="Arial" pitchFamily="34" charset="0"/>
              <a:cs typeface="Arial" pitchFamily="34" charset="0"/>
            </a:endParaRPr>
          </a:p>
        </p:txBody>
      </p:sp>
      <p:pic>
        <p:nvPicPr>
          <p:cNvPr id="59394" name="Picture 2" descr="http://2.bp.blogspot.com/-RG-3LTB6zbw/TkJeaBiXnyI/AAAAAAAAABo/OdJMvbroyJo/s640/ILLDUMP.JPG">
            <a:hlinkClick r:id="rId2"/>
          </p:cNvPr>
          <p:cNvPicPr>
            <a:picLocks noChangeAspect="1" noChangeArrowheads="1"/>
          </p:cNvPicPr>
          <p:nvPr/>
        </p:nvPicPr>
        <p:blipFill>
          <a:blip r:embed="rId3" cstate="print"/>
          <a:srcRect/>
          <a:stretch>
            <a:fillRect/>
          </a:stretch>
        </p:blipFill>
        <p:spPr bwMode="auto">
          <a:xfrm>
            <a:off x="1547664" y="836712"/>
            <a:ext cx="5976664" cy="4022756"/>
          </a:xfrm>
          <a:prstGeom prst="rect">
            <a:avLst/>
          </a:prstGeom>
          <a:noFill/>
        </p:spPr>
      </p:pic>
    </p:spTree>
    <p:extLst>
      <p:ext uri="{BB962C8B-B14F-4D97-AF65-F5344CB8AC3E}">
        <p14:creationId xmlns="" xmlns:p14="http://schemas.microsoft.com/office/powerpoint/2010/main" val="1890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792088"/>
          </a:xfrm>
        </p:spPr>
        <p:txBody>
          <a:bodyPr>
            <a:normAutofit/>
          </a:bodyPr>
          <a:lstStyle/>
          <a:p>
            <a:r>
              <a:rPr lang="en-TT" sz="45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Sources of Land Pollution</a:t>
            </a:r>
            <a:endParaRPr lang="en-TT" sz="45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0" y="908720"/>
            <a:ext cx="9144000" cy="5976664"/>
          </a:xfrm>
        </p:spPr>
        <p:txBody>
          <a:bodyPr>
            <a:noAutofit/>
          </a:bodyPr>
          <a:lstStyle/>
          <a:p>
            <a:pPr marL="514350" indent="-514350" algn="l">
              <a:buAutoNum type="arabicPeriod"/>
            </a:pPr>
            <a:r>
              <a:rPr lang="en-US" sz="2400" dirty="0" smtClean="0">
                <a:solidFill>
                  <a:schemeClr val="tx1"/>
                </a:solidFill>
                <a:latin typeface="Arial" pitchFamily="34" charset="0"/>
                <a:cs typeface="Arial" pitchFamily="34" charset="0"/>
              </a:rPr>
              <a:t>Agricultural sources</a:t>
            </a:r>
          </a:p>
          <a:p>
            <a:pPr marL="514350" indent="-514350" algn="l">
              <a:buAutoNum type="arabicPeriod"/>
            </a:pPr>
            <a:r>
              <a:rPr lang="en-US" sz="2400" dirty="0" smtClean="0">
                <a:solidFill>
                  <a:schemeClr val="tx1"/>
                </a:solidFill>
                <a:latin typeface="Arial" pitchFamily="34" charset="0"/>
                <a:cs typeface="Arial" pitchFamily="34" charset="0"/>
              </a:rPr>
              <a:t>Ashes</a:t>
            </a:r>
          </a:p>
          <a:p>
            <a:pPr marL="514350" indent="-514350" algn="l">
              <a:buAutoNum type="arabicPeriod"/>
            </a:pPr>
            <a:r>
              <a:rPr lang="en-US" sz="2400" dirty="0" smtClean="0">
                <a:solidFill>
                  <a:schemeClr val="tx1"/>
                </a:solidFill>
                <a:latin typeface="Arial" pitchFamily="34" charset="0"/>
                <a:cs typeface="Arial" pitchFamily="34" charset="0"/>
              </a:rPr>
              <a:t>Mining Sources</a:t>
            </a:r>
          </a:p>
          <a:p>
            <a:pPr marL="514350" indent="-514350" algn="l">
              <a:buAutoNum type="arabicPeriod"/>
            </a:pPr>
            <a:r>
              <a:rPr lang="en-US" sz="2400" dirty="0" smtClean="0">
                <a:solidFill>
                  <a:schemeClr val="tx1"/>
                </a:solidFill>
                <a:latin typeface="Arial" pitchFamily="34" charset="0"/>
                <a:cs typeface="Arial" pitchFamily="34" charset="0"/>
              </a:rPr>
              <a:t>Industrial Sources</a:t>
            </a:r>
          </a:p>
          <a:p>
            <a:pPr marL="514350" indent="-514350" algn="l">
              <a:buAutoNum type="arabicPeriod"/>
            </a:pPr>
            <a:r>
              <a:rPr lang="en-US" sz="2400" dirty="0" smtClean="0">
                <a:solidFill>
                  <a:schemeClr val="tx1"/>
                </a:solidFill>
                <a:latin typeface="Arial" pitchFamily="34" charset="0"/>
                <a:cs typeface="Arial" pitchFamily="34" charset="0"/>
              </a:rPr>
              <a:t>Sewage Treatment</a:t>
            </a:r>
          </a:p>
          <a:p>
            <a:pPr marL="514350" indent="-514350" algn="l">
              <a:buAutoNum type="arabicPeriod"/>
            </a:pPr>
            <a:r>
              <a:rPr lang="en-US" sz="2400" dirty="0" smtClean="0">
                <a:solidFill>
                  <a:schemeClr val="tx1"/>
                </a:solidFill>
                <a:latin typeface="Arial" pitchFamily="34" charset="0"/>
                <a:cs typeface="Arial" pitchFamily="34" charset="0"/>
              </a:rPr>
              <a:t>Garbage or Waste</a:t>
            </a:r>
          </a:p>
          <a:p>
            <a:pPr marL="514350" indent="-514350" algn="l">
              <a:buAutoNum type="arabicPeriod"/>
            </a:pPr>
            <a:r>
              <a:rPr lang="en-US" sz="2400" dirty="0" smtClean="0">
                <a:solidFill>
                  <a:schemeClr val="tx1"/>
                </a:solidFill>
                <a:latin typeface="Arial" pitchFamily="34" charset="0"/>
                <a:cs typeface="Arial" pitchFamily="34" charset="0"/>
              </a:rPr>
              <a:t>Construction Sources</a:t>
            </a:r>
          </a:p>
          <a:p>
            <a:pPr marL="514350" indent="-514350" algn="l">
              <a:buAutoNum type="arabicPeriod"/>
            </a:pPr>
            <a:r>
              <a:rPr lang="en-US" sz="2400" dirty="0" smtClean="0">
                <a:solidFill>
                  <a:schemeClr val="tx1"/>
                </a:solidFill>
                <a:latin typeface="Arial" pitchFamily="34" charset="0"/>
                <a:cs typeface="Arial" pitchFamily="34" charset="0"/>
              </a:rPr>
              <a:t>Deforestation</a:t>
            </a:r>
          </a:p>
          <a:p>
            <a:pPr marL="514350" indent="-514350" algn="l">
              <a:buAutoNum type="arabicPeriod"/>
            </a:pPr>
            <a:r>
              <a:rPr lang="en-US" sz="2400" dirty="0" smtClean="0">
                <a:solidFill>
                  <a:schemeClr val="tx1"/>
                </a:solidFill>
                <a:latin typeface="Arial" pitchFamily="34" charset="0"/>
                <a:cs typeface="Arial" pitchFamily="34" charset="0"/>
              </a:rPr>
              <a:t>Chemical &amp; Nuclear Plants</a:t>
            </a:r>
          </a:p>
          <a:p>
            <a:pPr marL="514350" indent="-514350" algn="l">
              <a:buAutoNum type="arabicPeriod"/>
            </a:pPr>
            <a:r>
              <a:rPr lang="en-US" sz="2400" dirty="0" smtClean="0">
                <a:solidFill>
                  <a:schemeClr val="tx1"/>
                </a:solidFill>
                <a:latin typeface="Arial" pitchFamily="34" charset="0"/>
                <a:cs typeface="Arial" pitchFamily="34" charset="0"/>
              </a:rPr>
              <a:t>Oil Refineries</a:t>
            </a:r>
          </a:p>
          <a:p>
            <a:pPr algn="l"/>
            <a:endParaRPr lang="en-US" sz="2200" b="1" u="sng" dirty="0" smtClean="0">
              <a:solidFill>
                <a:schemeClr val="tx1"/>
              </a:solidFill>
              <a:latin typeface="Arial" pitchFamily="34" charset="0"/>
              <a:cs typeface="Arial" pitchFamily="34" charset="0"/>
            </a:endParaRPr>
          </a:p>
          <a:p>
            <a:pPr algn="l"/>
            <a:r>
              <a:rPr lang="en-US" sz="2200" b="1" u="sng" dirty="0" smtClean="0">
                <a:solidFill>
                  <a:schemeClr val="tx1"/>
                </a:solidFill>
                <a:latin typeface="Arial" pitchFamily="34" charset="0"/>
                <a:cs typeface="Arial" pitchFamily="34" charset="0"/>
              </a:rPr>
              <a:t>Further Reading:</a:t>
            </a:r>
          </a:p>
          <a:p>
            <a:pPr algn="l"/>
            <a:r>
              <a:rPr lang="en-US" sz="2200" dirty="0" smtClean="0">
                <a:solidFill>
                  <a:schemeClr val="tx1"/>
                </a:solidFill>
                <a:latin typeface="Arial" pitchFamily="34" charset="0"/>
                <a:cs typeface="Arial" pitchFamily="34" charset="0"/>
              </a:rPr>
              <a:t>http://eschooltoday.com/pollution/land-pollution/sources-of-land-pollution.html</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90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010543"/>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What is pollution?</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124744"/>
            <a:ext cx="8352928" cy="5328592"/>
          </a:xfrm>
        </p:spPr>
        <p:txBody>
          <a:bodyPr>
            <a:normAutofit/>
          </a:bodyPr>
          <a:lstStyle/>
          <a:p>
            <a:pPr algn="l"/>
            <a:r>
              <a:rPr lang="en-TT" sz="2800" dirty="0" smtClean="0">
                <a:solidFill>
                  <a:schemeClr val="tx1"/>
                </a:solidFill>
                <a:latin typeface="Arial" pitchFamily="34" charset="0"/>
                <a:cs typeface="Arial" pitchFamily="34" charset="0"/>
              </a:rPr>
              <a:t>Pollution is any damage to the environment that is caused by a pollutant.</a:t>
            </a:r>
          </a:p>
          <a:p>
            <a:pPr algn="l"/>
            <a:endParaRPr lang="en-TT" sz="2800" dirty="0" smtClean="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2132856"/>
            <a:ext cx="7488832" cy="4416738"/>
          </a:xfrm>
          <a:prstGeom prst="rect">
            <a:avLst/>
          </a:prstGeom>
        </p:spPr>
      </p:pic>
    </p:spTree>
    <p:extLst>
      <p:ext uri="{BB962C8B-B14F-4D97-AF65-F5344CB8AC3E}">
        <p14:creationId xmlns="" xmlns:p14="http://schemas.microsoft.com/office/powerpoint/2010/main" val="27013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938535"/>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Sources of pollution</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08720"/>
            <a:ext cx="8424936" cy="5688632"/>
          </a:xfrm>
        </p:spPr>
        <p:txBody>
          <a:bodyPr>
            <a:normAutofit/>
          </a:bodyPr>
          <a:lstStyle/>
          <a:p>
            <a:pPr algn="l"/>
            <a:r>
              <a:rPr lang="en-TT" sz="2800" dirty="0" smtClean="0">
                <a:solidFill>
                  <a:schemeClr val="tx1"/>
                </a:solidFill>
                <a:latin typeface="Arial" pitchFamily="34" charset="0"/>
                <a:cs typeface="Arial" pitchFamily="34" charset="0"/>
              </a:rPr>
              <a:t>1. Burning of fossil fuels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87624" y="1556792"/>
            <a:ext cx="7002531" cy="4647134"/>
          </a:xfrm>
          <a:prstGeom prst="rect">
            <a:avLst/>
          </a:prstGeom>
        </p:spPr>
      </p:pic>
    </p:spTree>
    <p:extLst>
      <p:ext uri="{BB962C8B-B14F-4D97-AF65-F5344CB8AC3E}">
        <p14:creationId xmlns="" xmlns:p14="http://schemas.microsoft.com/office/powerpoint/2010/main" val="369598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640960" cy="6120680"/>
          </a:xfrm>
        </p:spPr>
        <p:txBody>
          <a:bodyPr>
            <a:normAutofit/>
          </a:bodyPr>
          <a:lstStyle/>
          <a:p>
            <a:pPr algn="l"/>
            <a:r>
              <a:rPr lang="en-TT" sz="2800" dirty="0" smtClean="0">
                <a:solidFill>
                  <a:schemeClr val="tx1"/>
                </a:solidFill>
                <a:latin typeface="Arial" pitchFamily="34" charset="0"/>
                <a:cs typeface="Arial" pitchFamily="34" charset="0"/>
              </a:rPr>
              <a:t>2. Land clearance by burning forests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5505" y="1268760"/>
            <a:ext cx="7540678" cy="4960972"/>
          </a:xfrm>
          <a:prstGeom prst="rect">
            <a:avLst/>
          </a:prstGeom>
        </p:spPr>
      </p:pic>
    </p:spTree>
    <p:extLst>
      <p:ext uri="{BB962C8B-B14F-4D97-AF65-F5344CB8AC3E}">
        <p14:creationId xmlns="" xmlns:p14="http://schemas.microsoft.com/office/powerpoint/2010/main" val="4584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32656"/>
            <a:ext cx="8280920" cy="6264696"/>
          </a:xfrm>
        </p:spPr>
        <p:txBody>
          <a:bodyPr>
            <a:normAutofit/>
          </a:bodyPr>
          <a:lstStyle/>
          <a:p>
            <a:pPr algn="l"/>
            <a:r>
              <a:rPr lang="en-TT" sz="2800" dirty="0" smtClean="0">
                <a:solidFill>
                  <a:schemeClr val="tx1"/>
                </a:solidFill>
                <a:latin typeface="Arial" pitchFamily="34" charset="0"/>
                <a:cs typeface="Arial" pitchFamily="34" charset="0"/>
              </a:rPr>
              <a:t>3. Use of pesticides and fertilisers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908720"/>
            <a:ext cx="5400600" cy="5400600"/>
          </a:xfrm>
          <a:prstGeom prst="rect">
            <a:avLst/>
          </a:prstGeom>
        </p:spPr>
      </p:pic>
    </p:spTree>
    <p:extLst>
      <p:ext uri="{BB962C8B-B14F-4D97-AF65-F5344CB8AC3E}">
        <p14:creationId xmlns="" xmlns:p14="http://schemas.microsoft.com/office/powerpoint/2010/main" val="42474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24936" cy="6264696"/>
          </a:xfrm>
        </p:spPr>
        <p:txBody>
          <a:bodyPr>
            <a:normAutofit/>
          </a:bodyPr>
          <a:lstStyle/>
          <a:p>
            <a:pPr algn="l"/>
            <a:r>
              <a:rPr lang="en-TT" sz="2800" dirty="0" smtClean="0">
                <a:solidFill>
                  <a:schemeClr val="tx1"/>
                </a:solidFill>
                <a:latin typeface="Arial" pitchFamily="34" charset="0"/>
                <a:cs typeface="Arial" pitchFamily="34" charset="0"/>
              </a:rPr>
              <a:t>4. Waste materials from industrial processes such as mining, quarrying and smelting ores to make metals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1600" y="1772816"/>
            <a:ext cx="7560840" cy="4681541"/>
          </a:xfrm>
          <a:prstGeom prst="rect">
            <a:avLst/>
          </a:prstGeom>
        </p:spPr>
      </p:pic>
    </p:spTree>
    <p:extLst>
      <p:ext uri="{BB962C8B-B14F-4D97-AF65-F5344CB8AC3E}">
        <p14:creationId xmlns="" xmlns:p14="http://schemas.microsoft.com/office/powerpoint/2010/main" val="7228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1744</Words>
  <Application>Microsoft Office PowerPoint</Application>
  <PresentationFormat>On-screen Show (4:3)</PresentationFormat>
  <Paragraphs>173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Chemistry In The Environment</vt:lpstr>
      <vt:lpstr>What is the environment?</vt:lpstr>
      <vt:lpstr>What are pollutants?</vt:lpstr>
      <vt:lpstr>Pollutants</vt:lpstr>
      <vt:lpstr>What is pollution?</vt:lpstr>
      <vt:lpstr>Sources of pollution</vt:lpstr>
      <vt:lpstr>Slide 7</vt:lpstr>
      <vt:lpstr>Slide 8</vt:lpstr>
      <vt:lpstr>Slide 9</vt:lpstr>
      <vt:lpstr>Slide 10</vt:lpstr>
      <vt:lpstr>Slide 11</vt:lpstr>
      <vt:lpstr> Activity: Identify three sources of pollution in the picture below and say how they can be prevented or managed.</vt:lpstr>
      <vt:lpstr>The Effects of Pollutants on the Environment</vt:lpstr>
      <vt:lpstr>Water Pollution</vt:lpstr>
      <vt:lpstr>Why is Water Important?</vt:lpstr>
      <vt:lpstr>Why is Water Pollution Important?</vt:lpstr>
      <vt:lpstr>The Water Cycle</vt:lpstr>
      <vt:lpstr>The Water Cycle</vt:lpstr>
      <vt:lpstr>Steps In The Water Cycle</vt:lpstr>
      <vt:lpstr>Explanation of Steps In The Water Cycle</vt:lpstr>
      <vt:lpstr>Slide 21</vt:lpstr>
      <vt:lpstr>Slide 22</vt:lpstr>
      <vt:lpstr>The Purification of Drinking Water</vt:lpstr>
      <vt:lpstr>Slide 24</vt:lpstr>
      <vt:lpstr>Eutrophication</vt:lpstr>
      <vt:lpstr>Causes of Eutrophication</vt:lpstr>
      <vt:lpstr>Slide 27</vt:lpstr>
      <vt:lpstr>Effects of Water Pollution on Coral Reefs</vt:lpstr>
      <vt:lpstr>Air Pollution</vt:lpstr>
      <vt:lpstr>Effect 1: Global Warming –  The ‘Greenhouse Effect’</vt:lpstr>
      <vt:lpstr>What is Global Warming?</vt:lpstr>
      <vt:lpstr>Global Warming –  The ‘Greenhouse Effect’</vt:lpstr>
      <vt:lpstr>The Kyoto Protocol</vt:lpstr>
      <vt:lpstr>Harmful Effects of Global Warming on the Caribbean Islands</vt:lpstr>
      <vt:lpstr>Slide 35</vt:lpstr>
      <vt:lpstr>Effect 2: Acid Rain</vt:lpstr>
      <vt:lpstr>Acid Rain</vt:lpstr>
      <vt:lpstr>How is acid rain caused?</vt:lpstr>
      <vt:lpstr>Why is acid rain worrying?</vt:lpstr>
      <vt:lpstr>What is the solution to the acid rain problem?</vt:lpstr>
      <vt:lpstr>Effect 3: Ozone Layer Depletion</vt:lpstr>
      <vt:lpstr>What is Ozone?</vt:lpstr>
      <vt:lpstr>How is the ozone layer depleted?</vt:lpstr>
      <vt:lpstr>What happens when the ozone layer is depleted?</vt:lpstr>
      <vt:lpstr>Land Pollution</vt:lpstr>
      <vt:lpstr>What is Land Pollution?</vt:lpstr>
      <vt:lpstr>Sources of Land Pollution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In The Environment</dc:title>
  <dc:creator>Romona</dc:creator>
  <cp:lastModifiedBy>rolton</cp:lastModifiedBy>
  <cp:revision>51</cp:revision>
  <dcterms:created xsi:type="dcterms:W3CDTF">2010-11-24T15:02:53Z</dcterms:created>
  <dcterms:modified xsi:type="dcterms:W3CDTF">2013-11-01T19:55:22Z</dcterms:modified>
</cp:coreProperties>
</file>