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4" r:id="rId9"/>
    <p:sldId id="265" r:id="rId10"/>
    <p:sldId id="266" r:id="rId11"/>
    <p:sldId id="267" r:id="rId12"/>
    <p:sldId id="276" r:id="rId13"/>
    <p:sldId id="277" r:id="rId14"/>
    <p:sldId id="268" r:id="rId15"/>
    <p:sldId id="303" r:id="rId16"/>
    <p:sldId id="270" r:id="rId17"/>
    <p:sldId id="271" r:id="rId18"/>
    <p:sldId id="272" r:id="rId19"/>
    <p:sldId id="273" r:id="rId20"/>
    <p:sldId id="274" r:id="rId21"/>
    <p:sldId id="282" r:id="rId22"/>
    <p:sldId id="281" r:id="rId23"/>
    <p:sldId id="275" r:id="rId24"/>
    <p:sldId id="260" r:id="rId25"/>
  </p:sldIdLst>
  <p:sldSz cx="9144000" cy="6858000" type="screen4x3"/>
  <p:notesSz cx="907732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91A"/>
    <a:srgbClr val="000000"/>
    <a:srgbClr val="D6009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41717" y="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DC8AE-32D3-458D-93DF-A2858D194939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41717" y="6513910"/>
            <a:ext cx="393350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B91AD-202B-4EB6-9F8F-B94DE8E49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641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FD41-F846-45E6-AB9B-A989A6120B9E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8F8D-36EE-4FC0-9A5B-5C7680A072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../You%20Tube%20Science%20Videos/Moles/Molar+Mass+0001_wmv2.avi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../../You%20Tube%20Science%20Videos/Chemical%20Formulae/Writing+Formulas+For+Binary+Ionic+Compounds_wmv2.avi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Formulae</a:t>
            </a:r>
            <a:endParaRPr lang="en-US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SuperStock_1663R-36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359152"/>
            <a:ext cx="3200400" cy="2441448"/>
          </a:xfrm>
          <a:prstGeom prst="rect">
            <a:avLst/>
          </a:prstGeom>
        </p:spPr>
      </p:pic>
      <p:pic>
        <p:nvPicPr>
          <p:cNvPr id="7" name="Picture 6" descr="h2of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2438400"/>
            <a:ext cx="2286000" cy="2362200"/>
          </a:xfrm>
          <a:prstGeom prst="rect">
            <a:avLst/>
          </a:prstGeom>
        </p:spPr>
      </p:pic>
      <p:pic>
        <p:nvPicPr>
          <p:cNvPr id="9" name="Picture 8" descr="Image%2080%20tap%20wat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1" y="2362199"/>
            <a:ext cx="2590801" cy="243840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86800" cy="52578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iron(II) hydroxide.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Iron and hydroxide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  OH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  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OH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</a:p>
          <a:p>
            <a:pPr marL="514350" indent="-514350" algn="l">
              <a:buAutoNum type="arabicPeriod"/>
            </a:pPr>
            <a:endParaRPr lang="en-US" sz="26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(OH)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(OH)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Fe (OH)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4" name="Picture 3" descr="Fe3bpp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286000"/>
            <a:ext cx="3886200" cy="38709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458200" cy="44958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ammonium </a:t>
            </a:r>
            <a:r>
              <a:rPr lang="en-US" sz="2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sulphate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Ammonium and </a:t>
            </a:r>
            <a:r>
              <a:rPr lang="en-US" sz="26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sulphate</a:t>
            </a: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   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</a:p>
          <a:p>
            <a:pPr marL="514350" indent="-514350" algn="l">
              <a:buAutoNum type="arabicPeriod"/>
            </a:pPr>
            <a:endParaRPr lang="en-US" sz="26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(NH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4" name="Picture 3" descr="10%5Ccrownchampion%5Cimg%5C20071111446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362200"/>
            <a:ext cx="4343400" cy="3581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Naming ionic compounds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names of ionic compounds are built from the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cation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and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anion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names.</a:t>
            </a:r>
          </a:p>
          <a:p>
            <a:pPr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Examples: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Silver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chloride</a:t>
            </a:r>
          </a:p>
          <a:p>
            <a:pPr marL="514350" indent="-514350">
              <a:buAutoNum type="arabicPeriod"/>
            </a:pP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Sodium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hydroxide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Calcium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phosphate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Sodium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dichromate</a:t>
            </a:r>
            <a:endParaRPr lang="en-US" b="1" baseline="-25000" dirty="0">
              <a:ln w="12700">
                <a:solidFill>
                  <a:schemeClr val="tx1"/>
                </a:solidFill>
                <a:prstDash val="solid"/>
              </a:ln>
              <a:solidFill>
                <a:srgbClr val="17891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If the metal is a transition metal, determine the charge of the metal ion by looking at the ratio of the metal ion to the negative ion.</a:t>
            </a:r>
          </a:p>
          <a:p>
            <a:pPr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 FeCl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Iron (Fe) is a transition metal.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Chloride (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has a charge of 1- therefore 2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will have a charge of 2-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charge on iron (Fe) must therefore be 2+</a:t>
            </a:r>
          </a:p>
          <a:p>
            <a:pPr marL="857250" indent="-514350"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Name of compound – iron(II) chloride.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838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Worksheet 1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066800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Write the formula of each of the following compounds: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(a) Copper(I) hydroxide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(b) Magnesium </a:t>
            </a: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sulphate</a:t>
            </a:r>
            <a:endParaRPr lang="en-US" sz="28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(c) Sodium carbonate</a:t>
            </a:r>
          </a:p>
          <a:p>
            <a:pPr marL="342900" indent="-34290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(d) </a:t>
            </a: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Aluminium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phosphate</a:t>
            </a:r>
          </a:p>
          <a:p>
            <a:pPr marL="342900" indent="-342900"/>
            <a:endParaRPr lang="en-US" sz="28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 Write the names of each of the following compounds:</a:t>
            </a:r>
          </a:p>
          <a:p>
            <a:pPr marL="514350" indent="-514350">
              <a:buAutoNum type="alphaLcParenBoth"/>
            </a:pP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LiF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    		(b) </a:t>
            </a:r>
            <a:r>
              <a:rPr lang="en-US" sz="2800" b="1" dirty="0" err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KCl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</a:p>
          <a:p>
            <a:pPr marL="514350" indent="-514350"/>
            <a:endParaRPr lang="en-US" sz="2800" b="1" dirty="0" smtClean="0">
              <a:ln w="1270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514350" indent="-514350"/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(c) Ca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(PO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		</a:t>
            </a:r>
            <a:r>
              <a:rPr lang="en-US" sz="2800" b="1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(d) CaSO</a:t>
            </a:r>
            <a:r>
              <a:rPr lang="en-US" sz="2800" b="1" baseline="-25000" dirty="0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TT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</a:t>
            </a:r>
            <a:br>
              <a:rPr lang="en-TT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TT" sz="8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Atomic Mass</a:t>
            </a:r>
            <a:endParaRPr lang="en-TT" sz="8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34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of an element is found by comparing the mass of one atom of the element to the mass of a carbon-12 atom.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an element can be found in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periodic table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for example: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Sodium                relative atomic mass =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Calcium                relative atomic mass =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alc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5181600"/>
            <a:ext cx="1143000" cy="963976"/>
          </a:xfrm>
          <a:prstGeom prst="rect">
            <a:avLst/>
          </a:prstGeom>
        </p:spPr>
      </p:pic>
      <p:pic>
        <p:nvPicPr>
          <p:cNvPr id="5" name="Picture 4" descr="sod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4191000"/>
            <a:ext cx="1143000" cy="8603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molecular mass &amp; Relative formula mass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molecular mass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The products of covalent bonding.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formula mass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The products of ionic bonding.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 determine the relative molecular mass or relative formula mass, we add the relative atomic masses of all the elements present in the compound.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relative molecular mass of nitric acid, HNO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Answer: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HNO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1 atom of H, 1 atom of N and 3 atoms of O.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molecular mass =  (1x1) + (1x14) + (3x16)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      = 63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relative formula mass of calcium carbonate, CaCO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Answer:</a:t>
            </a: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CaCO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1 atom of Ca, 1 atom of C and 3 atoms of O.</a:t>
            </a:r>
          </a:p>
          <a:p>
            <a:pPr marL="0" indent="0">
              <a:buNone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formula mass =  (1x40) + (1x12) + (3x16)</a:t>
            </a: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         = 100</a:t>
            </a:r>
            <a:endParaRPr lang="en-US" sz="2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Why Are Chemical Formulae Important?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229600" cy="25908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Chemical formulae are important because they tell us which elements are found in a compound as well as the ratio between the elements in the compound.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43000"/>
            <a:ext cx="2362199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2" action="ppaction://hlinkfile"/>
              </a:rPr>
              <a:t>Molar Mass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mass of one mole of a substance is known as the molar mass (M). The molar mass of an element or compound has a unit of grams per mole, i.e. gmol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marL="0" indent="0">
              <a:buNone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molar mass of an element is the relative atomic mass in gmol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The molar mass of a compound is the relative formula mass or relative molecular mass in gmol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Examples – Molar mass of elements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543800" cy="4876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M(C) = 12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algn="l"/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M(Na) = 23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M(Ca) = 40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M(K) = 39 gmol</a:t>
            </a:r>
            <a:r>
              <a:rPr lang="en-US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696200" cy="9905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Examples – Molar mass of compounds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8077200" cy="4800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M(H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O) = (2x1) + 16 = 18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M(CuSO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64 + 32 + (4x16) = 160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M((NH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2 x (14 + (4x1)) + 12 + (3x16) </a:t>
            </a: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= 96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M(CuSO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.5H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O) = 160 + (5x18) = 250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Relationship between mass, moles and number of atoms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Example: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Sulphur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Relative atomic mass of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sulphur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2800" b="1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(S) = 32</a:t>
            </a:r>
          </a:p>
          <a:p>
            <a:pPr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Therefore, molar mass of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sulphur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32 gmol</a:t>
            </a:r>
            <a:r>
              <a:rPr lang="en-US" sz="2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-1</a:t>
            </a:r>
          </a:p>
          <a:p>
            <a:pPr marL="0" indent="0">
              <a:buNone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17891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relationship between mass, moles and number of moles is given in the table below.</a:t>
            </a:r>
          </a:p>
          <a:p>
            <a:pPr marL="0" indent="0">
              <a:buNone/>
            </a:pP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4191000"/>
          <a:ext cx="6629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Mass of </a:t>
                      </a:r>
                      <a:r>
                        <a:rPr lang="en-US" dirty="0" err="1" smtClean="0"/>
                        <a:t>sulphur</a:t>
                      </a:r>
                      <a:r>
                        <a:rPr lang="en-US" baseline="0" dirty="0" smtClean="0"/>
                        <a:t> (g)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moles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atoms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 x 10</a:t>
                      </a:r>
                      <a:r>
                        <a:rPr lang="en-US" baseline="30000" dirty="0" smtClean="0"/>
                        <a:t>23</a:t>
                      </a:r>
                      <a:endParaRPr lang="en-US" baseline="300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r>
                        <a:rPr lang="en-US" baseline="0" dirty="0" smtClean="0"/>
                        <a:t> x 10</a:t>
                      </a:r>
                      <a:r>
                        <a:rPr lang="en-US" baseline="30000" dirty="0" smtClean="0"/>
                        <a:t>23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Worksheet 2</a:t>
            </a:r>
            <a:endParaRPr lang="en-US" sz="40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8077200" cy="51054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Calculate the relative molecular mass of oxygen, 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Calculate the relative molecular mass of a chlorine molecule, Cl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Calculate the relative formula mass of calcium hydroxide, Ca(OH)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Calculate the relative formula mass of hydrated copper </a:t>
            </a:r>
            <a:r>
              <a:rPr lang="en-US" sz="2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sulphate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CuSO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.5H</a:t>
            </a:r>
            <a:r>
              <a:rPr lang="en-US" sz="2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Types of Chemical Formulae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molecular formula e.g. H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O, CO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C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endParaRPr lang="en-US" b="1" baseline="-250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baseline="-250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baseline="-25000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structural formula e.g. 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empirical formula e.g.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NaCl</a:t>
            </a:r>
            <a:endParaRPr lang="en-US" b="1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2of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581400"/>
            <a:ext cx="1666875" cy="1162050"/>
          </a:xfrm>
          <a:prstGeom prst="rect">
            <a:avLst/>
          </a:prstGeom>
        </p:spPr>
      </p:pic>
      <p:pic>
        <p:nvPicPr>
          <p:cNvPr id="5" name="Picture 4" descr="co2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581400"/>
            <a:ext cx="1828800" cy="1221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Writing chemical formulae for ionic compounds</a:t>
            </a:r>
            <a:b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143000"/>
            <a:ext cx="7543800" cy="54864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Ionic compounds are represented using an empirical formula. There are important points to note when writing the formulae of ionic compounds:</a:t>
            </a:r>
          </a:p>
          <a:p>
            <a:pPr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Metals generally lose electrons forming positive ions.</a:t>
            </a:r>
          </a:p>
          <a:p>
            <a:pPr algn="l"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Non-metals generally gain electrons forming negative ions.</a:t>
            </a:r>
          </a:p>
          <a:p>
            <a:pPr algn="l">
              <a:buFont typeface="Arial" pitchFamily="34" charset="0"/>
              <a:buChar char="•"/>
            </a:pPr>
            <a:endParaRPr lang="en-US" sz="2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1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charges must balance.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magnitude of the charge on an ion of an element is the same as the oxidation state.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Transition elements often have multiple oxidation states.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 all ions consist of one atom.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 balancing the number of charges, if multiple numbers of the polyatomic ion are required, the polyatomic ion is placed in brackets.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Writing Chemical Formulae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458200" cy="44958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2800" b="1" u="sng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Steps:</a:t>
            </a:r>
          </a:p>
          <a:p>
            <a:pPr marL="514350" indent="-5143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Identify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metal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non-metal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Write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symbols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Write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charges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Cross-over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charges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from top to bottom.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Remove the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charge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Simplify</a:t>
            </a:r>
            <a:r>
              <a:rPr lang="en-US" sz="2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numbers and remove the 1’s.</a:t>
            </a:r>
          </a:p>
          <a:p>
            <a:pPr marL="742950" indent="-7429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/>
            <a:endParaRPr lang="en-US" sz="2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742950" indent="-742950" algn="l">
              <a:buAutoNum type="arabicPeriod"/>
            </a:pPr>
            <a:endParaRPr lang="en-US" sz="39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artoon_picture_of_girl_writing.jpg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9673" y="1021773"/>
            <a:ext cx="18288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1"/>
            <a:ext cx="8458200" cy="53339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1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077200" cy="5715000"/>
          </a:xfrm>
        </p:spPr>
        <p:txBody>
          <a:bodyPr>
            <a:noAutofit/>
          </a:bodyPr>
          <a:lstStyle/>
          <a:p>
            <a:pPr algn="l"/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calcium iodide.</a:t>
            </a:r>
          </a:p>
          <a:p>
            <a:pPr algn="l"/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Calcium and Iodide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  I</a:t>
            </a:r>
          </a:p>
          <a:p>
            <a:pPr marL="514350" indent="-514350" algn="l">
              <a:buAutoNum type="arabicPeriod"/>
            </a:pPr>
            <a:endParaRPr lang="en-US" sz="2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   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26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</a:p>
          <a:p>
            <a:pPr marL="514350" indent="-514350" algn="l">
              <a:buAutoNum type="arabicPeriod"/>
            </a:pPr>
            <a:endParaRPr lang="en-US" sz="26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 algn="l">
              <a:buAutoNum type="arabicPeriod"/>
            </a:pPr>
            <a:endParaRPr lang="en-US" sz="26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CaI</a:t>
            </a:r>
            <a:r>
              <a:rPr lang="en-US" sz="26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600" b="1" baseline="-25000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quick-lime_125x1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590800"/>
            <a:ext cx="3505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copper(II) oxide.</a:t>
            </a:r>
          </a:p>
          <a:p>
            <a:pPr>
              <a:buNone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Copper and oxide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  O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    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</a:p>
          <a:p>
            <a:pPr marL="514350" indent="-514350">
              <a:buAutoNum type="arabicPeriod"/>
            </a:pPr>
            <a:endParaRPr lang="en-US" sz="48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2-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2+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CuO</a:t>
            </a:r>
            <a:endParaRPr lang="en-US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opperPowerCu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209800"/>
            <a:ext cx="4419600" cy="3962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Example 3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Write the chemical formula for sodium phosphate.</a:t>
            </a:r>
          </a:p>
          <a:p>
            <a:pPr>
              <a:buNone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Sodium and phosphate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 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  <a:p>
            <a:pPr marL="514350" indent="-514350">
              <a:buAutoNum type="arabicPeriod"/>
            </a:pPr>
            <a:endParaRPr lang="en-US" sz="48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    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baseline="30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3-</a:t>
            </a:r>
          </a:p>
          <a:p>
            <a:pPr marL="514350" indent="-514350">
              <a:buAutoNum type="arabicPeriod"/>
            </a:pPr>
            <a:endParaRPr lang="en-US" sz="4800" b="1" baseline="30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3-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1+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</a:p>
          <a:p>
            <a:pPr marL="514350" indent="-514350">
              <a:buAutoNum type="arabicPeriod"/>
            </a:pPr>
            <a:endParaRPr lang="en-US" sz="4800" b="1" baseline="-25000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</a:t>
            </a:r>
            <a:r>
              <a:rPr lang="en-US" sz="4800" b="1" baseline="-250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4" name="Picture 3" descr="Sodium_Phosphate_250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2362200"/>
            <a:ext cx="3733800" cy="3733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1033</Words>
  <Application>Microsoft Office PowerPoint</Application>
  <PresentationFormat>On-screen Show (4:3)</PresentationFormat>
  <Paragraphs>206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Chemical Formulae</vt:lpstr>
      <vt:lpstr>Why Are Chemical Formulae Important?</vt:lpstr>
      <vt:lpstr>Types of Chemical Formulae</vt:lpstr>
      <vt:lpstr>Writing chemical formulae for ionic compounds </vt:lpstr>
      <vt:lpstr>Slide 5</vt:lpstr>
      <vt:lpstr>Writing Chemical Formulae</vt:lpstr>
      <vt:lpstr>Example 1</vt:lpstr>
      <vt:lpstr>Example 2</vt:lpstr>
      <vt:lpstr>Example 3</vt:lpstr>
      <vt:lpstr>Example 4</vt:lpstr>
      <vt:lpstr>Example 5</vt:lpstr>
      <vt:lpstr>Naming ionic compounds</vt:lpstr>
      <vt:lpstr>Slide 13</vt:lpstr>
      <vt:lpstr>Slide 14</vt:lpstr>
      <vt:lpstr>Relative  Atomic Mass</vt:lpstr>
      <vt:lpstr>Relative Atomic Mass</vt:lpstr>
      <vt:lpstr>Relative molecular mass &amp; Relative formula mass</vt:lpstr>
      <vt:lpstr>Example 1</vt:lpstr>
      <vt:lpstr>Example 2</vt:lpstr>
      <vt:lpstr>Molar Mass</vt:lpstr>
      <vt:lpstr>Examples – Molar mass of elements</vt:lpstr>
      <vt:lpstr>Examples – Molar mass of compounds</vt:lpstr>
      <vt:lpstr>Relationship between mass, moles and number of atoms</vt:lpstr>
      <vt:lpstr>Worksheet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an HIV Infection</dc:title>
  <dc:creator>user</dc:creator>
  <cp:lastModifiedBy>rolton</cp:lastModifiedBy>
  <cp:revision>113</cp:revision>
  <dcterms:created xsi:type="dcterms:W3CDTF">2010-01-17T20:33:12Z</dcterms:created>
  <dcterms:modified xsi:type="dcterms:W3CDTF">2012-11-19T00:02:56Z</dcterms:modified>
</cp:coreProperties>
</file>