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67" r:id="rId14"/>
    <p:sldId id="268" r:id="rId15"/>
    <p:sldId id="269" r:id="rId16"/>
    <p:sldId id="275" r:id="rId17"/>
    <p:sldId id="270" r:id="rId18"/>
    <p:sldId id="271" r:id="rId19"/>
    <p:sldId id="272" r:id="rId20"/>
    <p:sldId id="273" r:id="rId21"/>
    <p:sldId id="274" r:id="rId22"/>
    <p:sldId id="276" r:id="rId23"/>
    <p:sldId id="277" r:id="rId24"/>
    <p:sldId id="278"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1B7E"/>
    <a:srgbClr val="2B9535"/>
    <a:srgbClr val="1C62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92616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05459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33843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54163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31617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8902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6889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0784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271514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60702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B941-D55D-4CE1-9B48-6CAC64E5E9A7}" type="datetimeFigureOut">
              <a:rPr lang="en-TT" smtClean="0"/>
              <a:pPr/>
              <a:t>27/03/2012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24606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CB941-D55D-4CE1-9B48-6CAC64E5E9A7}" type="datetimeFigureOut">
              <a:rPr lang="en-TT" smtClean="0"/>
              <a:pPr/>
              <a:t>27/03/2012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D73A7-85BF-4533-B916-0A8268868C3F}" type="slidenum">
              <a:rPr lang="en-TT" smtClean="0"/>
              <a:pPr/>
              <a:t>‹#›</a:t>
            </a:fld>
            <a:endParaRPr lang="en-TT"/>
          </a:p>
        </p:txBody>
      </p:sp>
    </p:spTree>
    <p:extLst>
      <p:ext uri="{BB962C8B-B14F-4D97-AF65-F5344CB8AC3E}">
        <p14:creationId xmlns:p14="http://schemas.microsoft.com/office/powerpoint/2010/main" xmlns="" val="125472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You%20Tube%20Science%20Videos/Environmental%20Chemistry/Global+Warming+101_wmv2.av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You%20Tube%20Science%20Videos/Environmental%20Chemistry/The+Causes+and+Effects+of+Acidic+Precipitation_wmv2.avi"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noAutofit/>
          </a:bodyPr>
          <a:lstStyle/>
          <a:p>
            <a:r>
              <a:rPr lang="en-TT" sz="6000" b="1" dirty="0" smtClean="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rPr>
              <a:t>Chemistry In The Environment</a:t>
            </a:r>
            <a:endParaRPr lang="en-TT" sz="6000" b="1" dirty="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1881783"/>
            <a:ext cx="7704856" cy="4849968"/>
          </a:xfrm>
          <a:prstGeom prst="rect">
            <a:avLst/>
          </a:prstGeom>
        </p:spPr>
      </p:pic>
    </p:spTree>
    <p:extLst>
      <p:ext uri="{BB962C8B-B14F-4D97-AF65-F5344CB8AC3E}">
        <p14:creationId xmlns:p14="http://schemas.microsoft.com/office/powerpoint/2010/main" xmlns="" val="48409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96944" cy="6336704"/>
          </a:xfrm>
        </p:spPr>
        <p:txBody>
          <a:bodyPr>
            <a:normAutofit/>
          </a:bodyPr>
          <a:lstStyle/>
          <a:p>
            <a:pPr algn="l"/>
            <a:r>
              <a:rPr lang="en-TT" sz="2800" dirty="0" smtClean="0">
                <a:solidFill>
                  <a:schemeClr val="tx1"/>
                </a:solidFill>
                <a:latin typeface="Arial" pitchFamily="34" charset="0"/>
                <a:cs typeface="Arial" pitchFamily="34" charset="0"/>
              </a:rPr>
              <a:t>5. Disposal of plastic and other non-biodegradable waste materials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1327150"/>
            <a:ext cx="7634710" cy="5054178"/>
          </a:xfrm>
          <a:prstGeom prst="rect">
            <a:avLst/>
          </a:prstGeom>
        </p:spPr>
      </p:pic>
    </p:spTree>
    <p:extLst>
      <p:ext uri="{BB962C8B-B14F-4D97-AF65-F5344CB8AC3E}">
        <p14:creationId xmlns:p14="http://schemas.microsoft.com/office/powerpoint/2010/main" xmlns="" val="41958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2656"/>
            <a:ext cx="8568952" cy="6192688"/>
          </a:xfrm>
        </p:spPr>
        <p:txBody>
          <a:bodyPr>
            <a:normAutofit/>
          </a:bodyPr>
          <a:lstStyle/>
          <a:p>
            <a:pPr algn="l"/>
            <a:r>
              <a:rPr lang="en-TT" sz="2800" dirty="0" smtClean="0">
                <a:solidFill>
                  <a:schemeClr val="tx1"/>
                </a:solidFill>
                <a:latin typeface="Arial" pitchFamily="34" charset="0"/>
                <a:cs typeface="Arial" pitchFamily="34" charset="0"/>
              </a:rPr>
              <a:t>6. Sewage and other forms of water pollution</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896691"/>
            <a:ext cx="7831764" cy="5484637"/>
          </a:xfrm>
          <a:prstGeom prst="rect">
            <a:avLst/>
          </a:prstGeom>
        </p:spPr>
      </p:pic>
    </p:spTree>
    <p:extLst>
      <p:ext uri="{BB962C8B-B14F-4D97-AF65-F5344CB8AC3E}">
        <p14:creationId xmlns:p14="http://schemas.microsoft.com/office/powerpoint/2010/main" xmlns="" val="25631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16632"/>
            <a:ext cx="8928992" cy="1143000"/>
          </a:xfrm>
        </p:spPr>
        <p:txBody>
          <a:bodyPr>
            <a:noAutofit/>
          </a:bodyPr>
          <a:lstStyle/>
          <a:p>
            <a:pPr algn="l"/>
            <a:r>
              <a:rPr lang="en-TT" sz="3600" dirty="0" smtClean="0">
                <a:solidFill>
                  <a:srgbClr val="FF0000"/>
                </a:solidFill>
                <a:latin typeface="Arial" pitchFamily="34" charset="0"/>
                <a:cs typeface="Arial" pitchFamily="34" charset="0"/>
              </a:rPr>
              <a:t/>
            </a:r>
            <a:br>
              <a:rPr lang="en-TT" sz="3600" dirty="0" smtClean="0">
                <a:solidFill>
                  <a:srgbClr val="FF0000"/>
                </a:solidFill>
                <a:latin typeface="Arial" pitchFamily="34" charset="0"/>
                <a:cs typeface="Arial" pitchFamily="34" charset="0"/>
              </a:rPr>
            </a:br>
            <a:r>
              <a:rPr lang="en-TT" sz="2800" u="sng" dirty="0" smtClean="0">
                <a:latin typeface="Arial" pitchFamily="34" charset="0"/>
                <a:cs typeface="Arial" pitchFamily="34" charset="0"/>
              </a:rPr>
              <a:t>Activity</a:t>
            </a:r>
            <a:r>
              <a:rPr lang="en-TT" sz="2800" dirty="0" smtClean="0">
                <a:latin typeface="Arial" pitchFamily="34" charset="0"/>
                <a:cs typeface="Arial" pitchFamily="34" charset="0"/>
              </a:rPr>
              <a:t>: Identify </a:t>
            </a:r>
            <a:r>
              <a:rPr lang="en-TT" sz="2800" b="1" dirty="0" smtClean="0">
                <a:latin typeface="Arial" pitchFamily="34" charset="0"/>
                <a:cs typeface="Arial" pitchFamily="34" charset="0"/>
              </a:rPr>
              <a:t>three</a:t>
            </a:r>
            <a:r>
              <a:rPr lang="en-TT" sz="2800" dirty="0" smtClean="0">
                <a:latin typeface="Arial" pitchFamily="34" charset="0"/>
                <a:cs typeface="Arial" pitchFamily="34" charset="0"/>
              </a:rPr>
              <a:t> sources of pollution in the picture below and say how they can be prevented or managed.</a:t>
            </a:r>
            <a:endParaRPr lang="en-TT" sz="28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7343" y="1628800"/>
            <a:ext cx="5976663" cy="5050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91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lstStyle/>
          <a:p>
            <a:r>
              <a:rPr lang="en-TT" b="1" dirty="0" smtClean="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rPr>
              <a:t>The Effects of Pollutants on the Environment</a:t>
            </a:r>
            <a:endParaRPr lang="en-TT" b="1" dirty="0">
              <a:ln w="12700">
                <a:solidFill>
                  <a:schemeClr val="tx1"/>
                </a:solidFill>
                <a:prstDash val="solid"/>
              </a:ln>
              <a:solidFill>
                <a:srgbClr val="A51B7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592796"/>
            <a:ext cx="6792755" cy="5094566"/>
          </a:xfrm>
          <a:prstGeom prst="rect">
            <a:avLst/>
          </a:prstGeom>
        </p:spPr>
      </p:pic>
    </p:spTree>
    <p:extLst>
      <p:ext uri="{BB962C8B-B14F-4D97-AF65-F5344CB8AC3E}">
        <p14:creationId xmlns:p14="http://schemas.microsoft.com/office/powerpoint/2010/main" xmlns="" val="1867065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8964488" cy="794519"/>
          </a:xfrm>
        </p:spPr>
        <p:txBody>
          <a:bodyPr>
            <a:normAutofit fontScale="90000"/>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Effect 1: Global Warming – </a:t>
            </a:r>
            <a:b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br>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The ‘Greenhouse Effect’</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412776"/>
            <a:ext cx="8280920" cy="5021118"/>
          </a:xfrm>
          <a:prstGeom prst="rect">
            <a:avLst/>
          </a:prstGeom>
        </p:spPr>
      </p:pic>
    </p:spTree>
    <p:extLst>
      <p:ext uri="{BB962C8B-B14F-4D97-AF65-F5344CB8AC3E}">
        <p14:creationId xmlns:p14="http://schemas.microsoft.com/office/powerpoint/2010/main" xmlns="" val="25401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7772400" cy="1470025"/>
          </a:xfrm>
        </p:spPr>
        <p:txBody>
          <a:bodyPr/>
          <a:lstStyle/>
          <a:p>
            <a: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Global Warming – </a:t>
            </a:r>
            <a:b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br>
            <a:r>
              <a:rPr lang="en-TT" sz="40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The ‘Greenhouse Effect’</a:t>
            </a:r>
            <a:endParaRPr lang="en-TT" dirty="0"/>
          </a:p>
        </p:txBody>
      </p:sp>
      <p:sp>
        <p:nvSpPr>
          <p:cNvPr id="3" name="Subtitle 2"/>
          <p:cNvSpPr>
            <a:spLocks noGrp="1"/>
          </p:cNvSpPr>
          <p:nvPr>
            <p:ph type="subTitle" idx="1"/>
          </p:nvPr>
        </p:nvSpPr>
        <p:spPr>
          <a:xfrm>
            <a:off x="251520" y="1484784"/>
            <a:ext cx="8712968" cy="5112568"/>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The absorption of infra-red radiation in this way is nothing new – it has always happened and is one of the processes which help to maintain the Earth at a temperature suitable for life.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worry is that </a:t>
            </a:r>
            <a:r>
              <a:rPr lang="en-TT" sz="2800" dirty="0" smtClean="0">
                <a:solidFill>
                  <a:srgbClr val="FF0000"/>
                </a:solidFill>
                <a:latin typeface="Arial" pitchFamily="34" charset="0"/>
                <a:cs typeface="Arial" pitchFamily="34" charset="0"/>
              </a:rPr>
              <a:t>increased amounts of carbon dioxide</a:t>
            </a:r>
            <a:r>
              <a:rPr lang="en-TT" sz="2800" dirty="0" smtClean="0">
                <a:solidFill>
                  <a:schemeClr val="tx1"/>
                </a:solidFill>
                <a:latin typeface="Arial" pitchFamily="34" charset="0"/>
                <a:cs typeface="Arial" pitchFamily="34" charset="0"/>
              </a:rPr>
              <a:t> caused by burning fossil fuels are upsetting the balance and causing unusually rapid increases in global temperatures.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Some things that are resulting from this are the </a:t>
            </a:r>
            <a:r>
              <a:rPr lang="en-TT" sz="2800" dirty="0" smtClean="0">
                <a:solidFill>
                  <a:srgbClr val="FF0000"/>
                </a:solidFill>
                <a:latin typeface="Arial" pitchFamily="34" charset="0"/>
                <a:cs typeface="Arial" pitchFamily="34" charset="0"/>
              </a:rPr>
              <a:t>melting of the polar ice caps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increased flooding</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changes in the weather</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9611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38535"/>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The Kyoto Protocol</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4077072"/>
            <a:ext cx="8496944" cy="2664296"/>
          </a:xfrm>
        </p:spPr>
        <p:txBody>
          <a:bodyPr>
            <a:normAutofit/>
          </a:bodyPr>
          <a:lstStyle/>
          <a:p>
            <a:pPr algn="l"/>
            <a:r>
              <a:rPr lang="en-TT" sz="2800" dirty="0" smtClean="0">
                <a:solidFill>
                  <a:schemeClr val="tx1"/>
                </a:solidFill>
                <a:latin typeface="Arial" pitchFamily="34" charset="0"/>
                <a:cs typeface="Arial" pitchFamily="34" charset="0"/>
              </a:rPr>
              <a:t>The Kyoto Protocol is an agreement drawn up in 1997 in Japan by the United Nations to reduce the emission of greenhouse gases. Some 169 countries signed the agreement. The aim of the Kyoto Protocol is to reduce the effect greenhouse gases have on the climate.</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052736"/>
            <a:ext cx="6696744" cy="2991076"/>
          </a:xfrm>
          <a:prstGeom prst="rect">
            <a:avLst/>
          </a:prstGeom>
        </p:spPr>
      </p:pic>
    </p:spTree>
    <p:extLst>
      <p:ext uri="{BB962C8B-B14F-4D97-AF65-F5344CB8AC3E}">
        <p14:creationId xmlns:p14="http://schemas.microsoft.com/office/powerpoint/2010/main" xmlns="" val="11484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94519"/>
          </a:xfrm>
        </p:spPr>
        <p:txBody>
          <a:bodyPr>
            <a:noAutofit/>
          </a:bodyPr>
          <a:lstStyle/>
          <a:p>
            <a:r>
              <a:rPr lang="en-TT" sz="5400"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Effect 2: Acid Rain</a:t>
            </a:r>
            <a:endParaRPr lang="en-TT" sz="54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124744"/>
            <a:ext cx="8352928" cy="5543895"/>
          </a:xfrm>
          <a:prstGeom prst="rect">
            <a:avLst/>
          </a:prstGeom>
        </p:spPr>
      </p:pic>
    </p:spTree>
    <p:extLst>
      <p:ext uri="{BB962C8B-B14F-4D97-AF65-F5344CB8AC3E}">
        <p14:creationId xmlns:p14="http://schemas.microsoft.com/office/powerpoint/2010/main" xmlns="" val="15140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864096"/>
          </a:xfrm>
        </p:spPr>
        <p:txBody>
          <a:bodyPr>
            <a:normAutofit fontScale="90000"/>
          </a:bodyPr>
          <a:lstStyle/>
          <a:p>
            <a:r>
              <a:rPr lang="en-TT" sz="54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Acid Rain</a:t>
            </a:r>
            <a:endParaRPr lang="en-TT" dirty="0"/>
          </a:p>
        </p:txBody>
      </p:sp>
      <p:sp>
        <p:nvSpPr>
          <p:cNvPr id="3" name="Subtitle 2"/>
          <p:cNvSpPr>
            <a:spLocks noGrp="1"/>
          </p:cNvSpPr>
          <p:nvPr>
            <p:ph type="subTitle" idx="1"/>
          </p:nvPr>
        </p:nvSpPr>
        <p:spPr>
          <a:xfrm>
            <a:off x="323528" y="980728"/>
            <a:ext cx="8640960" cy="5688632"/>
          </a:xfrm>
        </p:spPr>
        <p:txBody>
          <a:bodyPr>
            <a:normAutofit/>
          </a:bodyPr>
          <a:lstStyle/>
          <a:p>
            <a:pPr algn="l"/>
            <a:r>
              <a:rPr lang="en-TT" sz="2800" dirty="0" smtClean="0">
                <a:solidFill>
                  <a:schemeClr val="tx1"/>
                </a:solidFill>
                <a:latin typeface="Arial" pitchFamily="34" charset="0"/>
                <a:cs typeface="Arial" pitchFamily="34" charset="0"/>
              </a:rPr>
              <a:t>Acid rain is acidic because of </a:t>
            </a:r>
            <a:r>
              <a:rPr lang="en-TT" sz="2800" dirty="0" smtClean="0">
                <a:solidFill>
                  <a:srgbClr val="FF0000"/>
                </a:solidFill>
                <a:latin typeface="Arial" pitchFamily="34" charset="0"/>
                <a:cs typeface="Arial" pitchFamily="34" charset="0"/>
              </a:rPr>
              <a:t>dissolved carbon dioxide</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Acid rain is even more acidic because of the presence of </a:t>
            </a:r>
            <a:r>
              <a:rPr lang="en-TT" sz="2800" dirty="0" smtClean="0">
                <a:solidFill>
                  <a:srgbClr val="FF0000"/>
                </a:solidFill>
                <a:latin typeface="Arial" pitchFamily="34" charset="0"/>
                <a:cs typeface="Arial" pitchFamily="34" charset="0"/>
              </a:rPr>
              <a:t>various pollutants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2924944"/>
            <a:ext cx="6048672" cy="3744416"/>
          </a:xfrm>
          <a:prstGeom prst="rect">
            <a:avLst/>
          </a:prstGeom>
        </p:spPr>
      </p:pic>
    </p:spTree>
    <p:extLst>
      <p:ext uri="{BB962C8B-B14F-4D97-AF65-F5344CB8AC3E}">
        <p14:creationId xmlns:p14="http://schemas.microsoft.com/office/powerpoint/2010/main" xmlns="" val="1602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936104"/>
          </a:xfrm>
        </p:spPr>
        <p:txBody>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How is acid rain caused?</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424936" cy="5544616"/>
          </a:xfrm>
        </p:spPr>
        <p:txBody>
          <a:bodyPr>
            <a:normAutofit lnSpcReduction="10000"/>
          </a:bodyPr>
          <a:lstStyle/>
          <a:p>
            <a:pPr algn="l"/>
            <a:r>
              <a:rPr lang="en-TT" sz="2800" dirty="0" smtClean="0">
                <a:solidFill>
                  <a:schemeClr val="tx1"/>
                </a:solidFill>
                <a:latin typeface="Arial" pitchFamily="34" charset="0"/>
                <a:cs typeface="Arial" pitchFamily="34" charset="0"/>
              </a:rPr>
              <a:t>Acid rain is caused when </a:t>
            </a:r>
            <a:r>
              <a:rPr lang="en-TT" sz="2800" dirty="0" smtClean="0">
                <a:solidFill>
                  <a:srgbClr val="FF0000"/>
                </a:solidFill>
                <a:latin typeface="Arial" pitchFamily="34" charset="0"/>
                <a:cs typeface="Arial" pitchFamily="34" charset="0"/>
              </a:rPr>
              <a:t>water</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oxygen</a:t>
            </a:r>
            <a:r>
              <a:rPr lang="en-TT" sz="2800" dirty="0" smtClean="0">
                <a:solidFill>
                  <a:schemeClr val="tx1"/>
                </a:solidFill>
                <a:latin typeface="Arial" pitchFamily="34" charset="0"/>
                <a:cs typeface="Arial" pitchFamily="34" charset="0"/>
              </a:rPr>
              <a:t> in the atmosphere react with </a:t>
            </a:r>
            <a:r>
              <a:rPr lang="en-TT" sz="2800" dirty="0" smtClean="0">
                <a:solidFill>
                  <a:srgbClr val="FF0000"/>
                </a:solidFill>
                <a:latin typeface="Arial" pitchFamily="34" charset="0"/>
                <a:cs typeface="Arial" pitchFamily="34" charset="0"/>
              </a:rPr>
              <a:t>sulphur dioxide </a:t>
            </a:r>
            <a:r>
              <a:rPr lang="en-TT" sz="2800" dirty="0" smtClean="0">
                <a:solidFill>
                  <a:schemeClr val="tx1"/>
                </a:solidFill>
                <a:latin typeface="Arial" pitchFamily="34" charset="0"/>
                <a:cs typeface="Arial" pitchFamily="34" charset="0"/>
              </a:rPr>
              <a:t>to produce </a:t>
            </a:r>
            <a:r>
              <a:rPr lang="en-TT" sz="2800" dirty="0" smtClean="0">
                <a:solidFill>
                  <a:srgbClr val="FF0000"/>
                </a:solidFill>
                <a:latin typeface="Arial" pitchFamily="34" charset="0"/>
                <a:cs typeface="Arial" pitchFamily="34" charset="0"/>
              </a:rPr>
              <a:t>sulphuric acid</a:t>
            </a:r>
            <a:r>
              <a:rPr lang="en-TT" sz="2800" dirty="0" smtClean="0">
                <a:solidFill>
                  <a:schemeClr val="tx1"/>
                </a:solidFill>
                <a:latin typeface="Arial" pitchFamily="34" charset="0"/>
                <a:cs typeface="Arial" pitchFamily="34" charset="0"/>
              </a:rPr>
              <a:t>, or with various </a:t>
            </a:r>
            <a:r>
              <a:rPr lang="en-TT" sz="2800" dirty="0" smtClean="0">
                <a:solidFill>
                  <a:srgbClr val="FF0000"/>
                </a:solidFill>
                <a:latin typeface="Arial" pitchFamily="34" charset="0"/>
                <a:cs typeface="Arial" pitchFamily="34" charset="0"/>
              </a:rPr>
              <a:t>oxides of nitrogen</a:t>
            </a:r>
            <a:r>
              <a:rPr lang="en-TT" sz="28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NO</a:t>
            </a:r>
            <a:r>
              <a:rPr lang="en-TT" sz="2800" baseline="-25000" dirty="0" err="1" smtClean="0">
                <a:solidFill>
                  <a:schemeClr val="tx1"/>
                </a:solidFill>
                <a:latin typeface="Arial" pitchFamily="34" charset="0"/>
                <a:cs typeface="Arial" pitchFamily="34" charset="0"/>
              </a:rPr>
              <a:t>x</a:t>
            </a:r>
            <a:r>
              <a:rPr lang="en-TT" sz="2800" dirty="0" smtClean="0">
                <a:solidFill>
                  <a:schemeClr val="tx1"/>
                </a:solidFill>
                <a:latin typeface="Arial" pitchFamily="34" charset="0"/>
                <a:cs typeface="Arial" pitchFamily="34" charset="0"/>
              </a:rPr>
              <a:t>, to give </a:t>
            </a:r>
            <a:r>
              <a:rPr lang="en-TT" sz="2800" dirty="0" smtClean="0">
                <a:solidFill>
                  <a:srgbClr val="FF0000"/>
                </a:solidFill>
                <a:latin typeface="Arial" pitchFamily="34" charset="0"/>
                <a:cs typeface="Arial" pitchFamily="34" charset="0"/>
              </a:rPr>
              <a:t>nitric</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These come mainly from </a:t>
            </a:r>
            <a:r>
              <a:rPr lang="en-TT" sz="2800" dirty="0" smtClean="0">
                <a:solidFill>
                  <a:srgbClr val="FF0000"/>
                </a:solidFill>
                <a:latin typeface="Arial" pitchFamily="34" charset="0"/>
                <a:cs typeface="Arial" pitchFamily="34" charset="0"/>
              </a:rPr>
              <a:t>power stations </a:t>
            </a:r>
            <a:r>
              <a:rPr lang="en-TT" sz="2800" dirty="0" smtClean="0">
                <a:solidFill>
                  <a:schemeClr val="tx1"/>
                </a:solidFill>
                <a:latin typeface="Arial" pitchFamily="34" charset="0"/>
                <a:cs typeface="Arial" pitchFamily="34" charset="0"/>
              </a:rPr>
              <a:t>and </a:t>
            </a:r>
            <a:r>
              <a:rPr lang="en-TT" sz="2800" dirty="0" smtClean="0">
                <a:solidFill>
                  <a:srgbClr val="FF0000"/>
                </a:solidFill>
                <a:latin typeface="Arial" pitchFamily="34" charset="0"/>
                <a:cs typeface="Arial" pitchFamily="34" charset="0"/>
              </a:rPr>
              <a:t>factories burning fossil fuels</a:t>
            </a:r>
            <a:r>
              <a:rPr lang="en-TT" sz="2800" dirty="0" smtClean="0">
                <a:solidFill>
                  <a:schemeClr val="tx1"/>
                </a:solidFill>
                <a:latin typeface="Arial" pitchFamily="34" charset="0"/>
                <a:cs typeface="Arial" pitchFamily="34" charset="0"/>
              </a:rPr>
              <a:t>, or from </a:t>
            </a:r>
            <a:r>
              <a:rPr lang="en-TT" sz="2800" dirty="0" smtClean="0">
                <a:solidFill>
                  <a:srgbClr val="FF0000"/>
                </a:solidFill>
                <a:latin typeface="Arial" pitchFamily="34" charset="0"/>
                <a:cs typeface="Arial" pitchFamily="34" charset="0"/>
              </a:rPr>
              <a:t>motor vehicles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high temperatures and pressures inside car engines make it possible for nitrogen and oxygen to react together. They form a mixture of nitrogen oxides which escape into the air from the exhaust pipe.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860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648072"/>
          </a:xfrm>
        </p:spPr>
        <p:txBody>
          <a:bodyPr>
            <a:normAutofit fontScale="90000"/>
          </a:bodyPr>
          <a:lstStyle/>
          <a:p>
            <a:r>
              <a:rPr lang="en-TT" b="1" dirty="0" smtClean="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rPr>
              <a:t>What is the environment?</a:t>
            </a:r>
            <a:endParaRPr lang="en-TT" b="1" dirty="0">
              <a:ln w="12700">
                <a:solidFill>
                  <a:schemeClr val="tx1"/>
                </a:solidFill>
                <a:prstDash val="solid"/>
              </a:ln>
              <a:solidFill>
                <a:srgbClr val="1C6223"/>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764704"/>
            <a:ext cx="8280920" cy="5688632"/>
          </a:xfrm>
        </p:spPr>
        <p:txBody>
          <a:bodyPr>
            <a:normAutofit/>
          </a:bodyPr>
          <a:lstStyle/>
          <a:p>
            <a:pPr algn="l"/>
            <a:r>
              <a:rPr lang="en-TT" sz="2800" dirty="0" smtClean="0">
                <a:solidFill>
                  <a:schemeClr val="tx1"/>
                </a:solidFill>
                <a:latin typeface="Arial" pitchFamily="34" charset="0"/>
                <a:cs typeface="Arial" pitchFamily="34" charset="0"/>
              </a:rPr>
              <a:t>The environment is all of our </a:t>
            </a:r>
            <a:r>
              <a:rPr lang="en-TT" sz="2800" dirty="0" smtClean="0">
                <a:solidFill>
                  <a:srgbClr val="FF0000"/>
                </a:solidFill>
                <a:latin typeface="Arial" pitchFamily="34" charset="0"/>
                <a:cs typeface="Arial" pitchFamily="34" charset="0"/>
              </a:rPr>
              <a:t>surroundings</a:t>
            </a:r>
            <a:r>
              <a:rPr lang="en-TT" sz="2800" dirty="0" smtClean="0">
                <a:solidFill>
                  <a:schemeClr val="tx1"/>
                </a:solidFill>
                <a:latin typeface="Arial" pitchFamily="34" charset="0"/>
                <a:cs typeface="Arial" pitchFamily="34" charset="0"/>
              </a:rPr>
              <a:t>. </a:t>
            </a:r>
          </a:p>
          <a:p>
            <a:pPr algn="l"/>
            <a:r>
              <a:rPr lang="en-TT" sz="2800" dirty="0" smtClean="0">
                <a:solidFill>
                  <a:schemeClr val="tx1"/>
                </a:solidFill>
                <a:latin typeface="Arial" pitchFamily="34" charset="0"/>
                <a:cs typeface="Arial" pitchFamily="34" charset="0"/>
              </a:rPr>
              <a:t>This includes the </a:t>
            </a:r>
            <a:r>
              <a:rPr lang="en-TT" sz="2800" dirty="0" smtClean="0">
                <a:solidFill>
                  <a:srgbClr val="FF0000"/>
                </a:solidFill>
                <a:latin typeface="Arial" pitchFamily="34" charset="0"/>
                <a:cs typeface="Arial" pitchFamily="34" charset="0"/>
              </a:rPr>
              <a:t>atmosphere</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oceans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soil</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all living things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2348880"/>
            <a:ext cx="7200800" cy="4320480"/>
          </a:xfrm>
          <a:prstGeom prst="rect">
            <a:avLst/>
          </a:prstGeom>
        </p:spPr>
      </p:pic>
    </p:spTree>
    <p:extLst>
      <p:ext uri="{BB962C8B-B14F-4D97-AF65-F5344CB8AC3E}">
        <p14:creationId xmlns:p14="http://schemas.microsoft.com/office/powerpoint/2010/main" xmlns="" val="28627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938535"/>
          </a:xfrm>
        </p:spPr>
        <p:txBody>
          <a:bodyPr/>
          <a:lstStyle/>
          <a:p>
            <a:r>
              <a:rPr lang="en-TT"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Why is acid rain worrying?</a:t>
            </a:r>
            <a:endParaRPr lang="en-TT"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052736"/>
            <a:ext cx="8568952" cy="5544616"/>
          </a:xfrm>
        </p:spPr>
        <p:txBody>
          <a:bodyPr>
            <a:normAutofit/>
          </a:bodyPr>
          <a:lstStyle/>
          <a:p>
            <a:pPr algn="l"/>
            <a:r>
              <a:rPr lang="en-TT" sz="2800" dirty="0" smtClean="0">
                <a:solidFill>
                  <a:schemeClr val="tx1"/>
                </a:solidFill>
                <a:latin typeface="Arial" pitchFamily="34" charset="0"/>
                <a:cs typeface="Arial" pitchFamily="34" charset="0"/>
              </a:rPr>
              <a:t>Acid rain is mainly worrying for its devastating effect on </a:t>
            </a:r>
            <a:r>
              <a:rPr lang="en-TT" sz="2800" dirty="0" smtClean="0">
                <a:solidFill>
                  <a:srgbClr val="FF0000"/>
                </a:solidFill>
                <a:latin typeface="Arial" pitchFamily="34" charset="0"/>
                <a:cs typeface="Arial" pitchFamily="34" charset="0"/>
              </a:rPr>
              <a:t>trees</a:t>
            </a:r>
            <a:r>
              <a:rPr lang="en-TT" sz="2800" dirty="0" smtClean="0">
                <a:solidFill>
                  <a:schemeClr val="tx1"/>
                </a:solidFill>
                <a:latin typeface="Arial" pitchFamily="34" charset="0"/>
                <a:cs typeface="Arial" pitchFamily="34" charset="0"/>
              </a:rPr>
              <a:t>, and on life in </a:t>
            </a:r>
            <a:r>
              <a:rPr lang="en-TT" sz="2800" dirty="0" smtClean="0">
                <a:solidFill>
                  <a:srgbClr val="FF0000"/>
                </a:solidFill>
                <a:latin typeface="Arial" pitchFamily="34" charset="0"/>
                <a:cs typeface="Arial" pitchFamily="34" charset="0"/>
              </a:rPr>
              <a:t>lakes</a:t>
            </a:r>
            <a:r>
              <a:rPr lang="en-TT" sz="2800" dirty="0" smtClean="0">
                <a:solidFill>
                  <a:schemeClr val="tx1"/>
                </a:solidFill>
                <a:latin typeface="Arial" pitchFamily="34" charset="0"/>
                <a:cs typeface="Arial" pitchFamily="34" charset="0"/>
              </a:rPr>
              <a:t>. In some areas, a high proportion of trees are affected and are either sick or dying. In some lakes the water is so acidic that it wont support life.</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3428999"/>
            <a:ext cx="7344816" cy="3429001"/>
          </a:xfrm>
          <a:prstGeom prst="rect">
            <a:avLst/>
          </a:prstGeom>
        </p:spPr>
      </p:pic>
    </p:spTree>
    <p:extLst>
      <p:ext uri="{BB962C8B-B14F-4D97-AF65-F5344CB8AC3E}">
        <p14:creationId xmlns:p14="http://schemas.microsoft.com/office/powerpoint/2010/main" xmlns="" val="16985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1008112"/>
          </a:xfrm>
        </p:spPr>
        <p:txBody>
          <a:bodyPr>
            <a:normAutofit/>
          </a:bodyPr>
          <a:lstStyle/>
          <a:p>
            <a:r>
              <a:rPr lang="en-TT" sz="3200" b="1" dirty="0" smtClean="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rPr>
              <a:t>What is the solution to the acid rain problem?</a:t>
            </a:r>
            <a:endParaRPr lang="en-TT" sz="3200" b="1" dirty="0">
              <a:ln w="12700">
                <a:solidFill>
                  <a:sysClr val="windowText" lastClr="000000"/>
                </a:solidFill>
                <a:prstDash val="solid"/>
              </a:ln>
              <a:solidFill>
                <a:srgbClr val="FF33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3451988"/>
            <a:ext cx="8568952" cy="3145364"/>
          </a:xfrm>
        </p:spPr>
        <p:txBody>
          <a:bodyPr>
            <a:normAutofit fontScale="92500" lnSpcReduction="20000"/>
          </a:bodyPr>
          <a:lstStyle/>
          <a:p>
            <a:pPr marL="514350" indent="-514350" algn="l">
              <a:buFont typeface="+mj-lt"/>
              <a:buAutoNum type="arabicPeriod"/>
            </a:pPr>
            <a:r>
              <a:rPr lang="en-TT" sz="2800" dirty="0" smtClean="0">
                <a:solidFill>
                  <a:schemeClr val="tx1"/>
                </a:solidFill>
                <a:latin typeface="Arial" pitchFamily="34" charset="0"/>
                <a:cs typeface="Arial" pitchFamily="34" charset="0"/>
              </a:rPr>
              <a:t>Removing sulphur from fuels</a:t>
            </a:r>
          </a:p>
          <a:p>
            <a:pPr marL="514350" indent="-514350" algn="l">
              <a:buFont typeface="+mj-lt"/>
              <a:buAutoNum type="arabicPeriod"/>
            </a:pPr>
            <a:endParaRPr lang="en-TT" sz="2800" dirty="0" smtClean="0">
              <a:solidFill>
                <a:schemeClr val="tx1"/>
              </a:solidFill>
              <a:latin typeface="Arial" pitchFamily="34" charset="0"/>
              <a:cs typeface="Arial" pitchFamily="34" charset="0"/>
            </a:endParaRPr>
          </a:p>
          <a:p>
            <a:pPr marL="514350" indent="-514350" algn="l">
              <a:buFont typeface="+mj-lt"/>
              <a:buAutoNum type="arabicPeriod"/>
            </a:pPr>
            <a:r>
              <a:rPr lang="en-TT" sz="2800" dirty="0" smtClean="0">
                <a:solidFill>
                  <a:schemeClr val="tx1"/>
                </a:solidFill>
                <a:latin typeface="Arial" pitchFamily="34" charset="0"/>
                <a:cs typeface="Arial" pitchFamily="34" charset="0"/>
              </a:rPr>
              <a:t>‘Scrubbing’ the gases from power stations and factories to remove SO</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and </a:t>
            </a:r>
            <a:r>
              <a:rPr lang="en-TT" sz="2800" dirty="0" err="1" smtClean="0">
                <a:solidFill>
                  <a:schemeClr val="tx1"/>
                </a:solidFill>
                <a:latin typeface="Arial" pitchFamily="34" charset="0"/>
                <a:cs typeface="Arial" pitchFamily="34" charset="0"/>
              </a:rPr>
              <a:t>NO</a:t>
            </a:r>
            <a:r>
              <a:rPr lang="en-TT" sz="2800" baseline="-25000" dirty="0" err="1" smtClean="0">
                <a:solidFill>
                  <a:schemeClr val="tx1"/>
                </a:solidFill>
                <a:latin typeface="Arial" pitchFamily="34" charset="0"/>
                <a:cs typeface="Arial" pitchFamily="34" charset="0"/>
              </a:rPr>
              <a:t>x</a:t>
            </a:r>
            <a:endParaRPr lang="en-TT" sz="2800" baseline="-25000" dirty="0" smtClean="0">
              <a:solidFill>
                <a:schemeClr val="tx1"/>
              </a:solidFill>
              <a:latin typeface="Arial" pitchFamily="34" charset="0"/>
              <a:cs typeface="Arial" pitchFamily="34" charset="0"/>
            </a:endParaRPr>
          </a:p>
          <a:p>
            <a:pPr marL="514350" indent="-514350" algn="l">
              <a:buFont typeface="+mj-lt"/>
              <a:buAutoNum type="arabicPeriod"/>
            </a:pPr>
            <a:endParaRPr lang="en-TT" sz="2800" dirty="0" smtClean="0">
              <a:solidFill>
                <a:schemeClr val="tx1"/>
              </a:solidFill>
              <a:latin typeface="Arial" pitchFamily="34" charset="0"/>
              <a:cs typeface="Arial" pitchFamily="34" charset="0"/>
            </a:endParaRPr>
          </a:p>
          <a:p>
            <a:pPr marL="514350" indent="-514350" algn="l">
              <a:buFont typeface="+mj-lt"/>
              <a:buAutoNum type="arabicPeriod"/>
            </a:pPr>
            <a:r>
              <a:rPr lang="en-TT" sz="2800" dirty="0" smtClean="0">
                <a:solidFill>
                  <a:schemeClr val="tx1"/>
                </a:solidFill>
                <a:latin typeface="Arial" pitchFamily="34" charset="0"/>
                <a:cs typeface="Arial" pitchFamily="34" charset="0"/>
              </a:rPr>
              <a:t>Using catalytic converters in cars – helps to convert oxides of nitrogen into harmless nitrogen gas, but has no effect on sulphur dioxide</a:t>
            </a:r>
            <a:endParaRPr lang="en-TT" sz="28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96502" y="836712"/>
            <a:ext cx="2695575" cy="2523356"/>
          </a:xfrm>
          <a:prstGeom prst="rect">
            <a:avLst/>
          </a:prstGeom>
        </p:spPr>
      </p:pic>
    </p:spTree>
    <p:extLst>
      <p:ext uri="{BB962C8B-B14F-4D97-AF65-F5344CB8AC3E}">
        <p14:creationId xmlns:p14="http://schemas.microsoft.com/office/powerpoint/2010/main" xmlns="" val="44955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010543"/>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Effect 3: Ozone Layer Depletion</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3688" y="1556792"/>
            <a:ext cx="5976664" cy="5180710"/>
          </a:xfrm>
          <a:prstGeom prst="rect">
            <a:avLst/>
          </a:prstGeom>
        </p:spPr>
      </p:pic>
    </p:spTree>
    <p:extLst>
      <p:ext uri="{BB962C8B-B14F-4D97-AF65-F5344CB8AC3E}">
        <p14:creationId xmlns:p14="http://schemas.microsoft.com/office/powerpoint/2010/main" xmlns="" val="5751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010543"/>
          </a:xfrm>
        </p:spPr>
        <p:txBody>
          <a:bodyPr/>
          <a:lstStyle/>
          <a:p>
            <a:r>
              <a:rPr lang="en-TT" b="1" dirty="0" smtClean="0">
                <a:ln w="12700">
                  <a:solidFill>
                    <a:sysClr val="windowText" lastClr="000000"/>
                  </a:solidFill>
                  <a:prstDash val="solid"/>
                </a:ln>
                <a:solidFill>
                  <a:srgbClr val="4F81BD"/>
                </a:solidFill>
                <a:effectLst>
                  <a:outerShdw blurRad="41275" dist="20320" dir="1800000" algn="tl" rotWithShape="0">
                    <a:srgbClr val="000000">
                      <a:alpha val="40000"/>
                    </a:srgbClr>
                  </a:outerShdw>
                </a:effectLst>
                <a:latin typeface="Arial" pitchFamily="34" charset="0"/>
                <a:cs typeface="Arial" pitchFamily="34" charset="0"/>
              </a:rPr>
              <a:t>What is Ozone?</a:t>
            </a:r>
            <a:endParaRPr lang="en-TT" dirty="0"/>
          </a:p>
        </p:txBody>
      </p:sp>
      <p:sp>
        <p:nvSpPr>
          <p:cNvPr id="3" name="Subtitle 2"/>
          <p:cNvSpPr>
            <a:spLocks noGrp="1"/>
          </p:cNvSpPr>
          <p:nvPr>
            <p:ph type="subTitle" idx="1"/>
          </p:nvPr>
        </p:nvSpPr>
        <p:spPr>
          <a:xfrm>
            <a:off x="467544" y="1124744"/>
            <a:ext cx="8280920" cy="5400600"/>
          </a:xfrm>
        </p:spPr>
        <p:txBody>
          <a:bodyPr>
            <a:normAutofit/>
          </a:bodyPr>
          <a:lstStyle/>
          <a:p>
            <a:pPr algn="l"/>
            <a:r>
              <a:rPr lang="en-TT" sz="2800" dirty="0" smtClean="0">
                <a:solidFill>
                  <a:schemeClr val="tx1"/>
                </a:solidFill>
                <a:latin typeface="Arial" pitchFamily="34" charset="0"/>
                <a:cs typeface="Arial" pitchFamily="34" charset="0"/>
              </a:rPr>
              <a:t>Ozone (O</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 is a gas found in the upper atmosphere which shields the Earth from dangerous ultraviolet (UV) rays.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2334462"/>
            <a:ext cx="5112568" cy="4473587"/>
          </a:xfrm>
          <a:prstGeom prst="rect">
            <a:avLst/>
          </a:prstGeom>
        </p:spPr>
      </p:pic>
    </p:spTree>
    <p:extLst>
      <p:ext uri="{BB962C8B-B14F-4D97-AF65-F5344CB8AC3E}">
        <p14:creationId xmlns:p14="http://schemas.microsoft.com/office/powerpoint/2010/main" xmlns="" val="94513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326009"/>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How is the ozone layer depleted?</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556792"/>
            <a:ext cx="8568952" cy="5040560"/>
          </a:xfrm>
        </p:spPr>
        <p:txBody>
          <a:bodyPr>
            <a:normAutofit/>
          </a:bodyPr>
          <a:lstStyle/>
          <a:p>
            <a:pPr algn="l"/>
            <a:r>
              <a:rPr lang="en-TT" sz="2800" dirty="0" smtClean="0">
                <a:solidFill>
                  <a:schemeClr val="tx1"/>
                </a:solidFill>
                <a:latin typeface="Arial" pitchFamily="34" charset="0"/>
                <a:cs typeface="Arial" pitchFamily="34" charset="0"/>
              </a:rPr>
              <a:t>Chlorofluorocarbons (CFCs) are organic compounds containing carbon, chlorine and fluorine.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They have been used extensively in sprays as propellants and as coolants in refrigerators and air conditioners.</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As CFCs do not dissolve in water or in the atmosphere, they accumulate in the atmosphere, where they break down the ozone molecules.</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5455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happens when the ozone layer is depleted?</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628800"/>
            <a:ext cx="8640960" cy="4968552"/>
          </a:xfrm>
        </p:spPr>
        <p:txBody>
          <a:bodyPr>
            <a:normAutofit fontScale="92500" lnSpcReduction="20000"/>
          </a:bodyPr>
          <a:lstStyle/>
          <a:p>
            <a:pPr algn="l"/>
            <a:r>
              <a:rPr lang="en-TT" sz="2800" dirty="0" smtClean="0">
                <a:solidFill>
                  <a:schemeClr val="tx1"/>
                </a:solidFill>
                <a:latin typeface="Arial" pitchFamily="34" charset="0"/>
                <a:cs typeface="Arial" pitchFamily="34" charset="0"/>
              </a:rPr>
              <a:t>As the ozone layer becomes depleted, move UV light reaches the Earth.</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As a result of this there has been a significant increase in the number of people developing skin cancer, cataracts and depressed immune systems.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It also adversely affects plant cells and lead to the death of aquatic organisms.</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Depletion of the ozone layer is also contributing to the general increase in the word’s temperatures resulting in global warming.</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890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4624"/>
            <a:ext cx="7772400" cy="864096"/>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Summary</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3356992"/>
            <a:ext cx="8640960" cy="3456384"/>
          </a:xfrm>
        </p:spPr>
        <p:txBody>
          <a:bodyPr>
            <a:normAutofit/>
          </a:bodyPr>
          <a:lstStyle/>
          <a:p>
            <a:pPr algn="l"/>
            <a:r>
              <a:rPr lang="en-TT" sz="2800" dirty="0" smtClean="0">
                <a:solidFill>
                  <a:schemeClr val="tx1"/>
                </a:solidFill>
                <a:latin typeface="Arial" pitchFamily="34" charset="0"/>
                <a:cs typeface="Arial" pitchFamily="34" charset="0"/>
              </a:rPr>
              <a:t>In this lesson we learnt how to:</a:t>
            </a:r>
          </a:p>
          <a:p>
            <a:pPr algn="l"/>
            <a:r>
              <a:rPr lang="en-US" sz="2800" dirty="0" smtClean="0">
                <a:solidFill>
                  <a:schemeClr val="tx1"/>
                </a:solidFill>
                <a:latin typeface="Arial" pitchFamily="34" charset="0"/>
                <a:cs typeface="Arial" pitchFamily="34" charset="0"/>
              </a:rPr>
              <a:t>1. Define environment and pollution. </a:t>
            </a:r>
          </a:p>
          <a:p>
            <a:pPr algn="l"/>
            <a:r>
              <a:rPr lang="en-US" sz="2800" dirty="0" smtClean="0">
                <a:solidFill>
                  <a:schemeClr val="tx1"/>
                </a:solidFill>
                <a:latin typeface="Arial" pitchFamily="34" charset="0"/>
                <a:cs typeface="Arial" pitchFamily="34" charset="0"/>
              </a:rPr>
              <a:t>2. Identify common sources of pollution. </a:t>
            </a:r>
          </a:p>
          <a:p>
            <a:pPr algn="l"/>
            <a:r>
              <a:rPr lang="en-US" sz="2800" dirty="0" smtClean="0">
                <a:solidFill>
                  <a:schemeClr val="tx1"/>
                </a:solidFill>
                <a:latin typeface="Arial" pitchFamily="34" charset="0"/>
                <a:cs typeface="Arial" pitchFamily="34" charset="0"/>
              </a:rPr>
              <a:t>3. Explain the basic concepts of pollution prevention and conversion. </a:t>
            </a:r>
          </a:p>
          <a:p>
            <a:pPr algn="l"/>
            <a:r>
              <a:rPr lang="en-US" sz="2800" dirty="0" smtClean="0">
                <a:solidFill>
                  <a:schemeClr val="tx1"/>
                </a:solidFill>
                <a:latin typeface="Arial" pitchFamily="34" charset="0"/>
                <a:cs typeface="Arial" pitchFamily="34" charset="0"/>
              </a:rPr>
              <a:t>4. Explain the importance of water in the environment. </a:t>
            </a:r>
          </a:p>
          <a:p>
            <a:pPr algn="l"/>
            <a:endParaRPr lang="en-TT" sz="2800" dirty="0" smtClean="0">
              <a:solidFill>
                <a:schemeClr val="tx1"/>
              </a:solidFill>
              <a:latin typeface="Arial" pitchFamily="34" charset="0"/>
              <a:cs typeface="Arial" pitchFamily="34" charset="0"/>
            </a:endParaRPr>
          </a:p>
        </p:txBody>
      </p:sp>
      <p:pic>
        <p:nvPicPr>
          <p:cNvPr id="1026" name="Picture 2" descr="http://mindspower.com/wordpress/wp-content/uploads/2010/09/Environment-Image.jpg"/>
          <p:cNvPicPr>
            <a:picLocks noChangeAspect="1" noChangeArrowheads="1"/>
          </p:cNvPicPr>
          <p:nvPr/>
        </p:nvPicPr>
        <p:blipFill>
          <a:blip r:embed="rId2" cstate="print"/>
          <a:srcRect/>
          <a:stretch>
            <a:fillRect/>
          </a:stretch>
        </p:blipFill>
        <p:spPr bwMode="auto">
          <a:xfrm>
            <a:off x="3131840" y="851562"/>
            <a:ext cx="2657103" cy="2649446"/>
          </a:xfrm>
          <a:prstGeom prst="rect">
            <a:avLst/>
          </a:prstGeom>
          <a:noFill/>
        </p:spPr>
      </p:pic>
    </p:spTree>
    <p:extLst>
      <p:ext uri="{BB962C8B-B14F-4D97-AF65-F5344CB8AC3E}">
        <p14:creationId xmlns:p14="http://schemas.microsoft.com/office/powerpoint/2010/main" xmlns="" val="18902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866527"/>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What are pollutants?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980728"/>
            <a:ext cx="8424936" cy="5544616"/>
          </a:xfrm>
        </p:spPr>
        <p:txBody>
          <a:bodyPr>
            <a:normAutofit lnSpcReduction="10000"/>
          </a:bodyPr>
          <a:lstStyle/>
          <a:p>
            <a:pPr algn="l"/>
            <a:r>
              <a:rPr lang="en-TT" dirty="0" smtClean="0">
                <a:solidFill>
                  <a:schemeClr val="tx1"/>
                </a:solidFill>
              </a:rPr>
              <a:t>Our environment can be damaged by </a:t>
            </a:r>
            <a:r>
              <a:rPr lang="en-TT" dirty="0" smtClean="0">
                <a:solidFill>
                  <a:srgbClr val="FF0000"/>
                </a:solidFill>
              </a:rPr>
              <a:t>pollutants</a:t>
            </a:r>
            <a:r>
              <a:rPr lang="en-TT" dirty="0" smtClean="0">
                <a:solidFill>
                  <a:schemeClr val="tx1"/>
                </a:solidFill>
              </a:rPr>
              <a:t>. </a:t>
            </a:r>
          </a:p>
          <a:p>
            <a:pPr algn="l"/>
            <a:endParaRPr lang="en-TT" dirty="0" smtClean="0">
              <a:solidFill>
                <a:schemeClr val="tx1"/>
              </a:solidFill>
            </a:endParaRPr>
          </a:p>
          <a:p>
            <a:pPr algn="l"/>
            <a:r>
              <a:rPr lang="en-TT" dirty="0" smtClean="0">
                <a:solidFill>
                  <a:schemeClr val="tx1"/>
                </a:solidFill>
              </a:rPr>
              <a:t>Pollutants are materials that can be </a:t>
            </a:r>
            <a:r>
              <a:rPr lang="en-TT" dirty="0" smtClean="0">
                <a:solidFill>
                  <a:srgbClr val="FF0000"/>
                </a:solidFill>
              </a:rPr>
              <a:t>toxic</a:t>
            </a:r>
            <a:r>
              <a:rPr lang="en-TT" dirty="0" smtClean="0">
                <a:solidFill>
                  <a:schemeClr val="tx1"/>
                </a:solidFill>
              </a:rPr>
              <a:t>, can interfere with the </a:t>
            </a:r>
            <a:r>
              <a:rPr lang="en-TT" dirty="0" smtClean="0">
                <a:solidFill>
                  <a:srgbClr val="FF0000"/>
                </a:solidFill>
              </a:rPr>
              <a:t>food chain </a:t>
            </a:r>
            <a:r>
              <a:rPr lang="en-TT" dirty="0" smtClean="0">
                <a:solidFill>
                  <a:schemeClr val="tx1"/>
                </a:solidFill>
              </a:rPr>
              <a:t>or change the rate of </a:t>
            </a:r>
            <a:r>
              <a:rPr lang="en-TT" dirty="0" smtClean="0">
                <a:solidFill>
                  <a:srgbClr val="FF0000"/>
                </a:solidFill>
              </a:rPr>
              <a:t>growth</a:t>
            </a:r>
            <a:r>
              <a:rPr lang="en-TT" dirty="0" smtClean="0">
                <a:solidFill>
                  <a:schemeClr val="tx1"/>
                </a:solidFill>
              </a:rPr>
              <a:t> of species of animals and plants. </a:t>
            </a:r>
          </a:p>
          <a:p>
            <a:pPr algn="l"/>
            <a:endParaRPr lang="en-TT" dirty="0" smtClean="0">
              <a:solidFill>
                <a:schemeClr val="tx1"/>
              </a:solidFill>
            </a:endParaRPr>
          </a:p>
          <a:p>
            <a:pPr algn="l"/>
            <a:r>
              <a:rPr lang="en-TT" dirty="0" smtClean="0">
                <a:solidFill>
                  <a:schemeClr val="tx1"/>
                </a:solidFill>
              </a:rPr>
              <a:t>Pollutants can be in any physical state – solids, liquids or gases.</a:t>
            </a:r>
          </a:p>
          <a:p>
            <a:pPr algn="l"/>
            <a:endParaRPr lang="en-TT" dirty="0" smtClean="0">
              <a:solidFill>
                <a:schemeClr val="tx1"/>
              </a:solidFill>
            </a:endParaRPr>
          </a:p>
          <a:p>
            <a:pPr algn="l"/>
            <a:r>
              <a:rPr lang="en-TT" dirty="0" smtClean="0">
                <a:solidFill>
                  <a:schemeClr val="tx1"/>
                </a:solidFill>
              </a:rPr>
              <a:t>Even waste heat from a power station can be described as a pollutant.</a:t>
            </a:r>
            <a:endParaRPr lang="en-TT" dirty="0">
              <a:solidFill>
                <a:schemeClr val="tx1"/>
              </a:solidFill>
            </a:endParaRPr>
          </a:p>
        </p:txBody>
      </p:sp>
    </p:spTree>
    <p:extLst>
      <p:ext uri="{BB962C8B-B14F-4D97-AF65-F5344CB8AC3E}">
        <p14:creationId xmlns:p14="http://schemas.microsoft.com/office/powerpoint/2010/main" xmlns="" val="18228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864096"/>
          </a:xfrm>
        </p:spPr>
        <p:txBody>
          <a:bodyPr>
            <a:normAutofit fontScale="90000"/>
          </a:bodyPr>
          <a:lstStyle/>
          <a:p>
            <a:r>
              <a:rPr lang="en-TT" sz="6000"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Pollutants</a:t>
            </a:r>
            <a:endParaRPr lang="en-TT" sz="6000"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4356" y="1178705"/>
            <a:ext cx="6912768" cy="5522419"/>
          </a:xfrm>
          <a:prstGeom prst="rect">
            <a:avLst/>
          </a:prstGeom>
        </p:spPr>
      </p:pic>
    </p:spTree>
    <p:extLst>
      <p:ext uri="{BB962C8B-B14F-4D97-AF65-F5344CB8AC3E}">
        <p14:creationId xmlns:p14="http://schemas.microsoft.com/office/powerpoint/2010/main" xmlns="" val="1004533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010543"/>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What is pollution?</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124744"/>
            <a:ext cx="8352928" cy="5328592"/>
          </a:xfrm>
        </p:spPr>
        <p:txBody>
          <a:bodyPr>
            <a:normAutofit/>
          </a:bodyPr>
          <a:lstStyle/>
          <a:p>
            <a:pPr algn="l"/>
            <a:r>
              <a:rPr lang="en-TT" sz="2800" dirty="0" smtClean="0">
                <a:solidFill>
                  <a:schemeClr val="tx1"/>
                </a:solidFill>
                <a:latin typeface="Arial" pitchFamily="34" charset="0"/>
                <a:cs typeface="Arial" pitchFamily="34" charset="0"/>
              </a:rPr>
              <a:t>Pollution is any damage to the environment that is caused by a pollutant.</a:t>
            </a:r>
          </a:p>
          <a:p>
            <a:pPr algn="l"/>
            <a:endParaRPr lang="en-TT" sz="2800" dirty="0" smtClean="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2132856"/>
            <a:ext cx="7488832" cy="4416738"/>
          </a:xfrm>
          <a:prstGeom prst="rect">
            <a:avLst/>
          </a:prstGeom>
        </p:spPr>
      </p:pic>
    </p:spTree>
    <p:extLst>
      <p:ext uri="{BB962C8B-B14F-4D97-AF65-F5344CB8AC3E}">
        <p14:creationId xmlns:p14="http://schemas.microsoft.com/office/powerpoint/2010/main" xmlns="" val="27013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938535"/>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Sources of pollution</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908720"/>
            <a:ext cx="8424936" cy="5688632"/>
          </a:xfrm>
        </p:spPr>
        <p:txBody>
          <a:bodyPr>
            <a:normAutofit/>
          </a:bodyPr>
          <a:lstStyle/>
          <a:p>
            <a:pPr algn="l"/>
            <a:r>
              <a:rPr lang="en-TT" sz="2800" dirty="0" smtClean="0">
                <a:solidFill>
                  <a:schemeClr val="tx1"/>
                </a:solidFill>
                <a:latin typeface="Arial" pitchFamily="34" charset="0"/>
                <a:cs typeface="Arial" pitchFamily="34" charset="0"/>
              </a:rPr>
              <a:t>1. Burning of fossil fuels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556792"/>
            <a:ext cx="7002531" cy="4647134"/>
          </a:xfrm>
          <a:prstGeom prst="rect">
            <a:avLst/>
          </a:prstGeom>
        </p:spPr>
      </p:pic>
    </p:spTree>
    <p:extLst>
      <p:ext uri="{BB962C8B-B14F-4D97-AF65-F5344CB8AC3E}">
        <p14:creationId xmlns:p14="http://schemas.microsoft.com/office/powerpoint/2010/main" xmlns="" val="369598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640960" cy="6120680"/>
          </a:xfrm>
        </p:spPr>
        <p:txBody>
          <a:bodyPr>
            <a:normAutofit/>
          </a:bodyPr>
          <a:lstStyle/>
          <a:p>
            <a:pPr algn="l"/>
            <a:r>
              <a:rPr lang="en-TT" sz="2800" dirty="0" smtClean="0">
                <a:solidFill>
                  <a:schemeClr val="tx1"/>
                </a:solidFill>
                <a:latin typeface="Arial" pitchFamily="34" charset="0"/>
                <a:cs typeface="Arial" pitchFamily="34" charset="0"/>
              </a:rPr>
              <a:t>2. Land clearance by burning forests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5505" y="1268760"/>
            <a:ext cx="7540678" cy="4960972"/>
          </a:xfrm>
          <a:prstGeom prst="rect">
            <a:avLst/>
          </a:prstGeom>
        </p:spPr>
      </p:pic>
    </p:spTree>
    <p:extLst>
      <p:ext uri="{BB962C8B-B14F-4D97-AF65-F5344CB8AC3E}">
        <p14:creationId xmlns:p14="http://schemas.microsoft.com/office/powerpoint/2010/main" xmlns="" val="4584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32656"/>
            <a:ext cx="8280920" cy="6264696"/>
          </a:xfrm>
        </p:spPr>
        <p:txBody>
          <a:bodyPr>
            <a:normAutofit/>
          </a:bodyPr>
          <a:lstStyle/>
          <a:p>
            <a:pPr algn="l"/>
            <a:r>
              <a:rPr lang="en-TT" sz="2800" dirty="0" smtClean="0">
                <a:solidFill>
                  <a:schemeClr val="tx1"/>
                </a:solidFill>
                <a:latin typeface="Arial" pitchFamily="34" charset="0"/>
                <a:cs typeface="Arial" pitchFamily="34" charset="0"/>
              </a:rPr>
              <a:t>3. Use of pesticides and fertilisers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720" y="908720"/>
            <a:ext cx="5400600" cy="5400600"/>
          </a:xfrm>
          <a:prstGeom prst="rect">
            <a:avLst/>
          </a:prstGeom>
        </p:spPr>
      </p:pic>
    </p:spTree>
    <p:extLst>
      <p:ext uri="{BB962C8B-B14F-4D97-AF65-F5344CB8AC3E}">
        <p14:creationId xmlns:p14="http://schemas.microsoft.com/office/powerpoint/2010/main" xmlns="" val="42474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24936" cy="6264696"/>
          </a:xfrm>
        </p:spPr>
        <p:txBody>
          <a:bodyPr>
            <a:normAutofit/>
          </a:bodyPr>
          <a:lstStyle/>
          <a:p>
            <a:pPr algn="l"/>
            <a:r>
              <a:rPr lang="en-TT" sz="2800" dirty="0" smtClean="0">
                <a:solidFill>
                  <a:schemeClr val="tx1"/>
                </a:solidFill>
                <a:latin typeface="Arial" pitchFamily="34" charset="0"/>
                <a:cs typeface="Arial" pitchFamily="34" charset="0"/>
              </a:rPr>
              <a:t>4. Waste materials from industrial processes such as mining, quarrying and smelting ores to make metals</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772816"/>
            <a:ext cx="7560840" cy="4681541"/>
          </a:xfrm>
          <a:prstGeom prst="rect">
            <a:avLst/>
          </a:prstGeom>
        </p:spPr>
      </p:pic>
    </p:spTree>
    <p:extLst>
      <p:ext uri="{BB962C8B-B14F-4D97-AF65-F5344CB8AC3E}">
        <p14:creationId xmlns:p14="http://schemas.microsoft.com/office/powerpoint/2010/main" xmlns="" val="7228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794</Words>
  <Application>Microsoft Office PowerPoint</Application>
  <PresentationFormat>On-screen Show (4:3)</PresentationFormat>
  <Paragraphs>74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Chemistry In The Environment</vt:lpstr>
      <vt:lpstr>What is the environment?</vt:lpstr>
      <vt:lpstr>What are pollutants?</vt:lpstr>
      <vt:lpstr>Pollutants</vt:lpstr>
      <vt:lpstr>What is pollution?</vt:lpstr>
      <vt:lpstr>Sources of pollution</vt:lpstr>
      <vt:lpstr>Slide 7</vt:lpstr>
      <vt:lpstr>Slide 8</vt:lpstr>
      <vt:lpstr>Slide 9</vt:lpstr>
      <vt:lpstr>Slide 10</vt:lpstr>
      <vt:lpstr>Slide 11</vt:lpstr>
      <vt:lpstr> Activity: Identify three sources of pollution in the picture below and say how they can be prevented or managed.</vt:lpstr>
      <vt:lpstr>The Effects of Pollutants on the Environment</vt:lpstr>
      <vt:lpstr>Effect 1: Global Warming –  The ‘Greenhouse Effect’</vt:lpstr>
      <vt:lpstr>Global Warming –  The ‘Greenhouse Effect’</vt:lpstr>
      <vt:lpstr>The Kyoto Protocol</vt:lpstr>
      <vt:lpstr>Effect 2: Acid Rain</vt:lpstr>
      <vt:lpstr>Acid Rain</vt:lpstr>
      <vt:lpstr>How is acid rain caused?</vt:lpstr>
      <vt:lpstr>Why is acid rain worrying?</vt:lpstr>
      <vt:lpstr>What is the solution to the acid rain problem?</vt:lpstr>
      <vt:lpstr>Effect 3: Ozone Layer Depletion</vt:lpstr>
      <vt:lpstr>What is Ozone?</vt:lpstr>
      <vt:lpstr>How is the ozone layer depleted?</vt:lpstr>
      <vt:lpstr>What happens when the ozone layer is depleted?</vt:lpstr>
      <vt:lpstr>Summary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In The Environment</dc:title>
  <dc:creator>Romona</dc:creator>
  <cp:lastModifiedBy>costaatt</cp:lastModifiedBy>
  <cp:revision>31</cp:revision>
  <dcterms:created xsi:type="dcterms:W3CDTF">2010-11-24T15:02:53Z</dcterms:created>
  <dcterms:modified xsi:type="dcterms:W3CDTF">2012-03-27T18:03:17Z</dcterms:modified>
</cp:coreProperties>
</file>