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6" r:id="rId4"/>
    <p:sldId id="307" r:id="rId5"/>
    <p:sldId id="308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47" r:id="rId17"/>
    <p:sldId id="321" r:id="rId18"/>
    <p:sldId id="322" r:id="rId19"/>
    <p:sldId id="320" r:id="rId20"/>
    <p:sldId id="323" r:id="rId21"/>
    <p:sldId id="325" r:id="rId22"/>
    <p:sldId id="324" r:id="rId23"/>
    <p:sldId id="326" r:id="rId24"/>
    <p:sldId id="327" r:id="rId25"/>
    <p:sldId id="328" r:id="rId26"/>
    <p:sldId id="329" r:id="rId27"/>
    <p:sldId id="33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9E2-4085-48CE-A713-FC1D3FD03D11}" type="datetimeFigureOut">
              <a:rPr lang="en-TT" smtClean="0"/>
              <a:t>21/11/2011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004227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9E2-4085-48CE-A713-FC1D3FD03D11}" type="datetimeFigureOut">
              <a:rPr lang="en-TT" smtClean="0"/>
              <a:t>21/11/2011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55026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9E2-4085-48CE-A713-FC1D3FD03D11}" type="datetimeFigureOut">
              <a:rPr lang="en-TT" smtClean="0"/>
              <a:t>21/11/2011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49393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9E2-4085-48CE-A713-FC1D3FD03D11}" type="datetimeFigureOut">
              <a:rPr lang="en-TT" smtClean="0"/>
              <a:t>21/11/2011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09531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9E2-4085-48CE-A713-FC1D3FD03D11}" type="datetimeFigureOut">
              <a:rPr lang="en-TT" smtClean="0"/>
              <a:t>21/11/2011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660058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9E2-4085-48CE-A713-FC1D3FD03D11}" type="datetimeFigureOut">
              <a:rPr lang="en-TT" smtClean="0"/>
              <a:t>21/11/2011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1779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9E2-4085-48CE-A713-FC1D3FD03D11}" type="datetimeFigureOut">
              <a:rPr lang="en-TT" smtClean="0"/>
              <a:t>21/11/2011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39490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9E2-4085-48CE-A713-FC1D3FD03D11}" type="datetimeFigureOut">
              <a:rPr lang="en-TT" smtClean="0"/>
              <a:t>21/11/2011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15266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9E2-4085-48CE-A713-FC1D3FD03D11}" type="datetimeFigureOut">
              <a:rPr lang="en-TT" smtClean="0"/>
              <a:t>21/11/2011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297585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9E2-4085-48CE-A713-FC1D3FD03D11}" type="datetimeFigureOut">
              <a:rPr lang="en-TT" smtClean="0"/>
              <a:t>21/11/2011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58877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9E2-4085-48CE-A713-FC1D3FD03D11}" type="datetimeFigureOut">
              <a:rPr lang="en-TT" smtClean="0"/>
              <a:t>21/11/2011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60475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989E2-4085-48CE-A713-FC1D3FD03D11}" type="datetimeFigureOut">
              <a:rPr lang="en-TT" smtClean="0"/>
              <a:t>21/11/2011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51311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801" y="851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Giant Structures </a:t>
            </a:r>
            <a:b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TT" sz="3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(continued)</a:t>
            </a:r>
            <a:endParaRPr lang="en-TT" sz="31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813690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3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09" y="260648"/>
            <a:ext cx="8856984" cy="648072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Properties of Diamond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0891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0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09" y="260648"/>
            <a:ext cx="8856984" cy="648072"/>
          </a:xfrm>
        </p:spPr>
        <p:txBody>
          <a:bodyPr>
            <a:noAutofit/>
          </a:bodyPr>
          <a:lstStyle/>
          <a:p>
            <a:pPr algn="l"/>
            <a:r>
              <a:rPr lang="en-TT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1. Diamond is very hard, with very high melting and boiling points.</a:t>
            </a:r>
            <a:endParaRPr lang="en-TT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301208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This is because of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very strong carbon-carbon covalent bonds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which extend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throughout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the whole crystal 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three dimensions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340768"/>
            <a:ext cx="439248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2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09" y="260648"/>
            <a:ext cx="8856984" cy="648072"/>
          </a:xfrm>
        </p:spPr>
        <p:txBody>
          <a:bodyPr>
            <a:noAutofit/>
          </a:bodyPr>
          <a:lstStyle/>
          <a:p>
            <a:pPr algn="l"/>
            <a:r>
              <a:rPr lang="en-TT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2. Diamond does not conduct electricity.</a:t>
            </a:r>
            <a:endParaRPr lang="en-TT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013176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This is because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 the electrons in the outer levels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of the carbon atoms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tightly held in covalent bonds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between the atoms.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None are free to move around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165520"/>
            <a:ext cx="4392488" cy="352839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5520"/>
            <a:ext cx="3240360" cy="347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25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09" y="260648"/>
            <a:ext cx="8856984" cy="648072"/>
          </a:xfrm>
        </p:spPr>
        <p:txBody>
          <a:bodyPr>
            <a:noAutofit/>
          </a:bodyPr>
          <a:lstStyle/>
          <a:p>
            <a:pPr algn="l"/>
            <a:r>
              <a:rPr lang="en-TT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3. Diamond does not dissolve in water or any other solvent.</a:t>
            </a:r>
            <a:endParaRPr lang="en-TT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013176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This is again because of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powerful covalent bonds between the carbon atoms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If the diamond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dissolved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these would have to be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broken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65520"/>
            <a:ext cx="439248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6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332656"/>
            <a:ext cx="4056451" cy="648072"/>
          </a:xfrm>
        </p:spPr>
        <p:txBody>
          <a:bodyPr>
            <a:noAutofit/>
          </a:bodyPr>
          <a:lstStyle/>
          <a:p>
            <a:pPr algn="l"/>
            <a:r>
              <a:rPr lang="en-TT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Graphite</a:t>
            </a:r>
            <a:endParaRPr lang="en-TT" sz="7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19229"/>
            <a:ext cx="6992938" cy="523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49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09" y="260648"/>
            <a:ext cx="8856984" cy="648072"/>
          </a:xfrm>
        </p:spPr>
        <p:txBody>
          <a:bodyPr>
            <a:noAutofit/>
          </a:bodyPr>
          <a:lstStyle/>
          <a:p>
            <a:r>
              <a:rPr lang="en-TT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Graphite</a:t>
            </a:r>
            <a:endParaRPr lang="en-TT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661248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Graphite is also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another form of carbon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but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arranged differently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99288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388424" y="2852936"/>
            <a:ext cx="432048" cy="3960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69594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09" y="260648"/>
            <a:ext cx="8856984" cy="648072"/>
          </a:xfrm>
        </p:spPr>
        <p:txBody>
          <a:bodyPr>
            <a:noAutofit/>
          </a:bodyPr>
          <a:lstStyle/>
          <a:p>
            <a:r>
              <a:rPr lang="en-TT" sz="3200" b="1" u="sng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Activity:</a:t>
            </a:r>
            <a:r>
              <a:rPr lang="en-TT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Drawing the structure of Diamond</a:t>
            </a:r>
            <a:endParaRPr lang="en-TT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804" y="980728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Draw the structure of graphite.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52" y="1772816"/>
            <a:ext cx="7993063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388424" y="3429000"/>
            <a:ext cx="360040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34183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09" y="260648"/>
            <a:ext cx="8856984" cy="648072"/>
          </a:xfrm>
        </p:spPr>
        <p:txBody>
          <a:bodyPr>
            <a:noAutofit/>
          </a:bodyPr>
          <a:lstStyle/>
          <a:p>
            <a:r>
              <a:rPr lang="en-TT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Structure of Graphite</a:t>
            </a:r>
            <a:endParaRPr lang="en-TT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4707141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Graphite has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layer structure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rather like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pack of cards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In a pack of cards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each card is strong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but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individual cards are easily separated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The same is true in graphite.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99288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388424" y="2529123"/>
            <a:ext cx="432048" cy="396044"/>
          </a:xfrm>
          <a:prstGeom prst="roundRect">
            <a:avLst>
              <a:gd name="adj" fmla="val 131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19833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68" y="404664"/>
            <a:ext cx="8856984" cy="648072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Properties of Graphite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8424" y="2529123"/>
            <a:ext cx="432048" cy="396044"/>
          </a:xfrm>
          <a:prstGeom prst="roundRect">
            <a:avLst>
              <a:gd name="adj" fmla="val 131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4945680" cy="484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51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" y="116632"/>
            <a:ext cx="8988491" cy="648072"/>
          </a:xfrm>
        </p:spPr>
        <p:txBody>
          <a:bodyPr>
            <a:noAutofit/>
          </a:bodyPr>
          <a:lstStyle/>
          <a:p>
            <a:pPr algn="l"/>
            <a:r>
              <a:rPr lang="en-TT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1. Graphite is a soft material with a slimy feel.</a:t>
            </a:r>
            <a:endParaRPr lang="en-TT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769" y="4520483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Although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forces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holding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atoms together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each layer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very strong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attractions between the layers are much weaker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Layers can easily be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flaked off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271" y="764704"/>
            <a:ext cx="4855956" cy="375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45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09" y="79567"/>
            <a:ext cx="8856984" cy="1117185"/>
          </a:xfrm>
        </p:spPr>
        <p:txBody>
          <a:bodyPr>
            <a:noAutofit/>
          </a:bodyPr>
          <a:lstStyle/>
          <a:p>
            <a:r>
              <a:rPr lang="en-TT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Diamond</a:t>
            </a:r>
            <a:endParaRPr lang="en-TT" sz="7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5860101" cy="518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71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769" y="3861048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Graphite (mixed with clay to make it harder) is used 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pencils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When you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write with a pencil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you are leaving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trail of graphite layers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behind on the paper.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0579"/>
            <a:ext cx="352839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1062"/>
            <a:ext cx="3530600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06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574" y="5733256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Pure graphite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slippery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that it is used as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dry lubricant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– for example, to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lubricate locks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99288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90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0648"/>
            <a:ext cx="8988491" cy="648072"/>
          </a:xfrm>
        </p:spPr>
        <p:txBody>
          <a:bodyPr>
            <a:noAutofit/>
          </a:bodyPr>
          <a:lstStyle/>
          <a:p>
            <a:pPr algn="l"/>
            <a:r>
              <a:rPr lang="en-TT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2. Graphite has High Melting and Boiling Points and is Insoluble in any Solvent. </a:t>
            </a:r>
            <a:endParaRPr lang="en-TT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574" y="4149080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melt or dissolve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the graphite, you don’t just have to break the layers apart – you have to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break up the whole structure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including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covalent bonds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This needs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very large amounts of energy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because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bonds are so strong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5440110" cy="259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10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0648"/>
            <a:ext cx="8988491" cy="648072"/>
          </a:xfrm>
        </p:spPr>
        <p:txBody>
          <a:bodyPr>
            <a:noAutofit/>
          </a:bodyPr>
          <a:lstStyle/>
          <a:p>
            <a:pPr algn="l"/>
            <a:r>
              <a:rPr lang="en-TT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3. Graphite is less dense than diamond.</a:t>
            </a:r>
            <a:endParaRPr lang="en-TT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574" y="5733256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This is because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layers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in graphite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relatively far apart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4" y="923750"/>
            <a:ext cx="8640960" cy="480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68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574" y="4537944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 distance between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graphite layers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than twice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the distance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between atoms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in each layer. 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In a sense, a graphite crystal contains a lot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wasted space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which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isn’t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there in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diamond crystal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46" y="116632"/>
            <a:ext cx="734481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3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0648"/>
            <a:ext cx="8988491" cy="648072"/>
          </a:xfrm>
        </p:spPr>
        <p:txBody>
          <a:bodyPr>
            <a:noAutofit/>
          </a:bodyPr>
          <a:lstStyle/>
          <a:p>
            <a:pPr algn="l"/>
            <a:r>
              <a:rPr lang="en-TT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4. Graphite conducts electricity.</a:t>
            </a:r>
            <a:endParaRPr lang="en-TT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766" y="3719935"/>
            <a:ext cx="86409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Look at the diagram of the arrangement of the atoms in each layer in the graphite.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b="1" u="sng" dirty="0" smtClean="0">
                <a:latin typeface="Arial" pitchFamily="34" charset="0"/>
                <a:cs typeface="Arial" pitchFamily="34" charset="0"/>
              </a:rPr>
              <a:t>Question: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How many atoms is each carbon atom joined to?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Answer = 3</a:t>
            </a:r>
            <a:endParaRPr lang="en-TT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86" y="908720"/>
            <a:ext cx="8038349" cy="273630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460432" y="2276872"/>
            <a:ext cx="372102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6" name="Rounded Rectangle 5"/>
          <p:cNvSpPr/>
          <p:nvPr/>
        </p:nvSpPr>
        <p:spPr>
          <a:xfrm>
            <a:off x="8646483" y="1988840"/>
            <a:ext cx="186051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06833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491" y="4061939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Each carbon atom uses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three of its electrons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to form these simple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covalent bonds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800" b="1" u="sng" dirty="0" smtClean="0">
                <a:latin typeface="Arial" pitchFamily="34" charset="0"/>
                <a:cs typeface="Arial" pitchFamily="34" charset="0"/>
              </a:rPr>
              <a:t>Question: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How many electrons are therefore free?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Answer = 1</a:t>
            </a:r>
            <a:endParaRPr lang="en-TT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6" y="188640"/>
            <a:ext cx="8255000" cy="36004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382856" y="1484784"/>
            <a:ext cx="372102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7" name="Rounded Rectangle 6"/>
          <p:cNvSpPr/>
          <p:nvPr/>
        </p:nvSpPr>
        <p:spPr>
          <a:xfrm>
            <a:off x="8382856" y="1628800"/>
            <a:ext cx="518720" cy="468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4916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766" y="3933056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fourth electron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in the outer layer of each atom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free to move around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throughout the whole of the layer.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movement of these electrons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allows the graphite to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conduct electricity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6" y="188640"/>
            <a:ext cx="8255000" cy="316835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382856" y="1484784"/>
            <a:ext cx="372102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0898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09" y="79567"/>
            <a:ext cx="8856984" cy="1117185"/>
          </a:xfrm>
        </p:spPr>
        <p:txBody>
          <a:bodyPr>
            <a:noAutofit/>
          </a:bodyPr>
          <a:lstStyle/>
          <a:p>
            <a:r>
              <a:rPr lang="en-TT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Diamond</a:t>
            </a:r>
            <a:endParaRPr lang="en-TT" sz="7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983" y="1268760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Diamond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 a form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pure carbon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Each carbon atom has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four unpaired electrons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in its outer energy level (shell) and it uses these to form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four covalent bonds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408" y="3429000"/>
            <a:ext cx="2794110" cy="299901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174704" y="3427365"/>
            <a:ext cx="2794110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80687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09" y="79567"/>
            <a:ext cx="8856984" cy="1117185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Bonding In Diamond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983" y="1268760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In diamond,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each carbon bonds strongly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four other carbon atoms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 diagram shows enough of the structure to see what is happening.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515530"/>
            <a:ext cx="3600400" cy="293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4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09" y="79567"/>
            <a:ext cx="8856984" cy="1117185"/>
          </a:xfrm>
        </p:spPr>
        <p:txBody>
          <a:bodyPr>
            <a:noAutofit/>
          </a:bodyPr>
          <a:lstStyle/>
          <a:p>
            <a:pPr algn="l"/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Activity: Look at the diagram. Is each carbon atom forming four bonds?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951" y="4874610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In the diagram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some carbon atoms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only seem to be forming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bonds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(or even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one bond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), but that’s not really the case. The diagram is only showing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small bit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of the whole structure.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0768"/>
            <a:ext cx="4176464" cy="353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0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09" y="79567"/>
            <a:ext cx="8856984" cy="1117185"/>
          </a:xfrm>
        </p:spPr>
        <p:txBody>
          <a:bodyPr>
            <a:no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Covalent Bonds in Diamond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387" y="5733256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lines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in the diagram each represent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covalent bond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55" y="1196752"/>
            <a:ext cx="561662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9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09" y="79567"/>
            <a:ext cx="8856984" cy="1117185"/>
          </a:xfrm>
        </p:spPr>
        <p:txBody>
          <a:bodyPr>
            <a:no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Diamond is a Giant Covalent Structure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5733256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This is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giant covalent structure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– it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continues on and on in three dimensions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68760"/>
            <a:ext cx="576064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5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09" y="79567"/>
            <a:ext cx="8856984" cy="1117185"/>
          </a:xfrm>
        </p:spPr>
        <p:txBody>
          <a:bodyPr>
            <a:noAutofit/>
          </a:bodyPr>
          <a:lstStyle/>
          <a:p>
            <a:r>
              <a:rPr lang="en-TT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Diamond is </a:t>
            </a:r>
            <a:r>
              <a:rPr lang="en-TT" sz="4800" b="1" u="sng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not </a:t>
            </a:r>
            <a:r>
              <a:rPr lang="en-TT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molecule</a:t>
            </a:r>
            <a:endParaRPr lang="en-TT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005064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It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 a molecule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because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number of atoms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joined up in a real diamond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completely variable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depending on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size of the crystal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Molecules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always contain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fixed numbers of atoms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joined by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covalent bonds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052736"/>
            <a:ext cx="352839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09" y="260648"/>
            <a:ext cx="8856984" cy="648072"/>
          </a:xfrm>
        </p:spPr>
        <p:txBody>
          <a:bodyPr>
            <a:noAutofit/>
          </a:bodyPr>
          <a:lstStyle/>
          <a:p>
            <a:r>
              <a:rPr lang="en-TT" sz="3200" b="1" u="sng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Activity:</a:t>
            </a:r>
            <a:r>
              <a:rPr lang="en-TT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Drawing the structure of Diamond</a:t>
            </a:r>
            <a:endParaRPr lang="en-TT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804" y="980728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Draw the structure of diamond using the stages shown below.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60848"/>
            <a:ext cx="1584176" cy="3758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515" y="1844824"/>
            <a:ext cx="1685381" cy="419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876" y="1457781"/>
            <a:ext cx="2134096" cy="419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241" y="1470248"/>
            <a:ext cx="255577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5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729</Words>
  <Application>Microsoft Office PowerPoint</Application>
  <PresentationFormat>On-screen Show (4:3)</PresentationFormat>
  <Paragraphs>68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Giant Structures  (continued)</vt:lpstr>
      <vt:lpstr>Diamond</vt:lpstr>
      <vt:lpstr>Diamond</vt:lpstr>
      <vt:lpstr>Bonding In Diamond</vt:lpstr>
      <vt:lpstr>Activity: Look at the diagram. Is each carbon atom forming four bonds?</vt:lpstr>
      <vt:lpstr>The Covalent Bonds in Diamond</vt:lpstr>
      <vt:lpstr>Diamond is a Giant Covalent Structure</vt:lpstr>
      <vt:lpstr>Diamond is not a molecule</vt:lpstr>
      <vt:lpstr>Activity: Drawing the structure of Diamond</vt:lpstr>
      <vt:lpstr>Properties of Diamond</vt:lpstr>
      <vt:lpstr>1. Diamond is very hard, with very high melting and boiling points.</vt:lpstr>
      <vt:lpstr>2. Diamond does not conduct electricity.</vt:lpstr>
      <vt:lpstr>3. Diamond does not dissolve in water or any other solvent.</vt:lpstr>
      <vt:lpstr>Graphite</vt:lpstr>
      <vt:lpstr>Graphite</vt:lpstr>
      <vt:lpstr>Activity: Drawing the structure of Diamond</vt:lpstr>
      <vt:lpstr>Structure of Graphite</vt:lpstr>
      <vt:lpstr>Properties of Graphite</vt:lpstr>
      <vt:lpstr>1. Graphite is a soft material with a slimy feel.</vt:lpstr>
      <vt:lpstr>PowerPoint Presentation</vt:lpstr>
      <vt:lpstr>PowerPoint Presentation</vt:lpstr>
      <vt:lpstr>2. Graphite has High Melting and Boiling Points and is Insoluble in any Solvent. </vt:lpstr>
      <vt:lpstr>3. Graphite is less dense than diamond.</vt:lpstr>
      <vt:lpstr>PowerPoint Presentation</vt:lpstr>
      <vt:lpstr>4. Graphite conducts electricity.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Giant Structures</dc:title>
  <dc:creator>Romona</dc:creator>
  <cp:lastModifiedBy>Romona</cp:lastModifiedBy>
  <cp:revision>58</cp:revision>
  <dcterms:created xsi:type="dcterms:W3CDTF">2011-11-12T22:03:06Z</dcterms:created>
  <dcterms:modified xsi:type="dcterms:W3CDTF">2011-11-21T23:56:12Z</dcterms:modified>
</cp:coreProperties>
</file>